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8" r:id="rId4"/>
    <p:sldId id="257" r:id="rId5"/>
    <p:sldId id="258" r:id="rId6"/>
    <p:sldId id="276" r:id="rId7"/>
    <p:sldId id="260" r:id="rId8"/>
    <p:sldId id="261" r:id="rId9"/>
    <p:sldId id="280" r:id="rId10"/>
    <p:sldId id="282" r:id="rId11"/>
    <p:sldId id="283" r:id="rId12"/>
    <p:sldId id="285" r:id="rId13"/>
    <p:sldId id="284" r:id="rId14"/>
    <p:sldId id="286" r:id="rId15"/>
    <p:sldId id="265" r:id="rId16"/>
    <p:sldId id="271" r:id="rId17"/>
    <p:sldId id="268" r:id="rId18"/>
    <p:sldId id="270" r:id="rId19"/>
    <p:sldId id="278" r:id="rId20"/>
    <p:sldId id="263" r:id="rId21"/>
    <p:sldId id="267" r:id="rId22"/>
    <p:sldId id="272" r:id="rId23"/>
    <p:sldId id="279" r:id="rId24"/>
    <p:sldId id="274" r:id="rId25"/>
    <p:sldId id="27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8" autoAdjust="0"/>
    <p:restoredTop sz="94660"/>
  </p:normalViewPr>
  <p:slideViewPr>
    <p:cSldViewPr snapToGrid="0">
      <p:cViewPr varScale="1">
        <p:scale>
          <a:sx n="70" d="100"/>
          <a:sy n="70" d="100"/>
        </p:scale>
        <p:origin x="69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8B11-8459-46DB-8AB5-496404641700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38CF-8B7E-476F-99B7-82F1B76954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99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8B11-8459-46DB-8AB5-496404641700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38CF-8B7E-476F-99B7-82F1B76954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17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8B11-8459-46DB-8AB5-496404641700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38CF-8B7E-476F-99B7-82F1B76954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00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8B11-8459-46DB-8AB5-496404641700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38CF-8B7E-476F-99B7-82F1B76954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76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8B11-8459-46DB-8AB5-496404641700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38CF-8B7E-476F-99B7-82F1B76954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44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8B11-8459-46DB-8AB5-496404641700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38CF-8B7E-476F-99B7-82F1B76954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30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8B11-8459-46DB-8AB5-496404641700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38CF-8B7E-476F-99B7-82F1B76954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8B11-8459-46DB-8AB5-496404641700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38CF-8B7E-476F-99B7-82F1B76954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35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8B11-8459-46DB-8AB5-496404641700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38CF-8B7E-476F-99B7-82F1B76954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4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8B11-8459-46DB-8AB5-496404641700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38CF-8B7E-476F-99B7-82F1B76954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30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8B11-8459-46DB-8AB5-496404641700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38CF-8B7E-476F-99B7-82F1B76954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2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18B11-8459-46DB-8AB5-496404641700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E38CF-8B7E-476F-99B7-82F1B76954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62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1973" y="1822123"/>
            <a:ext cx="5514914" cy="1694579"/>
          </a:xfrm>
          <a:ln w="38100">
            <a:solidFill>
              <a:srgbClr val="92D050"/>
            </a:solidFill>
          </a:ln>
        </p:spPr>
        <p:txBody>
          <a:bodyPr>
            <a:normAutofit fontScale="90000"/>
          </a:bodyPr>
          <a:lstStyle/>
          <a:p>
            <a:r>
              <a:rPr lang="en-US" sz="13800" dirty="0" err="1">
                <a:solidFill>
                  <a:srgbClr val="00B05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dirty="0">
              <a:solidFill>
                <a:srgbClr val="00B05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920" y="3706777"/>
            <a:ext cx="4395019" cy="2744431"/>
          </a:xfrm>
          <a:prstGeom prst="ellips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 rot="20566564">
            <a:off x="2323538" y="459756"/>
            <a:ext cx="6331782" cy="6113889"/>
          </a:xfrm>
          <a:prstGeom prst="rect">
            <a:avLst/>
          </a:prstGeom>
          <a:noFill/>
        </p:spPr>
        <p:txBody>
          <a:bodyPr wrap="none" rtlCol="0">
            <a:prstTxWarp prst="textCircle">
              <a:avLst/>
            </a:prstTxWarp>
            <a:spAutoFit/>
          </a:bodyPr>
          <a:lstStyle/>
          <a:p>
            <a:r>
              <a:rPr lang="bn-BD" sz="60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0" b="1" dirty="0" err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কালিগঞ্জ</a:t>
            </a:r>
            <a:r>
              <a:rPr lang="en-US" sz="60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0" b="1" dirty="0" err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হাট</a:t>
            </a:r>
            <a:r>
              <a:rPr lang="en-US" sz="60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60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উচ্চ বিদ্যালয় </a:t>
            </a:r>
            <a:r>
              <a:rPr lang="en-US" sz="6000" b="1" dirty="0" err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তানোর,রাজশাশাহী</a:t>
            </a:r>
            <a:r>
              <a:rPr lang="en-US" sz="60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।</a:t>
            </a:r>
            <a:endParaRPr lang="en-US" sz="6000" b="1" dirty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4881" y="2804087"/>
            <a:ext cx="7583647" cy="4053913"/>
          </a:xfrm>
          <a:prstGeom prst="rect">
            <a:avLst/>
          </a:prstGeom>
          <a:noFill/>
        </p:spPr>
        <p:txBody>
          <a:bodyPr wrap="square" rtlCol="0">
            <a:prstTxWarp prst="textCirclePour">
              <a:avLst/>
            </a:prstTxWarp>
            <a:spAutoFit/>
          </a:bodyPr>
          <a:lstStyle/>
          <a:p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মাল্টিমিডিয়াশ্রেণিতে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সহযোগীতা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আবারও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23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2.96296E-6 L 3.75E-6 -0.07223 " pathEditMode="relative" rAng="0" ptsTypes="AA">
                                      <p:cBhvr>
                                        <p:cTn id="1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ldLvl="4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সর্বপ্রথম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সেট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সম্বন্ধে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ব্যাখ্যা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দেন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2445027" y="1391480"/>
            <a:ext cx="7772400" cy="4671390"/>
          </a:xfrm>
          <a:prstGeom prst="star5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 Placeholder 5"/>
          <p:cNvSpPr>
            <a:spLocks noGrp="1"/>
          </p:cNvSpPr>
          <p:nvPr/>
        </p:nvSpPr>
        <p:spPr>
          <a:xfrm>
            <a:off x="0" y="0"/>
            <a:ext cx="12192000" cy="67437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>
              <a:lnSpc>
                <a:spcPct val="700000"/>
              </a:lnSpc>
              <a:buNone/>
            </a:pPr>
            <a:r>
              <a:rPr lang="en-US" sz="4000" dirty="0" smtClean="0"/>
              <a:t> </a:t>
            </a:r>
            <a:endParaRPr lang="en-US" dirty="0" smtClean="0"/>
          </a:p>
          <a:p>
            <a:pPr lvl="4">
              <a:lnSpc>
                <a:spcPct val="700000"/>
              </a:lnSpc>
              <a:buNone/>
            </a:pPr>
            <a:endParaRPr lang="en-US" dirty="0" smtClean="0"/>
          </a:p>
          <a:p>
            <a:pPr lvl="4">
              <a:lnSpc>
                <a:spcPct val="700000"/>
              </a:lnSpc>
              <a:buNone/>
            </a:pPr>
            <a:endParaRPr lang="en-US" dirty="0" smtClean="0"/>
          </a:p>
        </p:txBody>
      </p:sp>
      <p:sp>
        <p:nvSpPr>
          <p:cNvPr id="5" name="TextBox 22"/>
          <p:cNvSpPr txBox="1"/>
          <p:nvPr/>
        </p:nvSpPr>
        <p:spPr>
          <a:xfrm>
            <a:off x="3828221" y="684528"/>
            <a:ext cx="6071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 smtClean="0">
                <a:solidFill>
                  <a:srgbClr val="7030A0"/>
                </a:solidFill>
              </a:rPr>
              <a:t>পরিচিতিঃ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/>
              <a:t>জার্মান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গণিতবিদ</a:t>
            </a:r>
            <a:endParaRPr lang="en-US" sz="3600" b="1" dirty="0"/>
          </a:p>
        </p:txBody>
      </p:sp>
      <p:pic>
        <p:nvPicPr>
          <p:cNvPr id="6" name="Content Placeholder 3" descr="georg-cantor-4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251" y="2743200"/>
            <a:ext cx="2007705" cy="190831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-1" y="2325755"/>
            <a:ext cx="55460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/>
              <a:t>জন্মঃ</a:t>
            </a:r>
            <a:r>
              <a:rPr lang="en-US" sz="4000" b="1" dirty="0" smtClean="0"/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৩মার্চ,১৮৪৫,রাশিয়া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45265" y="2290177"/>
            <a:ext cx="32576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</a:rPr>
              <a:t>কর্মস্থলঃ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জার্মানী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59145" y="4560087"/>
            <a:ext cx="58304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</a:rPr>
              <a:t>জর্জ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ক্যান্টর</a:t>
            </a:r>
            <a:r>
              <a:rPr lang="en-US" sz="4000" b="1" dirty="0" smtClean="0">
                <a:solidFill>
                  <a:srgbClr val="002060"/>
                </a:solidFill>
              </a:rPr>
              <a:t>(১৮৪৫-১৯১৮</a:t>
            </a:r>
            <a:r>
              <a:rPr lang="en-US" sz="3600" b="1" dirty="0" smtClean="0">
                <a:solidFill>
                  <a:srgbClr val="002060"/>
                </a:solidFill>
              </a:rPr>
              <a:t>)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023112"/>
            <a:ext cx="7017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মৃত্যুঃ</a:t>
            </a:r>
            <a:r>
              <a:rPr lang="en-US" sz="3600" b="1" dirty="0" smtClean="0">
                <a:solidFill>
                  <a:srgbClr val="7030A0"/>
                </a:solidFill>
              </a:rPr>
              <a:t>৬জানুয়ারী,১৯১৮,জার্মানী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2138" y="5967656"/>
            <a:ext cx="4879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</a:rPr>
              <a:t>অবদানঃ</a:t>
            </a:r>
            <a:r>
              <a:rPr lang="en-US" sz="3600" b="1" dirty="0" err="1" smtClean="0"/>
              <a:t>সেটতত্ত্বের</a:t>
            </a:r>
            <a:r>
              <a:rPr lang="en-US" sz="3600" b="1" dirty="0" smtClean="0"/>
              <a:t>  </a:t>
            </a:r>
            <a:r>
              <a:rPr lang="en-US" sz="3600" b="1" dirty="0" err="1" smtClean="0"/>
              <a:t>জনক</a:t>
            </a:r>
            <a:endParaRPr lang="en-US" sz="3600" b="1" dirty="0"/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7" y="71092"/>
            <a:ext cx="16002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65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040274"/>
            <a:ext cx="1219199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n-BD" sz="3200" dirty="0" smtClean="0">
                <a:cs typeface="Arial" charset="0"/>
              </a:rPr>
              <a:t>সেট প্রকাশের চিহ্ন</a:t>
            </a:r>
            <a:r>
              <a:rPr lang="en-US" sz="3200" dirty="0" smtClean="0">
                <a:cs typeface="Arial" charset="0"/>
              </a:rPr>
              <a:t> </a:t>
            </a:r>
            <a:r>
              <a:rPr lang="bn-BD" sz="3200" dirty="0" smtClean="0">
                <a:cs typeface="Arial" charset="0"/>
              </a:rPr>
              <a:t>গুলো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সাধারণত</a:t>
            </a:r>
            <a:r>
              <a:rPr lang="en-US" sz="3200" dirty="0" smtClean="0">
                <a:cs typeface="Arial" charset="0"/>
              </a:rPr>
              <a:t> A,B,C,D…..X,Y,Z </a:t>
            </a:r>
            <a:r>
              <a:rPr lang="en-US" sz="3200" dirty="0" err="1" smtClean="0">
                <a:cs typeface="Arial" charset="0"/>
              </a:rPr>
              <a:t>ধরা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হয়</a:t>
            </a:r>
            <a:r>
              <a:rPr lang="en-US" sz="3200" dirty="0" smtClean="0">
                <a:cs typeface="Arial" charset="0"/>
              </a:rPr>
              <a:t> ।</a:t>
            </a:r>
          </a:p>
          <a:p>
            <a:pPr algn="ctr">
              <a:spcBef>
                <a:spcPct val="50000"/>
              </a:spcBef>
            </a:pPr>
            <a:r>
              <a:rPr lang="en-US" sz="3200" dirty="0" err="1" smtClean="0">
                <a:cs typeface="Arial" charset="0"/>
              </a:rPr>
              <a:t>যেমন</a:t>
            </a:r>
            <a:r>
              <a:rPr lang="en-US" sz="3200" dirty="0" smtClean="0">
                <a:cs typeface="Arial" charset="0"/>
              </a:rPr>
              <a:t>, </a:t>
            </a:r>
            <a:r>
              <a:rPr lang="en-US" sz="3200" dirty="0" err="1" smtClean="0">
                <a:cs typeface="Arial" charset="0"/>
              </a:rPr>
              <a:t>নবম-দশম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শ্রেণির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বাংলা,ইংরেজি,ও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গণিত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বিষয়ে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তিনটি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পাঠ্য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বইয়ের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সেট</a:t>
            </a:r>
            <a:r>
              <a:rPr lang="en-US" sz="3200" dirty="0" smtClean="0">
                <a:cs typeface="Arial" charset="0"/>
              </a:rPr>
              <a:t>।</a:t>
            </a:r>
          </a:p>
          <a:p>
            <a:pPr algn="ctr">
              <a:spcBef>
                <a:spcPct val="50000"/>
              </a:spcBef>
            </a:pPr>
            <a:r>
              <a:rPr lang="en-US" sz="3200" dirty="0" err="1" smtClean="0">
                <a:cs typeface="Arial" charset="0"/>
              </a:rPr>
              <a:t>i,e</a:t>
            </a:r>
            <a:r>
              <a:rPr lang="en-US" sz="3200" dirty="0" smtClean="0">
                <a:cs typeface="Arial" charset="0"/>
              </a:rPr>
              <a:t>.  T = {</a:t>
            </a:r>
            <a:r>
              <a:rPr lang="en-US" sz="3200" dirty="0" err="1" smtClean="0">
                <a:cs typeface="Arial" charset="0"/>
              </a:rPr>
              <a:t>বাংলা,ইংরেজি,গণিত</a:t>
            </a:r>
            <a:r>
              <a:rPr lang="en-US" sz="3200" dirty="0" smtClean="0">
                <a:cs typeface="Arial" charset="0"/>
              </a:rPr>
              <a:t>}</a:t>
            </a:r>
          </a:p>
          <a:p>
            <a:pPr algn="ctr">
              <a:spcBef>
                <a:spcPct val="50000"/>
              </a:spcBef>
            </a:pPr>
            <a:r>
              <a:rPr lang="en-US" sz="3200" dirty="0" smtClean="0">
                <a:cs typeface="Arial" charset="0"/>
              </a:rPr>
              <a:t>2,4,6 </a:t>
            </a:r>
            <a:r>
              <a:rPr lang="en-US" sz="3200" dirty="0" err="1" smtClean="0">
                <a:cs typeface="Arial" charset="0"/>
              </a:rPr>
              <a:t>সংখ্যা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তিনটির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সেট</a:t>
            </a:r>
            <a:r>
              <a:rPr lang="en-US" sz="3200" dirty="0" smtClean="0">
                <a:cs typeface="Arial" charset="0"/>
              </a:rPr>
              <a:t> A = {2,4,6} </a:t>
            </a:r>
          </a:p>
          <a:p>
            <a:pPr algn="ctr">
              <a:spcBef>
                <a:spcPct val="50000"/>
              </a:spcBef>
            </a:pPr>
            <a:endParaRPr lang="en-US" sz="3200" dirty="0" smtClean="0">
              <a:cs typeface="Arial" charset="0"/>
            </a:endParaRPr>
          </a:p>
          <a:p>
            <a:pPr algn="ctr">
              <a:spcBef>
                <a:spcPct val="50000"/>
              </a:spcBef>
            </a:pPr>
            <a:endParaRPr lang="en-US" sz="3200" dirty="0"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795130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১। </a:t>
            </a:r>
            <a:r>
              <a:rPr lang="en-US" sz="3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ইংরেজী</a:t>
            </a: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বড়</a:t>
            </a: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হাতের</a:t>
            </a: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অক্ষর</a:t>
            </a: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সেট</a:t>
            </a: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প্রকাশে </a:t>
            </a:r>
            <a:r>
              <a:rPr lang="en-US" sz="3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ব্যবহারিত</a:t>
            </a: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হয়</a:t>
            </a: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।       </a:t>
            </a:r>
          </a:p>
          <a:p>
            <a:pPr algn="ctr">
              <a:spcBef>
                <a:spcPct val="50000"/>
              </a:spcBef>
            </a:pP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২। </a:t>
            </a:r>
            <a:r>
              <a:rPr lang="en-US" sz="3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সেটের</a:t>
            </a: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উপাদানগুলো</a:t>
            </a: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দ্বিতীয়</a:t>
            </a: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বন্ধনীর</a:t>
            </a: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মধ্যে</a:t>
            </a: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রাখতে</a:t>
            </a: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হবে</a:t>
            </a: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।</a:t>
            </a:r>
          </a:p>
          <a:p>
            <a:pPr algn="ctr">
              <a:spcBef>
                <a:spcPct val="50000"/>
              </a:spcBef>
            </a:pP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      ৩। </a:t>
            </a:r>
            <a:r>
              <a:rPr lang="en-US" sz="3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সেটের</a:t>
            </a: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 </a:t>
            </a:r>
            <a:r>
              <a:rPr lang="en-US" sz="3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পাশাপাশি</a:t>
            </a: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দুটি</a:t>
            </a: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উপাদানের</a:t>
            </a: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 </a:t>
            </a:r>
            <a:r>
              <a:rPr lang="en-US" sz="3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মাঝে</a:t>
            </a: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 </a:t>
            </a:r>
            <a:r>
              <a:rPr lang="en-US" sz="3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কমা</a:t>
            </a: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ব্যবহার</a:t>
            </a: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আবশ্যক</a:t>
            </a: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।</a:t>
            </a:r>
            <a:endParaRPr lang="en-US" sz="3600" dirty="0"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সেটঃ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বাস্তব বা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জগতের সু-সংজ্ঞায়িত বস্তুর সমাবেশ বা সংগ্রহকে সেট বলে।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786483">
            <a:off x="1078418" y="6063643"/>
            <a:ext cx="10035165" cy="769441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আসুন</a:t>
            </a:r>
            <a:r>
              <a:rPr lang="en-US" sz="4400" dirty="0" smtClean="0"/>
              <a:t> </a:t>
            </a:r>
            <a:r>
              <a:rPr lang="en-US" sz="4400" dirty="0" err="1" smtClean="0"/>
              <a:t>আমরা</a:t>
            </a:r>
            <a:r>
              <a:rPr lang="en-US" sz="4400" dirty="0" smtClean="0"/>
              <a:t> </a:t>
            </a:r>
            <a:r>
              <a:rPr lang="en-US" sz="4400" dirty="0" err="1" smtClean="0"/>
              <a:t>জঙ্গী</a:t>
            </a:r>
            <a:r>
              <a:rPr lang="en-US" sz="4400" dirty="0" smtClean="0"/>
              <a:t> ,</a:t>
            </a:r>
            <a:r>
              <a:rPr lang="en-US" sz="4400" dirty="0" err="1" smtClean="0"/>
              <a:t>মাদক</a:t>
            </a:r>
            <a:r>
              <a:rPr lang="en-US" sz="4400" dirty="0" smtClean="0"/>
              <a:t> ও </a:t>
            </a:r>
            <a:r>
              <a:rPr lang="en-US" sz="4400" dirty="0" err="1" smtClean="0"/>
              <a:t>সন্ত্রাসমুক্ত</a:t>
            </a:r>
            <a:r>
              <a:rPr lang="en-US" sz="4400" dirty="0" smtClean="0"/>
              <a:t> </a:t>
            </a:r>
            <a:r>
              <a:rPr lang="en-US" sz="4400" dirty="0" err="1" smtClean="0"/>
              <a:t>সোনার</a:t>
            </a:r>
            <a:r>
              <a:rPr lang="en-US" sz="4400" dirty="0" smtClean="0"/>
              <a:t> </a:t>
            </a:r>
            <a:r>
              <a:rPr lang="en-US" sz="4400" dirty="0" err="1" smtClean="0"/>
              <a:t>দেশ</a:t>
            </a:r>
            <a:r>
              <a:rPr lang="en-US" sz="4400" dirty="0" smtClean="0"/>
              <a:t> </a:t>
            </a:r>
            <a:r>
              <a:rPr lang="en-US" sz="4400" dirty="0" err="1" smtClean="0"/>
              <a:t>গড়ি</a:t>
            </a:r>
            <a:r>
              <a:rPr lang="en-US" sz="4400" dirty="0" smtClean="0"/>
              <a:t> ।।</a:t>
            </a:r>
            <a:endParaRPr lang="en-US" sz="4400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331"/>
            <a:ext cx="16002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238539"/>
                <a:ext cx="12192000" cy="56323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সেটের </a:t>
                </a:r>
                <a:r>
                  <a:rPr lang="en-US" sz="3600" dirty="0" err="1" smtClean="0"/>
                  <a:t>প্রত্যেক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বস্তু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বা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সদস্যকে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সেটের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উপাদান</a:t>
                </a:r>
                <a:r>
                  <a:rPr lang="en-US" sz="3600" dirty="0" smtClean="0"/>
                  <a:t> (element) </a:t>
                </a:r>
                <a:r>
                  <a:rPr lang="en-US" sz="3600" dirty="0" err="1" smtClean="0"/>
                  <a:t>বলা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হয়</a:t>
                </a:r>
                <a:r>
                  <a:rPr lang="en-US" sz="3600" dirty="0" smtClean="0"/>
                  <a:t> । </a:t>
                </a:r>
              </a:p>
              <a:p>
                <a:r>
                  <a:rPr lang="en-US" sz="3600" dirty="0" err="1" smtClean="0"/>
                  <a:t>যেমন</a:t>
                </a:r>
                <a:r>
                  <a:rPr lang="en-US" sz="3600" dirty="0" smtClean="0"/>
                  <a:t>, B = {</a:t>
                </a:r>
                <a:r>
                  <a:rPr lang="en-US" sz="3600" dirty="0" err="1" smtClean="0"/>
                  <a:t>a,b</a:t>
                </a:r>
                <a:r>
                  <a:rPr lang="en-US" sz="3600" dirty="0" smtClean="0"/>
                  <a:t>}  </a:t>
                </a:r>
                <a:r>
                  <a:rPr lang="en-US" sz="3600" dirty="0" err="1" smtClean="0"/>
                  <a:t>হলে</a:t>
                </a:r>
                <a:r>
                  <a:rPr lang="en-US" sz="3600" dirty="0" smtClean="0"/>
                  <a:t> , B </a:t>
                </a:r>
                <a:r>
                  <a:rPr lang="en-US" sz="3600" dirty="0" err="1" smtClean="0"/>
                  <a:t>সেটের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উপাদান</a:t>
                </a:r>
                <a:r>
                  <a:rPr lang="en-US" sz="3600" dirty="0" smtClean="0"/>
                  <a:t> a এবং b ;  </a:t>
                </a:r>
                <a:r>
                  <a:rPr lang="en-US" sz="3600" dirty="0" err="1" smtClean="0"/>
                  <a:t>উপাদান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প্রকাশের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চিহ্ন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।</m:t>
                    </m:r>
                  </m:oMath>
                </a14:m>
                <a:endParaRPr lang="en-US" sz="3600" b="0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600" b="0" dirty="0" smtClean="0">
                    <a:ea typeface="Cambria Math" panose="02040503050406030204" pitchFamily="18" charset="0"/>
                  </a:rPr>
                  <a:t> to read is ‘’</a:t>
                </a:r>
                <a:r>
                  <a:rPr lang="en-US" sz="3600" dirty="0" smtClean="0"/>
                  <a:t>belongs to’’ </a:t>
                </a:r>
              </a:p>
              <a:p>
                <a:r>
                  <a:rPr lang="en-US" sz="3600" dirty="0" err="1" smtClean="0"/>
                  <a:t>উপাদান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নয়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প্রকাশের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চিহ্ন</a:t>
                </a:r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</m:oMath>
                </a14:m>
                <a:endParaRPr lang="en-US" sz="3600" b="0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3600" b="0" dirty="0" smtClean="0">
                    <a:ea typeface="Cambria Math" panose="02040503050406030204" pitchFamily="18" charset="0"/>
                  </a:rPr>
                  <a:t> to read is ‘’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𝑑𝑜𝑒𝑠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𝑛𝑜𝑡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𝑏𝑒𝑙𝑜𝑛𝑔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𝑡𝑜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′′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b="0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3600" dirty="0" smtClean="0"/>
                  <a:t> a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600" dirty="0" smtClean="0"/>
                  <a:t> B এবং </a:t>
                </a:r>
                <a:r>
                  <a:rPr lang="en-US" sz="3600" dirty="0" err="1" smtClean="0"/>
                  <a:t>পড়া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হয়</a:t>
                </a:r>
                <a:r>
                  <a:rPr lang="en-US" sz="3600" dirty="0" smtClean="0"/>
                  <a:t> a, B </a:t>
                </a:r>
                <a:r>
                  <a:rPr lang="en-US" sz="3600" dirty="0" err="1" smtClean="0"/>
                  <a:t>এর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সদস্য</a:t>
                </a:r>
                <a:r>
                  <a:rPr lang="en-US" sz="3600" dirty="0" smtClean="0"/>
                  <a:t>  (a belongs to B)</a:t>
                </a:r>
              </a:p>
              <a:p>
                <a:r>
                  <a:rPr lang="en-US" sz="3600" dirty="0" smtClean="0"/>
                  <a:t>b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600" dirty="0"/>
                  <a:t>B  </a:t>
                </a:r>
                <a:r>
                  <a:rPr lang="en-US" sz="3600" dirty="0" smtClean="0"/>
                  <a:t>এবং </a:t>
                </a:r>
                <a:r>
                  <a:rPr lang="en-US" sz="3600" dirty="0" err="1" smtClean="0"/>
                  <a:t>পড়া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হয়</a:t>
                </a:r>
                <a:r>
                  <a:rPr lang="en-US" sz="3600" dirty="0" smtClean="0"/>
                  <a:t> b, </a:t>
                </a:r>
                <a:r>
                  <a:rPr lang="en-US" sz="3600" dirty="0"/>
                  <a:t>B </a:t>
                </a:r>
                <a:r>
                  <a:rPr lang="en-US" sz="3600" dirty="0" err="1" smtClean="0"/>
                  <a:t>এর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সদস্য</a:t>
                </a:r>
                <a:r>
                  <a:rPr lang="en-US" sz="3600" dirty="0" smtClean="0"/>
                  <a:t> (b </a:t>
                </a:r>
                <a:r>
                  <a:rPr lang="en-US" sz="3600" dirty="0"/>
                  <a:t>belongs to B</a:t>
                </a:r>
                <a:r>
                  <a:rPr lang="en-US" sz="3600" dirty="0" smtClean="0"/>
                  <a:t>)</a:t>
                </a:r>
              </a:p>
              <a:p>
                <a:r>
                  <a:rPr lang="en-US" sz="3600" dirty="0" err="1" smtClean="0"/>
                  <a:t>উপরের</a:t>
                </a:r>
                <a:r>
                  <a:rPr lang="en-US" sz="3600" dirty="0" smtClean="0"/>
                  <a:t>  B </a:t>
                </a:r>
                <a:r>
                  <a:rPr lang="en-US" sz="3600" dirty="0" err="1" smtClean="0"/>
                  <a:t>সেটে</a:t>
                </a:r>
                <a:r>
                  <a:rPr lang="en-US" sz="3600" dirty="0" smtClean="0"/>
                  <a:t> c </a:t>
                </a:r>
                <a:r>
                  <a:rPr lang="en-US" sz="3600" dirty="0" err="1" smtClean="0"/>
                  <a:t>উপাদান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নেই</a:t>
                </a:r>
                <a:r>
                  <a:rPr lang="en-US" sz="3600" dirty="0" smtClean="0"/>
                  <a:t> ।</a:t>
                </a:r>
              </a:p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3600" dirty="0" smtClean="0"/>
                  <a:t>  c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এবং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পড়া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হয়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এর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সদস্য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নয়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(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𝑑𝑜𝑒𝑠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𝑛𝑜𝑡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𝑏𝑒𝑙𝑜𝑛𝑔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𝑡𝑜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8539"/>
                <a:ext cx="12192000" cy="5632311"/>
              </a:xfrm>
              <a:prstGeom prst="rect">
                <a:avLst/>
              </a:prstGeom>
              <a:blipFill rotWithShape="0">
                <a:blip r:embed="rId2"/>
                <a:stretch>
                  <a:fillRect l="-1500" t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 rot="1786483">
            <a:off x="266566" y="5995404"/>
            <a:ext cx="10035165" cy="769441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আসুন</a:t>
            </a:r>
            <a:r>
              <a:rPr lang="en-US" sz="4400" dirty="0" smtClean="0"/>
              <a:t> </a:t>
            </a:r>
            <a:r>
              <a:rPr lang="en-US" sz="4400" dirty="0" err="1" smtClean="0"/>
              <a:t>আমরা</a:t>
            </a:r>
            <a:r>
              <a:rPr lang="en-US" sz="4400" dirty="0" smtClean="0"/>
              <a:t> </a:t>
            </a:r>
            <a:r>
              <a:rPr lang="en-US" sz="4400" dirty="0" err="1" smtClean="0"/>
              <a:t>জঙ্গী</a:t>
            </a:r>
            <a:r>
              <a:rPr lang="en-US" sz="4400" dirty="0" smtClean="0"/>
              <a:t> ,</a:t>
            </a:r>
            <a:r>
              <a:rPr lang="en-US" sz="4400" dirty="0" err="1" smtClean="0"/>
              <a:t>মাদক</a:t>
            </a:r>
            <a:r>
              <a:rPr lang="en-US" sz="4400" dirty="0" smtClean="0"/>
              <a:t> ও </a:t>
            </a:r>
            <a:r>
              <a:rPr lang="en-US" sz="4400" dirty="0" err="1" smtClean="0"/>
              <a:t>সন্ত্রাসমুক্ত</a:t>
            </a:r>
            <a:r>
              <a:rPr lang="en-US" sz="4400" dirty="0" smtClean="0"/>
              <a:t> </a:t>
            </a:r>
            <a:r>
              <a:rPr lang="en-US" sz="4400" dirty="0" err="1" smtClean="0"/>
              <a:t>সোনার</a:t>
            </a:r>
            <a:r>
              <a:rPr lang="en-US" sz="4400" dirty="0" smtClean="0"/>
              <a:t> </a:t>
            </a:r>
            <a:r>
              <a:rPr lang="en-US" sz="4400" dirty="0" err="1" smtClean="0"/>
              <a:t>দেশ</a:t>
            </a:r>
            <a:r>
              <a:rPr lang="en-US" sz="4400" dirty="0" smtClean="0"/>
              <a:t> </a:t>
            </a:r>
            <a:r>
              <a:rPr lang="en-US" sz="4400" dirty="0" err="1" smtClean="0"/>
              <a:t>গড়ি</a:t>
            </a:r>
            <a:r>
              <a:rPr lang="en-US" sz="4400" dirty="0" smtClean="0"/>
              <a:t> ।।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3951" y="5128858"/>
            <a:ext cx="7436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নিচের</a:t>
            </a:r>
            <a:r>
              <a:rPr lang="en-US" sz="6000" dirty="0" smtClean="0"/>
              <a:t> </a:t>
            </a:r>
            <a:r>
              <a:rPr lang="en-US" sz="6000" dirty="0" err="1" smtClean="0"/>
              <a:t>সেটগুলো</a:t>
            </a:r>
            <a:r>
              <a:rPr lang="en-US" sz="6000" dirty="0" smtClean="0"/>
              <a:t>  </a:t>
            </a:r>
            <a:r>
              <a:rPr lang="en-US" sz="6000" dirty="0" err="1" smtClean="0"/>
              <a:t>লক্ষ্য</a:t>
            </a:r>
            <a:r>
              <a:rPr lang="en-US" sz="6000" dirty="0" smtClean="0"/>
              <a:t> </a:t>
            </a:r>
            <a:r>
              <a:rPr lang="en-US" sz="6000" dirty="0" err="1" smtClean="0"/>
              <a:t>কর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648" y="0"/>
                <a:ext cx="12192000" cy="62059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/>
                  <a:t>Set of Natural Number ,N = { 1,2,3,4,5,6,7… …}</a:t>
                </a:r>
              </a:p>
              <a:p>
                <a:r>
                  <a:rPr lang="en-US" sz="4800" dirty="0" smtClean="0"/>
                  <a:t>Set of Non-</a:t>
                </a:r>
                <a:r>
                  <a:rPr lang="en-US" sz="4800" dirty="0" err="1" smtClean="0"/>
                  <a:t>Negetiveno,s</a:t>
                </a:r>
                <a:r>
                  <a:rPr lang="en-US" sz="4800" dirty="0" smtClean="0"/>
                  <a:t> W = {0,1,2,3,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dirty="0" smtClean="0"/>
                  <a:t>,0.62,…}</a:t>
                </a:r>
              </a:p>
              <a:p>
                <a:r>
                  <a:rPr lang="en-US" sz="3200" dirty="0" smtClean="0"/>
                  <a:t>                                                                                     N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sz="3200" dirty="0" smtClean="0"/>
                  <a:t> W</a:t>
                </a:r>
              </a:p>
              <a:p>
                <a:r>
                  <a:rPr lang="en-US" sz="4800" dirty="0" smtClean="0"/>
                  <a:t>Set of Integer Z = { 0,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,±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,±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,…………</m:t>
                    </m:r>
                  </m:oMath>
                </a14:m>
                <a:r>
                  <a:rPr lang="en-US" sz="4800" dirty="0" smtClean="0"/>
                  <a:t>}</a:t>
                </a:r>
              </a:p>
              <a:p>
                <a:r>
                  <a:rPr lang="en-US" sz="4800" dirty="0" smtClean="0"/>
                  <a:t>                            = {… … -3,-2,-1,o,1,2,3,… … }</a:t>
                </a:r>
              </a:p>
              <a:p>
                <a:r>
                  <a:rPr lang="en-US" sz="3600" dirty="0" smtClean="0"/>
                  <a:t>                                         N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sz="3600" dirty="0" smtClean="0"/>
                  <a:t> W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sz="3600" dirty="0" smtClean="0"/>
                  <a:t> Z</a:t>
                </a:r>
              </a:p>
              <a:p>
                <a:r>
                  <a:rPr lang="en-US" sz="4800" dirty="0" smtClean="0"/>
                  <a:t> Set of </a:t>
                </a:r>
                <a:r>
                  <a:rPr lang="en-US" sz="4800" dirty="0" err="1" smtClean="0"/>
                  <a:t>Retoinalno,s</a:t>
                </a:r>
                <a:r>
                  <a:rPr lang="en-US" sz="4800" dirty="0" smtClean="0"/>
                  <a:t> Q = {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sz="4800" dirty="0" smtClean="0"/>
                  <a:t> , </a:t>
                </a:r>
                <a:r>
                  <a:rPr lang="en-US" sz="4800" dirty="0" err="1" smtClean="0"/>
                  <a:t>p,q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800" dirty="0" smtClean="0"/>
                  <a:t> Z but q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4800" dirty="0" smtClean="0"/>
                  <a:t> o } </a:t>
                </a:r>
              </a:p>
              <a:p>
                <a:r>
                  <a:rPr lang="en-US" sz="4800" dirty="0" smtClean="0"/>
                  <a:t>                                            N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sz="4800" dirty="0" smtClean="0"/>
                  <a:t> W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8" y="0"/>
                <a:ext cx="12192000" cy="6205930"/>
              </a:xfrm>
              <a:prstGeom prst="rect">
                <a:avLst/>
              </a:prstGeom>
              <a:blipFill rotWithShape="0">
                <a:blip r:embed="rId2"/>
                <a:stretch>
                  <a:fillRect l="-2250" t="-2161" b="-4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 rot="1786483">
            <a:off x="622344" y="6200326"/>
            <a:ext cx="10035165" cy="769441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আসুন</a:t>
            </a:r>
            <a:r>
              <a:rPr lang="en-US" sz="4400" dirty="0" smtClean="0"/>
              <a:t> </a:t>
            </a:r>
            <a:r>
              <a:rPr lang="en-US" sz="4400" dirty="0" err="1" smtClean="0"/>
              <a:t>আমরা</a:t>
            </a:r>
            <a:r>
              <a:rPr lang="en-US" sz="4400" dirty="0" smtClean="0"/>
              <a:t> </a:t>
            </a:r>
            <a:r>
              <a:rPr lang="en-US" sz="4400" dirty="0" err="1" smtClean="0"/>
              <a:t>জঙ্গী</a:t>
            </a:r>
            <a:r>
              <a:rPr lang="en-US" sz="4400" dirty="0" smtClean="0"/>
              <a:t> ,</a:t>
            </a:r>
            <a:r>
              <a:rPr lang="en-US" sz="4400" dirty="0" err="1" smtClean="0"/>
              <a:t>মাদক</a:t>
            </a:r>
            <a:r>
              <a:rPr lang="en-US" sz="4400" dirty="0" smtClean="0"/>
              <a:t> ও </a:t>
            </a:r>
            <a:r>
              <a:rPr lang="en-US" sz="4400" dirty="0" err="1" smtClean="0"/>
              <a:t>সন্ত্রাসমুক্ত</a:t>
            </a:r>
            <a:r>
              <a:rPr lang="en-US" sz="4400" dirty="0" smtClean="0"/>
              <a:t> </a:t>
            </a:r>
            <a:r>
              <a:rPr lang="en-US" sz="4400" dirty="0" err="1" smtClean="0"/>
              <a:t>সোনার</a:t>
            </a:r>
            <a:r>
              <a:rPr lang="en-US" sz="4400" dirty="0" smtClean="0"/>
              <a:t> </a:t>
            </a:r>
            <a:r>
              <a:rPr lang="en-US" sz="4400" dirty="0" err="1" smtClean="0"/>
              <a:t>দেশ</a:t>
            </a:r>
            <a:r>
              <a:rPr lang="en-US" sz="4400" dirty="0" smtClean="0"/>
              <a:t> </a:t>
            </a:r>
            <a:r>
              <a:rPr lang="en-US" sz="4400" dirty="0" err="1" smtClean="0"/>
              <a:t>গড়ি</a:t>
            </a:r>
            <a:r>
              <a:rPr lang="en-US" sz="4400" dirty="0" smtClean="0"/>
              <a:t> ।।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-14715"/>
                <a:ext cx="12192000" cy="68727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/>
                  <a:t>Set of Irrational </a:t>
                </a:r>
                <a:r>
                  <a:rPr lang="en-US" sz="4800" dirty="0" err="1" smtClean="0"/>
                  <a:t>no,s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</m:sup>
                    </m:sSup>
                  </m:oMath>
                </a14:m>
                <a:r>
                  <a:rPr lang="en-US" sz="4800" dirty="0" smtClean="0"/>
                  <a:t> = {x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∶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𝑏𝑢𝑡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4800" dirty="0" smtClean="0"/>
                  <a:t>}</a:t>
                </a:r>
              </a:p>
              <a:p>
                <a:r>
                  <a:rPr lang="en-US" sz="4800" dirty="0" smtClean="0"/>
                  <a:t>= {</a:t>
                </a:r>
                <a:r>
                  <a:rPr lang="en-US" sz="4800" dirty="0"/>
                  <a:t>x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∶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∖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4800" dirty="0" smtClean="0"/>
                  <a:t>}   </a:t>
                </a:r>
              </a:p>
              <a:p>
                <a:r>
                  <a:rPr lang="en-US" sz="4800" dirty="0" smtClean="0"/>
                  <a:t>= {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e>
                    </m:rad>
                    <m:rad>
                      <m:radPr>
                        <m:degHide m:val="on"/>
                        <m:ctrlPr>
                          <a:rPr lang="en-US" sz="48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 ,</m:t>
                        </m:r>
                      </m:e>
                    </m:rad>
                    <m:rad>
                      <m:radPr>
                        <m:degHide m:val="on"/>
                        <m:ctrlPr>
                          <a:rPr lang="en-US" sz="48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4800" dirty="0" smtClean="0"/>
                  <a:t> ,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4800" b="0" dirty="0" smtClean="0">
                  <a:ea typeface="Cambria Math" panose="02040503050406030204" pitchFamily="18" charset="0"/>
                </a:endParaRPr>
              </a:p>
              <a:p>
                <a:r>
                  <a:rPr lang="en-US" sz="4800" dirty="0" smtClean="0">
                    <a:ea typeface="Cambria Math" panose="02040503050406030204" pitchFamily="18" charset="0"/>
                  </a:rPr>
                  <a:t>Set of Real </a:t>
                </a:r>
                <a:r>
                  <a:rPr lang="en-US" sz="4800" dirty="0" err="1" smtClean="0">
                    <a:ea typeface="Cambria Math" panose="02040503050406030204" pitchFamily="18" charset="0"/>
                  </a:rPr>
                  <a:t>no,s</a:t>
                </a:r>
                <a:r>
                  <a:rPr lang="en-US" sz="4800" dirty="0" smtClean="0">
                    <a:ea typeface="Cambria Math" panose="02040503050406030204" pitchFamily="18" charset="0"/>
                  </a:rPr>
                  <a:t> R = {Q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</m:sup>
                    </m:sSup>
                  </m:oMath>
                </a14:m>
                <a:r>
                  <a:rPr lang="en-US" sz="4800" dirty="0" smtClean="0">
                    <a:ea typeface="Cambria Math" panose="02040503050406030204" pitchFamily="18" charset="0"/>
                  </a:rPr>
                  <a:t>}</a:t>
                </a:r>
              </a:p>
              <a:p>
                <a:r>
                  <a:rPr lang="en-US" sz="4800" dirty="0" smtClean="0"/>
                  <a:t>                                 N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sz="4800" dirty="0"/>
                  <a:t> W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4800" dirty="0" smtClean="0"/>
              </a:p>
              <a:p>
                <a:r>
                  <a:rPr lang="en-US" sz="4800" dirty="0" smtClean="0"/>
                  <a:t>Set of Complex </a:t>
                </a:r>
                <a:r>
                  <a:rPr lang="en-US" sz="4800" dirty="0" err="1" smtClean="0"/>
                  <a:t>no,s</a:t>
                </a:r>
                <a:r>
                  <a:rPr lang="en-US" sz="4800" dirty="0" smtClean="0"/>
                  <a:t> = R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4800" dirty="0" smtClean="0"/>
                  <a:t>    {</a:t>
                </a:r>
                <a:r>
                  <a:rPr lang="en-US" sz="4800" dirty="0" err="1" smtClean="0"/>
                  <a:t>Here,i</a:t>
                </a:r>
                <a:r>
                  <a:rPr lang="en-US" sz="4800" dirty="0" smtClean="0"/>
                  <a:t>=</a:t>
                </a:r>
                <a:r>
                  <a:rPr lang="en-US" sz="4800" dirty="0" err="1" smtClean="0"/>
                  <a:t>immeginary</a:t>
                </a:r>
                <a:r>
                  <a:rPr lang="en-US" sz="4800" dirty="0" smtClean="0"/>
                  <a:t> Number}</a:t>
                </a:r>
                <a:endParaRPr lang="en-US" sz="4800" dirty="0"/>
              </a:p>
              <a:p>
                <a:endParaRPr lang="en-US" sz="4800" b="0" dirty="0" smtClean="0">
                  <a:ea typeface="Cambria Math" panose="02040503050406030204" pitchFamily="18" charset="0"/>
                </a:endParaRPr>
              </a:p>
              <a:p>
                <a:endParaRPr lang="en-US" sz="4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4715"/>
                <a:ext cx="12192000" cy="6872715"/>
              </a:xfrm>
              <a:prstGeom prst="rect">
                <a:avLst/>
              </a:prstGeom>
              <a:blipFill rotWithShape="0">
                <a:blip r:embed="rId2"/>
                <a:stretch>
                  <a:fillRect l="-2250" t="-1508" r="-2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 rot="1786483">
            <a:off x="498578" y="5862539"/>
            <a:ext cx="10035165" cy="769441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আসুন</a:t>
            </a:r>
            <a:r>
              <a:rPr lang="en-US" sz="4400" dirty="0" smtClean="0"/>
              <a:t> </a:t>
            </a:r>
            <a:r>
              <a:rPr lang="en-US" sz="4400" dirty="0" err="1" smtClean="0"/>
              <a:t>আমরা</a:t>
            </a:r>
            <a:r>
              <a:rPr lang="en-US" sz="4400" dirty="0" smtClean="0"/>
              <a:t> </a:t>
            </a:r>
            <a:r>
              <a:rPr lang="en-US" sz="4400" dirty="0" err="1" smtClean="0"/>
              <a:t>জঙ্গী</a:t>
            </a:r>
            <a:r>
              <a:rPr lang="en-US" sz="4400" dirty="0" smtClean="0"/>
              <a:t> ,</a:t>
            </a:r>
            <a:r>
              <a:rPr lang="en-US" sz="4400" dirty="0" err="1" smtClean="0"/>
              <a:t>মাদক</a:t>
            </a:r>
            <a:r>
              <a:rPr lang="en-US" sz="4400" dirty="0" smtClean="0"/>
              <a:t> ও </a:t>
            </a:r>
            <a:r>
              <a:rPr lang="en-US" sz="4400" dirty="0" err="1" smtClean="0"/>
              <a:t>সন্ত্রাসমুক্ত</a:t>
            </a:r>
            <a:r>
              <a:rPr lang="en-US" sz="4400" dirty="0" smtClean="0"/>
              <a:t> </a:t>
            </a:r>
            <a:r>
              <a:rPr lang="en-US" sz="4400" dirty="0" err="1" smtClean="0"/>
              <a:t>সোনার</a:t>
            </a:r>
            <a:r>
              <a:rPr lang="en-US" sz="4400" dirty="0" smtClean="0"/>
              <a:t> </a:t>
            </a:r>
            <a:r>
              <a:rPr lang="en-US" sz="4400" dirty="0" err="1" smtClean="0"/>
              <a:t>দেশ</a:t>
            </a:r>
            <a:r>
              <a:rPr lang="en-US" sz="4400" dirty="0" smtClean="0"/>
              <a:t> </a:t>
            </a:r>
            <a:r>
              <a:rPr lang="en-US" sz="4400" dirty="0" err="1" smtClean="0"/>
              <a:t>গড়ি</a:t>
            </a:r>
            <a:r>
              <a:rPr lang="en-US" sz="4400" dirty="0" smtClean="0"/>
              <a:t> ।।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8117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/>
        </p:nvSpPr>
        <p:spPr>
          <a:xfrm>
            <a:off x="3834581" y="365126"/>
            <a:ext cx="4542503" cy="65251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solidFill>
                  <a:schemeClr val="accent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5400" dirty="0">
                <a:solidFill>
                  <a:schemeClr val="accent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dirty="0">
                <a:solidFill>
                  <a:schemeClr val="accent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5400" dirty="0">
              <a:solidFill>
                <a:schemeClr val="accent2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824" y="1946786"/>
            <a:ext cx="5781369" cy="491121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786"/>
            <a:ext cx="5958347" cy="491121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 rot="1786483">
            <a:off x="962602" y="1205041"/>
            <a:ext cx="10035165" cy="769441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আসুন</a:t>
            </a:r>
            <a:r>
              <a:rPr lang="en-US" sz="4400" dirty="0" smtClean="0"/>
              <a:t> </a:t>
            </a:r>
            <a:r>
              <a:rPr lang="en-US" sz="4400" dirty="0" err="1" smtClean="0"/>
              <a:t>আমরা</a:t>
            </a:r>
            <a:r>
              <a:rPr lang="en-US" sz="4400" dirty="0" smtClean="0"/>
              <a:t> </a:t>
            </a:r>
            <a:r>
              <a:rPr lang="en-US" sz="4400" dirty="0" err="1" smtClean="0"/>
              <a:t>জঙ্গী</a:t>
            </a:r>
            <a:r>
              <a:rPr lang="en-US" sz="4400" dirty="0" smtClean="0"/>
              <a:t> ,</a:t>
            </a:r>
            <a:r>
              <a:rPr lang="en-US" sz="4400" dirty="0" err="1" smtClean="0"/>
              <a:t>মাদক</a:t>
            </a:r>
            <a:r>
              <a:rPr lang="en-US" sz="4400" dirty="0" smtClean="0"/>
              <a:t> ও </a:t>
            </a:r>
            <a:r>
              <a:rPr lang="en-US" sz="4400" dirty="0" err="1" smtClean="0"/>
              <a:t>সন্ত্রাসমুক্ত</a:t>
            </a:r>
            <a:r>
              <a:rPr lang="en-US" sz="4400" dirty="0" smtClean="0"/>
              <a:t> </a:t>
            </a:r>
            <a:r>
              <a:rPr lang="en-US" sz="4400" dirty="0" err="1" smtClean="0"/>
              <a:t>সোনার</a:t>
            </a:r>
            <a:r>
              <a:rPr lang="en-US" sz="4400" dirty="0" smtClean="0"/>
              <a:t> </a:t>
            </a:r>
            <a:r>
              <a:rPr lang="en-US" sz="4400" dirty="0" err="1" smtClean="0"/>
              <a:t>দেশ</a:t>
            </a:r>
            <a:r>
              <a:rPr lang="en-US" sz="4400" dirty="0" smtClean="0"/>
              <a:t> </a:t>
            </a:r>
            <a:r>
              <a:rPr lang="en-US" sz="4400" dirty="0" err="1" smtClean="0"/>
              <a:t>গড়ি</a:t>
            </a:r>
            <a:r>
              <a:rPr lang="en-US" sz="4400" dirty="0" smtClean="0"/>
              <a:t> ।।</a:t>
            </a:r>
            <a:endParaRPr lang="en-US" sz="4400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7" y="0"/>
            <a:ext cx="1600200" cy="163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49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4984948" y="365126"/>
            <a:ext cx="2866699" cy="65251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solidFill>
                  <a:schemeClr val="accent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dirty="0">
                <a:solidFill>
                  <a:schemeClr val="accent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5400" dirty="0">
              <a:solidFill>
                <a:schemeClr val="accent2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5996"/>
            <a:ext cx="3962399" cy="457200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40" y="2285996"/>
            <a:ext cx="4023360" cy="457200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0" y="2285996"/>
            <a:ext cx="4096511" cy="457200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 rot="1786483">
            <a:off x="962602" y="1205041"/>
            <a:ext cx="10035165" cy="769441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আসুন</a:t>
            </a:r>
            <a:r>
              <a:rPr lang="en-US" sz="4400" dirty="0" smtClean="0"/>
              <a:t> </a:t>
            </a:r>
            <a:r>
              <a:rPr lang="en-US" sz="4400" dirty="0" err="1" smtClean="0"/>
              <a:t>আমরা</a:t>
            </a:r>
            <a:r>
              <a:rPr lang="en-US" sz="4400" dirty="0" smtClean="0"/>
              <a:t> </a:t>
            </a:r>
            <a:r>
              <a:rPr lang="en-US" sz="4400" dirty="0" err="1" smtClean="0"/>
              <a:t>জঙ্গী</a:t>
            </a:r>
            <a:r>
              <a:rPr lang="en-US" sz="4400" dirty="0" smtClean="0"/>
              <a:t> ,</a:t>
            </a:r>
            <a:r>
              <a:rPr lang="en-US" sz="4400" dirty="0" err="1" smtClean="0"/>
              <a:t>মাদক</a:t>
            </a:r>
            <a:r>
              <a:rPr lang="en-US" sz="4400" dirty="0" smtClean="0"/>
              <a:t> ও </a:t>
            </a:r>
            <a:r>
              <a:rPr lang="en-US" sz="4400" dirty="0" err="1" smtClean="0"/>
              <a:t>সন্ত্রাসমুক্ত</a:t>
            </a:r>
            <a:r>
              <a:rPr lang="en-US" sz="4400" dirty="0" smtClean="0"/>
              <a:t> </a:t>
            </a:r>
            <a:r>
              <a:rPr lang="en-US" sz="4400" dirty="0" err="1" smtClean="0"/>
              <a:t>সোনার</a:t>
            </a:r>
            <a:r>
              <a:rPr lang="en-US" sz="4400" dirty="0" smtClean="0"/>
              <a:t> </a:t>
            </a:r>
            <a:r>
              <a:rPr lang="en-US" sz="4400" dirty="0" err="1" smtClean="0"/>
              <a:t>দেশ</a:t>
            </a:r>
            <a:r>
              <a:rPr lang="en-US" sz="4400" dirty="0" smtClean="0"/>
              <a:t> </a:t>
            </a:r>
            <a:r>
              <a:rPr lang="en-US" sz="4400" dirty="0" err="1" smtClean="0"/>
              <a:t>গড়ি</a:t>
            </a:r>
            <a:r>
              <a:rPr lang="en-US" sz="4400" dirty="0" smtClean="0"/>
              <a:t> ।।</a:t>
            </a:r>
            <a:endParaRPr lang="en-US" sz="4400" dirty="0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15" y="156949"/>
            <a:ext cx="16002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54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1446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সেট প্রকাশের পদ্ধতি দু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টি।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979171"/>
            <a:ext cx="12192000" cy="19389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১। তালিকা পদ্ধতি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(Roster Method)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গঠন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পদ্ধতি।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(Set Builder Method)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786483">
            <a:off x="1078416" y="5462402"/>
            <a:ext cx="10035165" cy="769441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আসুন</a:t>
            </a:r>
            <a:r>
              <a:rPr lang="en-US" sz="4400" dirty="0" smtClean="0"/>
              <a:t> </a:t>
            </a:r>
            <a:r>
              <a:rPr lang="en-US" sz="4400" dirty="0" err="1" smtClean="0"/>
              <a:t>আমরা</a:t>
            </a:r>
            <a:r>
              <a:rPr lang="en-US" sz="4400" dirty="0" smtClean="0"/>
              <a:t> </a:t>
            </a:r>
            <a:r>
              <a:rPr lang="en-US" sz="4400" dirty="0" err="1" smtClean="0"/>
              <a:t>জঙ্গী</a:t>
            </a:r>
            <a:r>
              <a:rPr lang="en-US" sz="4400" dirty="0" smtClean="0"/>
              <a:t> ,</a:t>
            </a:r>
            <a:r>
              <a:rPr lang="en-US" sz="4400" dirty="0" err="1" smtClean="0"/>
              <a:t>মাদক</a:t>
            </a:r>
            <a:r>
              <a:rPr lang="en-US" sz="4400" dirty="0" smtClean="0"/>
              <a:t> ও </a:t>
            </a:r>
            <a:r>
              <a:rPr lang="en-US" sz="4400" dirty="0" err="1" smtClean="0"/>
              <a:t>সন্ত্রাসমুক্ত</a:t>
            </a:r>
            <a:r>
              <a:rPr lang="en-US" sz="4400" dirty="0" smtClean="0"/>
              <a:t> </a:t>
            </a:r>
            <a:r>
              <a:rPr lang="en-US" sz="4400" dirty="0" err="1" smtClean="0"/>
              <a:t>সোনার</a:t>
            </a:r>
            <a:r>
              <a:rPr lang="en-US" sz="4400" dirty="0" smtClean="0"/>
              <a:t> </a:t>
            </a:r>
            <a:r>
              <a:rPr lang="en-US" sz="4400" dirty="0" err="1" smtClean="0"/>
              <a:t>দেশ</a:t>
            </a:r>
            <a:r>
              <a:rPr lang="en-US" sz="4400" dirty="0" smtClean="0"/>
              <a:t> </a:t>
            </a:r>
            <a:r>
              <a:rPr lang="en-US" sz="4400" dirty="0" err="1" smtClean="0"/>
              <a:t>গড়ি</a:t>
            </a:r>
            <a:r>
              <a:rPr lang="en-US" sz="4400" dirty="0" smtClean="0"/>
              <a:t> ।।</a:t>
            </a:r>
            <a:endParaRPr lang="en-US" sz="4400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04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1999" cy="267765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Times New Roman" panose="02020603050405020304" pitchFamily="18" charset="0"/>
                <a:cs typeface="NikoshBAN" panose="02000000000000000000" pitchFamily="2" charset="0"/>
              </a:rPr>
              <a:t>তালিকা পদ্ধতিঃ </a:t>
            </a:r>
            <a:r>
              <a:rPr lang="bn-BD" sz="4000" dirty="0">
                <a:latin typeface="Times New Roman" panose="02020603050405020304" pitchFamily="18" charset="0"/>
                <a:cs typeface="NikoshBAN" panose="02000000000000000000" pitchFamily="2" charset="0"/>
              </a:rPr>
              <a:t>এ পদ্ধতিতে সেটের সকল উপাদান সুনির্দিস্টভাবে উল্লেখ করে দ্বিতীয় বন্ধনী {} এর মধ্যে আবদ্ধ করা হয় এবং একাধিক উপাদান থাকলে ‘কমা’ ব্যবহার করে উপাদানগুলোকে আলাদা করা হয়। যেমন, A={a,b}, B={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B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bn-B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6</a:t>
            </a:r>
            <a:r>
              <a:rPr lang="bn-BD" sz="4000" dirty="0">
                <a:latin typeface="Times New Roman" panose="02020603050405020304" pitchFamily="18" charset="0"/>
                <a:cs typeface="NikoshBAN" panose="02000000000000000000" pitchFamily="2" charset="0"/>
              </a:rPr>
              <a:t>}, C={ </a:t>
            </a:r>
            <a:r>
              <a:rPr lang="en-US" sz="4000" dirty="0" err="1">
                <a:latin typeface="Times New Roman" panose="02020603050405020304" pitchFamily="18" charset="0"/>
                <a:cs typeface="NikoshBAN" panose="02000000000000000000" pitchFamily="2" charset="0"/>
              </a:rPr>
              <a:t>নিলয়,তিশা,শুভ্র</a:t>
            </a:r>
            <a:r>
              <a:rPr lang="en-US" sz="4000" dirty="0">
                <a:latin typeface="Times New Roman" panose="02020603050405020304" pitchFamily="18" charset="0"/>
                <a:cs typeface="NikoshBAN" panose="02000000000000000000" pitchFamily="2" charset="0"/>
              </a:rPr>
              <a:t>} </a:t>
            </a:r>
            <a:r>
              <a:rPr lang="en-US" sz="4000" dirty="0" err="1">
                <a:latin typeface="Times New Roman" panose="02020603050405020304" pitchFamily="18" charset="0"/>
                <a:cs typeface="NikoshBAN" panose="02000000000000000000" pitchFamily="2" charset="0"/>
              </a:rPr>
              <a:t>ইত্যাদি</a:t>
            </a:r>
            <a:r>
              <a:rPr lang="en-US" sz="4000" dirty="0">
                <a:latin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bn-BD" sz="40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861889"/>
            <a:ext cx="12191999" cy="76944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Times New Roman" panose="02020603050405020304" pitchFamily="18" charset="0"/>
                <a:cs typeface="NikoshBAN" panose="02000000000000000000" pitchFamily="2" charset="0"/>
              </a:rPr>
              <a:t>B={x:x, </a:t>
            </a:r>
            <a:r>
              <a:rPr lang="bn-BD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গুণনীয়ক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}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সেটটিকে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543" y="3687901"/>
                <a:ext cx="12148457" cy="317009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</a:t>
                </a:r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28</m:t>
                    </m:r>
                  </m:oMath>
                </a14:m>
                <a:endParaRPr lang="en-US" sz="40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14</m:t>
                    </m:r>
                  </m:oMath>
                </a14:m>
                <a:endParaRPr lang="en-US" sz="40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7</m:t>
                    </m:r>
                  </m:oMath>
                </a14:m>
                <a:endParaRPr lang="en-US" sz="40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28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এর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গুণনীয়কসমূহ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1,2,4,7,14,28</a:t>
                </a:r>
              </a:p>
              <a:p>
                <a14:m>
                  <m:oMath xmlns:m="http://schemas.openxmlformats.org/officeDocument/2006/math">
                    <m:r>
                      <a:rPr lang="en-US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নির্ণেয়সেট 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={1,2,4,7,14,28}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3" y="3687901"/>
                <a:ext cx="12148457" cy="3170099"/>
              </a:xfrm>
              <a:prstGeom prst="rect">
                <a:avLst/>
              </a:prstGeom>
              <a:blipFill rotWithShape="0">
                <a:blip r:embed="rId2"/>
                <a:stretch>
                  <a:fillRect l="-1601" t="-5513" b="-7795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026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192000" cy="353943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সেট গঠন পদ্ধতিঃ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 পদ্ধতিতে সেটের সকল উপাদান সুনির্দিস্টভাবে উল্লেখ না করে উপাদান নির্ধারণের জন্য সাধার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ণ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ধর্মের উল্লেখ থাকে।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A={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x:x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স্বাভাবিক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বিজোড়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} ,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B={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x:x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নবম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শ্রেণীর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পাঁচজন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শিক্ষার্থী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}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ইত্যাদি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‘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∶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বা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Ι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’’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দ্বারা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‘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এরুপ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যেন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বা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সংক্ষেপে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‘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যেন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 (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Such That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বুঝায়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যেহেতু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এ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পদ্ধতিতে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নির্ধারণের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শর্ত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নিয়ম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(Rule)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, এ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এ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পদ্ধতিকে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Rule Method ও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বলা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 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3539430"/>
              </a:xfrm>
              <a:prstGeom prst="rect">
                <a:avLst/>
              </a:prstGeom>
              <a:blipFill rotWithShape="0">
                <a:blip r:embed="rId2"/>
                <a:stretch>
                  <a:fillRect l="-1844" t="-5451" r="-1844" b="-5792"/>
                </a:stretch>
              </a:blip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0" y="3546636"/>
            <a:ext cx="12192000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A={7.14,21,28}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সেটটিকে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4231493"/>
                <a:ext cx="12192000" cy="243143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সমাধান: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সেটের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উপাদান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সমূহ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7,14,21,28</a:t>
                </a:r>
              </a:p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প্রত্যেকটি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বিভাজ্য,অর্থা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গুণিতক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এবং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বড়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bn-BD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bn-BD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bn-BD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m:rPr>
                        <m:sty m:val="p"/>
                      </m:rPr>
                      <a:rPr lang="bn-BD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  <m:r>
                      <a:rPr lang="bn-BD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:</m:t>
                    </m:r>
                    <m:r>
                      <m:rPr>
                        <m:sty m:val="p"/>
                      </m:rPr>
                      <a:rPr lang="bn-BD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  <m:r>
                      <a:rPr lang="bn-BD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bn-BD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</m:oMath>
                </a14:m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গুণিতক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এবং</a:t>
                </a:r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x</a:t>
                </a:r>
                <a14:m>
                  <m:oMath xmlns:m="http://schemas.openxmlformats.org/officeDocument/2006/math">
                    <m:r>
                      <a:rPr lang="bn-BD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≤</m:t>
                    </m:r>
                  </m:oMath>
                </a14:m>
                <a:r>
                  <a:rPr lang="bn-BD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}.</a:t>
                </a:r>
                <a:endParaRPr lang="bn-BD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bn-BD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31493"/>
                <a:ext cx="12192000" cy="2431435"/>
              </a:xfrm>
              <a:prstGeom prst="rect">
                <a:avLst/>
              </a:prstGeom>
              <a:blipFill rotWithShape="0">
                <a:blip r:embed="rId3"/>
                <a:stretch>
                  <a:fillRect l="-1595" t="-6667" r="-847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402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15" y="156949"/>
            <a:ext cx="16002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07780" y="2244022"/>
            <a:ext cx="6248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dirty="0" err="1"/>
              <a:t>বঙ্গবন্ধু</a:t>
            </a:r>
            <a:r>
              <a:rPr lang="en-US" altLang="en-US" sz="3600" dirty="0"/>
              <a:t> </a:t>
            </a:r>
            <a:r>
              <a:rPr lang="en-US" altLang="en-US" sz="3600" dirty="0" err="1"/>
              <a:t>শেখ</a:t>
            </a:r>
            <a:r>
              <a:rPr lang="en-US" altLang="en-US" sz="3600" dirty="0"/>
              <a:t> </a:t>
            </a:r>
            <a:r>
              <a:rPr lang="en-US" altLang="en-US" sz="3600" dirty="0" err="1"/>
              <a:t>মুজিবুর</a:t>
            </a:r>
            <a:r>
              <a:rPr lang="en-US" altLang="en-US" sz="3600" dirty="0"/>
              <a:t> </a:t>
            </a:r>
            <a:r>
              <a:rPr lang="en-US" altLang="en-US" sz="3600" dirty="0" err="1"/>
              <a:t>রহমান</a:t>
            </a:r>
            <a:r>
              <a:rPr lang="en-US" altLang="en-US" sz="3600" dirty="0"/>
              <a:t> </a:t>
            </a:r>
            <a:r>
              <a:rPr lang="en-US" altLang="en-US" sz="3600" dirty="0" err="1"/>
              <a:t>এর</a:t>
            </a:r>
            <a:r>
              <a:rPr lang="en-US" altLang="en-US" sz="3600" dirty="0"/>
              <a:t> </a:t>
            </a:r>
          </a:p>
          <a:p>
            <a:r>
              <a:rPr lang="en-US" altLang="en-US" sz="3600" dirty="0" err="1"/>
              <a:t>জন্মশতবার্ষিকী</a:t>
            </a:r>
            <a:r>
              <a:rPr lang="en-US" altLang="en-US" sz="3600" dirty="0"/>
              <a:t> ও </a:t>
            </a:r>
            <a:r>
              <a:rPr lang="en-US" altLang="en-US" sz="3600" dirty="0" err="1"/>
              <a:t>মুজিববর্ষ</a:t>
            </a:r>
            <a:endParaRPr lang="en-US" altLang="en-US" sz="3600" dirty="0"/>
          </a:p>
          <a:p>
            <a:r>
              <a:rPr lang="en-US" altLang="en-US" sz="3600" dirty="0"/>
              <a:t>১৭ই </a:t>
            </a:r>
            <a:r>
              <a:rPr lang="en-US" altLang="en-US" sz="3600" dirty="0" err="1"/>
              <a:t>মার্চ</a:t>
            </a:r>
            <a:r>
              <a:rPr lang="en-US" altLang="en-US" sz="3600" dirty="0"/>
              <a:t>  </a:t>
            </a:r>
            <a:r>
              <a:rPr lang="bn-BD" altLang="en-US" sz="3600" dirty="0">
                <a:latin typeface="NikoshBAN"/>
                <a:ea typeface="NikoshBAN"/>
                <a:cs typeface="NikoshBAN"/>
              </a:rPr>
              <a:t>২০২০</a:t>
            </a:r>
            <a:r>
              <a:rPr lang="en-US" altLang="en-US" sz="3600" dirty="0" err="1">
                <a:latin typeface="NikoshBAN"/>
                <a:ea typeface="NikoshBAN"/>
                <a:cs typeface="NikoshBAN"/>
              </a:rPr>
              <a:t>ইং</a:t>
            </a:r>
            <a:r>
              <a:rPr lang="en-US" altLang="en-US" sz="3600" dirty="0">
                <a:latin typeface="NikoshBAN"/>
                <a:ea typeface="NikoshBAN"/>
                <a:cs typeface="NikoshBAN"/>
              </a:rPr>
              <a:t> </a:t>
            </a:r>
            <a:r>
              <a:rPr lang="en-US" altLang="en-US" sz="3600" dirty="0" err="1">
                <a:latin typeface="NikoshBAN"/>
                <a:ea typeface="NikoshBAN"/>
                <a:cs typeface="NikoshBAN"/>
              </a:rPr>
              <a:t>হতে</a:t>
            </a:r>
            <a:r>
              <a:rPr lang="en-US" altLang="en-US" sz="3600" dirty="0">
                <a:latin typeface="NikoshBAN"/>
                <a:ea typeface="NikoshBAN"/>
                <a:cs typeface="NikoshBAN"/>
              </a:rPr>
              <a:t> ১৭ই </a:t>
            </a:r>
            <a:r>
              <a:rPr lang="en-US" altLang="en-US" sz="3600" dirty="0" err="1">
                <a:latin typeface="NikoshBAN"/>
                <a:ea typeface="NikoshBAN"/>
                <a:cs typeface="NikoshBAN"/>
              </a:rPr>
              <a:t>মার্চ</a:t>
            </a:r>
            <a:r>
              <a:rPr lang="en-US" altLang="en-US" sz="3600" dirty="0">
                <a:latin typeface="NikoshBAN"/>
                <a:ea typeface="NikoshBAN"/>
                <a:cs typeface="NikoshBAN"/>
              </a:rPr>
              <a:t> </a:t>
            </a:r>
            <a:r>
              <a:rPr lang="bn-BD" altLang="en-US" sz="3600" dirty="0">
                <a:latin typeface="NikoshBAN"/>
                <a:ea typeface="NikoshBAN"/>
                <a:cs typeface="NikoshBAN"/>
              </a:rPr>
              <a:t>২০২</a:t>
            </a:r>
            <a:r>
              <a:rPr lang="en-US" altLang="en-US" sz="3600" dirty="0">
                <a:latin typeface="NikoshBAN"/>
                <a:ea typeface="NikoshBAN"/>
                <a:cs typeface="NikoshBAN"/>
              </a:rPr>
              <a:t>১ইং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403" y="3862797"/>
            <a:ext cx="4238557" cy="1144312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6002" y="3942242"/>
            <a:ext cx="402474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dirty="0"/>
              <a:t>‘’</a:t>
            </a:r>
            <a:r>
              <a:rPr lang="en-US" altLang="en-US" sz="3600" dirty="0" err="1"/>
              <a:t>শেখ</a:t>
            </a:r>
            <a:r>
              <a:rPr lang="en-US" altLang="en-US" sz="3600" dirty="0"/>
              <a:t> </a:t>
            </a:r>
            <a:r>
              <a:rPr lang="en-US" altLang="en-US" sz="3600" dirty="0" err="1"/>
              <a:t>হাসিনার</a:t>
            </a:r>
            <a:r>
              <a:rPr lang="en-US" altLang="en-US" sz="3600" dirty="0"/>
              <a:t> </a:t>
            </a:r>
            <a:r>
              <a:rPr lang="en-US" altLang="en-US" sz="3600" dirty="0" err="1"/>
              <a:t>মূলনীতি</a:t>
            </a:r>
            <a:endParaRPr lang="en-US" altLang="en-US" sz="3600" dirty="0"/>
          </a:p>
          <a:p>
            <a:r>
              <a:rPr lang="en-US" altLang="en-US" sz="3600" dirty="0" err="1"/>
              <a:t>গ্রাম</a:t>
            </a:r>
            <a:r>
              <a:rPr lang="en-US" altLang="en-US" sz="3600" dirty="0"/>
              <a:t> </a:t>
            </a:r>
            <a:r>
              <a:rPr lang="en-US" altLang="en-US" sz="3600" dirty="0" err="1"/>
              <a:t>শহরের</a:t>
            </a:r>
            <a:r>
              <a:rPr lang="en-US" altLang="en-US" sz="3600" dirty="0"/>
              <a:t> </a:t>
            </a:r>
            <a:r>
              <a:rPr lang="en-US" altLang="en-US" sz="3600" dirty="0" err="1"/>
              <a:t>উন্নতি</a:t>
            </a:r>
            <a:r>
              <a:rPr lang="en-US" altLang="en-US" sz="3600" dirty="0"/>
              <a:t>’’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4264"/>
            <a:ext cx="12192000" cy="163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4"/>
          <p:cNvSpPr txBox="1">
            <a:spLocks/>
          </p:cNvSpPr>
          <p:nvPr/>
        </p:nvSpPr>
        <p:spPr>
          <a:xfrm rot="10540994" flipH="1" flipV="1">
            <a:off x="587015" y="5365897"/>
            <a:ext cx="1358027" cy="1032413"/>
          </a:xfrm>
          <a:prstGeom prst="rect">
            <a:avLst/>
          </a:prstGeom>
          <a:noFill/>
        </p:spPr>
        <p:txBody>
          <a:bodyPr spcFirstLastPara="1" vert="horz" wrap="square" lIns="91440" tIns="45720" rIns="91440" bIns="45720" numCol="1" rtlCol="0">
            <a:prstTxWarp prst="textCircl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/>
              <a:t>কালিগঞ্জ</a:t>
            </a:r>
            <a:r>
              <a:rPr lang="en-US" sz="2400" dirty="0" smtClean="0"/>
              <a:t> </a:t>
            </a:r>
            <a:r>
              <a:rPr lang="en-US" sz="2400" dirty="0" err="1" smtClean="0"/>
              <a:t>হাট</a:t>
            </a:r>
            <a:r>
              <a:rPr lang="en-US" sz="2400" dirty="0" smtClean="0"/>
              <a:t> </a:t>
            </a:r>
            <a:r>
              <a:rPr lang="en-US" sz="2400" dirty="0" err="1" smtClean="0"/>
              <a:t>উচ্চ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বিদ্যালয়,তানোর,রাজশাহী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923" y="565400"/>
            <a:ext cx="1276350" cy="942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923" y="691973"/>
            <a:ext cx="1276350" cy="942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923" y="860355"/>
            <a:ext cx="1276350" cy="9429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923" y="1015983"/>
            <a:ext cx="1276350" cy="9429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923" y="1179958"/>
            <a:ext cx="1276350" cy="9429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923" y="1411388"/>
            <a:ext cx="1276350" cy="9429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923" y="1593700"/>
            <a:ext cx="1276350" cy="9429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190" y="1786154"/>
            <a:ext cx="1276350" cy="9429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457" y="1966047"/>
            <a:ext cx="1276350" cy="9429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005" y="2198064"/>
            <a:ext cx="1276350" cy="9429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414" y="2352996"/>
            <a:ext cx="1276350" cy="9429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09" y="484875"/>
            <a:ext cx="1276350" cy="9429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060" y="586768"/>
            <a:ext cx="1276350" cy="9429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198" y="668496"/>
            <a:ext cx="1276350" cy="9429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750" y="560863"/>
            <a:ext cx="1276350" cy="9429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897" y="730101"/>
            <a:ext cx="1276350" cy="9429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855" y="872282"/>
            <a:ext cx="1276350" cy="9429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479" y="987773"/>
            <a:ext cx="1276350" cy="94297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960" y="1113263"/>
            <a:ext cx="1276350" cy="9429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37" y="428405"/>
            <a:ext cx="1276350" cy="9429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680" y="531676"/>
            <a:ext cx="1276350" cy="94297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44" y="636909"/>
            <a:ext cx="1276350" cy="9934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459" y="575559"/>
            <a:ext cx="1276350" cy="94297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979" y="756856"/>
            <a:ext cx="1276350" cy="9429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671" y="922307"/>
            <a:ext cx="1276350" cy="9429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018" y="1089139"/>
            <a:ext cx="1276350" cy="94297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428" y="1474914"/>
            <a:ext cx="1276350" cy="94297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26" y="1285077"/>
            <a:ext cx="1276350" cy="94297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082" y="1280307"/>
            <a:ext cx="1276350" cy="94297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267" y="1539666"/>
            <a:ext cx="1276350" cy="94297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671" y="1530752"/>
            <a:ext cx="1276350" cy="94297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097" y="1571162"/>
            <a:ext cx="1276350" cy="94297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70" y="859528"/>
            <a:ext cx="1276350" cy="94297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178" y="987512"/>
            <a:ext cx="1276350" cy="94297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361" y="1435428"/>
            <a:ext cx="1276350" cy="94297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316" y="1196529"/>
            <a:ext cx="1276350" cy="94297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021" y="1400248"/>
            <a:ext cx="1276350" cy="94297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339" y="1646741"/>
            <a:ext cx="1276350" cy="94297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248" y="1618882"/>
            <a:ext cx="1276350" cy="94297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398" y="1643647"/>
            <a:ext cx="1276350" cy="94297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543" y="89587"/>
            <a:ext cx="1676400" cy="173355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607" y="859527"/>
            <a:ext cx="1276350" cy="94297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337" y="1023072"/>
            <a:ext cx="1276350" cy="94297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853" y="1228122"/>
            <a:ext cx="1276350" cy="94297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657" y="1446712"/>
            <a:ext cx="1276350" cy="9429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543" y="1906421"/>
            <a:ext cx="1958839" cy="223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5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964425" cy="92333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chemeClr val="accent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solidFill>
                <a:schemeClr val="accent2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7238" y="4834521"/>
            <a:ext cx="4660490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সেট কাকে বলে?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700409"/>
            <a:ext cx="2890683" cy="137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0" y="4480561"/>
            <a:ext cx="1843548" cy="1696064"/>
          </a:xfrm>
          <a:prstGeom prst="rightArrow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1914" y="4978859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5360"/>
            <a:ext cx="3340608" cy="3255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966" y="963168"/>
            <a:ext cx="3746930" cy="33406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116" y="6122103"/>
            <a:ext cx="8522947" cy="585267"/>
          </a:xfrm>
          <a:prstGeom prst="rect">
            <a:avLst/>
          </a:prstGeom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063" y="81597"/>
            <a:ext cx="16002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86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4688" y="5055160"/>
            <a:ext cx="10497312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সেট প্রকাশের পদ্ধতি কয়টি এবং কী কী ?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উদাহরণসহ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64586" y="0"/>
            <a:ext cx="3421630" cy="76944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accent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0" y="4556279"/>
            <a:ext cx="1633728" cy="1696064"/>
          </a:xfrm>
          <a:prstGeom prst="rightArrow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1396" y="4949363"/>
            <a:ext cx="1533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-97536" y="828859"/>
            <a:ext cx="3206496" cy="36933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728" y="816864"/>
            <a:ext cx="3998976" cy="37429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786483">
            <a:off x="798828" y="5867623"/>
            <a:ext cx="10035165" cy="769441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আসুন</a:t>
            </a:r>
            <a:r>
              <a:rPr lang="en-US" sz="4400" dirty="0" smtClean="0"/>
              <a:t> </a:t>
            </a:r>
            <a:r>
              <a:rPr lang="en-US" sz="4400" dirty="0" err="1" smtClean="0"/>
              <a:t>আমরা</a:t>
            </a:r>
            <a:r>
              <a:rPr lang="en-US" sz="4400" dirty="0" smtClean="0"/>
              <a:t> </a:t>
            </a:r>
            <a:r>
              <a:rPr lang="en-US" sz="4400" dirty="0" err="1" smtClean="0"/>
              <a:t>জঙ্গী</a:t>
            </a:r>
            <a:r>
              <a:rPr lang="en-US" sz="4400" dirty="0" smtClean="0"/>
              <a:t> ,</a:t>
            </a:r>
            <a:r>
              <a:rPr lang="en-US" sz="4400" dirty="0" err="1" smtClean="0"/>
              <a:t>মাদক</a:t>
            </a:r>
            <a:r>
              <a:rPr lang="en-US" sz="4400" dirty="0" smtClean="0"/>
              <a:t> ও </a:t>
            </a:r>
            <a:r>
              <a:rPr lang="en-US" sz="4400" dirty="0" err="1" smtClean="0"/>
              <a:t>সন্ত্রাসমুক্ত</a:t>
            </a:r>
            <a:r>
              <a:rPr lang="en-US" sz="4400" dirty="0" smtClean="0"/>
              <a:t> </a:t>
            </a:r>
            <a:r>
              <a:rPr lang="en-US" sz="4400" dirty="0" err="1" smtClean="0"/>
              <a:t>সোনার</a:t>
            </a:r>
            <a:r>
              <a:rPr lang="en-US" sz="4400" dirty="0" smtClean="0"/>
              <a:t> </a:t>
            </a:r>
            <a:r>
              <a:rPr lang="en-US" sz="4400" dirty="0" err="1" smtClean="0"/>
              <a:t>দেশ</a:t>
            </a:r>
            <a:r>
              <a:rPr lang="en-US" sz="4400" dirty="0" smtClean="0"/>
              <a:t> </a:t>
            </a:r>
            <a:r>
              <a:rPr lang="en-US" sz="4400" dirty="0" err="1" smtClean="0"/>
              <a:t>গড়ি</a:t>
            </a:r>
            <a:r>
              <a:rPr lang="en-US" sz="4400" dirty="0" smtClean="0"/>
              <a:t> ।।</a:t>
            </a:r>
            <a:endParaRPr lang="en-US" sz="4400" dirty="0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726" y="310558"/>
            <a:ext cx="16002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05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7469" y="0"/>
            <a:ext cx="2612627" cy="92333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B0F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>
                <a:solidFill>
                  <a:srgbClr val="00B0F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>
                <a:solidFill>
                  <a:srgbClr val="00B0F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ight Arrow 8"/>
          <p:cNvSpPr/>
          <p:nvPr/>
        </p:nvSpPr>
        <p:spPr>
          <a:xfrm>
            <a:off x="0" y="3864864"/>
            <a:ext cx="2304288" cy="1337775"/>
          </a:xfrm>
          <a:prstGeom prst="rightArrow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7536" y="4235735"/>
            <a:ext cx="1973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2561304" cy="190781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0" y="5327904"/>
            <a:ext cx="2339094" cy="1340338"/>
          </a:xfrm>
          <a:prstGeom prst="rightArrow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4" name="TextBox 13"/>
          <p:cNvSpPr txBox="1"/>
          <p:nvPr/>
        </p:nvSpPr>
        <p:spPr>
          <a:xfrm>
            <a:off x="0" y="5660230"/>
            <a:ext cx="20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সমস্যা</a:t>
            </a:r>
            <a:r>
              <a:rPr lang="en-US" sz="3600" dirty="0"/>
              <a:t>-2</a:t>
            </a:r>
            <a:r>
              <a:rPr lang="bn-BD" sz="3600" dirty="0"/>
              <a:t>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471043" y="4065047"/>
            <a:ext cx="9330813" cy="107721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{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el-GR" sz="3200" dirty="0"/>
              <a:t>ε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N:x,</a:t>
            </a:r>
            <a:r>
              <a:rPr lang="bn-BD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36</a:t>
            </a:r>
            <a:r>
              <a:rPr lang="bn-BD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এ</a:t>
            </a:r>
            <a:r>
              <a:rPr lang="bn-BD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গ</a:t>
            </a:r>
            <a:r>
              <a:rPr lang="en-US" sz="3200" dirty="0" err="1">
                <a:latin typeface="Times New Roman" panose="02020603050405020304" pitchFamily="18" charset="0"/>
                <a:cs typeface="NikoshBAN" panose="02000000000000000000" pitchFamily="2" charset="0"/>
              </a:rPr>
              <a:t>ুণনীয়ক</a:t>
            </a:r>
            <a:r>
              <a:rPr lang="en-US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 6 </a:t>
            </a:r>
            <a:r>
              <a:rPr lang="en-US" sz="3200" dirty="0" err="1">
                <a:latin typeface="Times New Roman" panose="02020603050405020304" pitchFamily="18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NikoshBAN" panose="02000000000000000000" pitchFamily="2" charset="0"/>
              </a:rPr>
              <a:t>গু</a:t>
            </a:r>
            <a:r>
              <a:rPr lang="bn-BD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ি</a:t>
            </a:r>
            <a:r>
              <a:rPr lang="bn-BD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ক}। </a:t>
            </a:r>
            <a:r>
              <a:rPr lang="en-US" sz="3200" dirty="0" err="1">
                <a:latin typeface="Times New Roman" panose="02020603050405020304" pitchFamily="18" charset="0"/>
                <a:cs typeface="NikoshBAN" panose="02000000000000000000" pitchFamily="2" charset="0"/>
              </a:rPr>
              <a:t>সে</a:t>
            </a:r>
            <a:r>
              <a:rPr lang="bn-BD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ট</a:t>
            </a:r>
            <a:r>
              <a:rPr lang="en-US" sz="3200" dirty="0" err="1">
                <a:latin typeface="Times New Roman" panose="02020603050405020304" pitchFamily="18" charset="0"/>
                <a:cs typeface="NikoshBAN" panose="02000000000000000000" pitchFamily="2" charset="0"/>
              </a:rPr>
              <a:t>টিকে</a:t>
            </a:r>
            <a:r>
              <a:rPr lang="bn-BD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56779" y="5721190"/>
            <a:ext cx="8479445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{3,5,7,9,11}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ধতিতে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0" y="1072896"/>
            <a:ext cx="3243072" cy="29016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02" y="646176"/>
            <a:ext cx="3405554" cy="3474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656" y="305141"/>
            <a:ext cx="16002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00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/>
      <p:bldP spid="11" grpId="0" animBg="1"/>
      <p:bldP spid="13" grpId="0" animBg="1"/>
      <p:bldP spid="14" grpId="0"/>
      <p:bldP spid="3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328" y="-22617"/>
            <a:ext cx="3274143" cy="88332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000" dirty="0">
                <a:solidFill>
                  <a:schemeClr val="accent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6000" dirty="0">
              <a:solidFill>
                <a:schemeClr val="accent2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707"/>
            <a:ext cx="4454013" cy="317090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0" y="4142453"/>
            <a:ext cx="4382731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সেট কাকে বলে?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2192" y="4742140"/>
            <a:ext cx="5274517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সেট প্রকাশের  পদ্ধতি কয়টি ?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322883"/>
            <a:ext cx="542082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পদ্ধতি দু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টির নাম কী কী?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994500"/>
            <a:ext cx="6291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cs typeface="Arial" charset="0"/>
              </a:rPr>
              <a:t>৪।</a:t>
            </a:r>
            <a:r>
              <a:rPr lang="bn-BD" sz="3600" dirty="0" smtClean="0">
                <a:cs typeface="Arial" charset="0"/>
              </a:rPr>
              <a:t>সেট প্রকাশের চিহ্নগুলোর  ব্যবহার</a:t>
            </a:r>
            <a:r>
              <a:rPr lang="en-US" sz="3600" dirty="0" smtClean="0">
                <a:cs typeface="Arial" charset="0"/>
              </a:rPr>
              <a:t> </a:t>
            </a:r>
            <a:r>
              <a:rPr lang="bn-BD" sz="3600" dirty="0" smtClean="0">
                <a:cs typeface="Arial" charset="0"/>
              </a:rPr>
              <a:t>লেখ।</a:t>
            </a:r>
            <a:endParaRPr lang="en-US" sz="3600" dirty="0"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786483">
            <a:off x="2827451" y="3702"/>
            <a:ext cx="10035165" cy="769441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আসুন</a:t>
            </a:r>
            <a:r>
              <a:rPr lang="en-US" sz="4400" dirty="0" smtClean="0"/>
              <a:t> </a:t>
            </a:r>
            <a:r>
              <a:rPr lang="en-US" sz="4400" dirty="0" err="1" smtClean="0"/>
              <a:t>আমরা</a:t>
            </a:r>
            <a:r>
              <a:rPr lang="en-US" sz="4400" dirty="0" smtClean="0"/>
              <a:t> </a:t>
            </a:r>
            <a:r>
              <a:rPr lang="en-US" sz="4400" dirty="0" err="1" smtClean="0"/>
              <a:t>জঙ্গী</a:t>
            </a:r>
            <a:r>
              <a:rPr lang="en-US" sz="4400" dirty="0" smtClean="0"/>
              <a:t> ,</a:t>
            </a:r>
            <a:r>
              <a:rPr lang="en-US" sz="4400" dirty="0" err="1" smtClean="0"/>
              <a:t>মাদক</a:t>
            </a:r>
            <a:r>
              <a:rPr lang="en-US" sz="4400" dirty="0" smtClean="0"/>
              <a:t> ও </a:t>
            </a:r>
            <a:r>
              <a:rPr lang="en-US" sz="4400" dirty="0" err="1" smtClean="0"/>
              <a:t>সন্ত্রাসমুক্ত</a:t>
            </a:r>
            <a:r>
              <a:rPr lang="en-US" sz="4400" dirty="0" smtClean="0"/>
              <a:t> </a:t>
            </a:r>
            <a:r>
              <a:rPr lang="en-US" sz="4400" dirty="0" err="1" smtClean="0"/>
              <a:t>সোনার</a:t>
            </a:r>
            <a:r>
              <a:rPr lang="en-US" sz="4400" dirty="0" smtClean="0"/>
              <a:t> </a:t>
            </a:r>
            <a:r>
              <a:rPr lang="en-US" sz="4400" dirty="0" err="1" smtClean="0"/>
              <a:t>দেশ</a:t>
            </a:r>
            <a:r>
              <a:rPr lang="en-US" sz="4400" dirty="0" smtClean="0"/>
              <a:t> </a:t>
            </a:r>
            <a:r>
              <a:rPr lang="en-US" sz="4400" dirty="0" err="1" smtClean="0"/>
              <a:t>গড়ি</a:t>
            </a:r>
            <a:r>
              <a:rPr lang="en-US" sz="4400" dirty="0" smtClean="0"/>
              <a:t> ।।</a:t>
            </a:r>
            <a:endParaRPr lang="en-US" sz="4400" dirty="0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180" y="860707"/>
            <a:ext cx="16002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43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4822722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00B0F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dirty="0">
              <a:solidFill>
                <a:srgbClr val="00B0F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12260" y="4458513"/>
                <a:ext cx="9748682" cy="107721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693738" indent="-693738">
                  <a:tabLst>
                    <a:tab pos="2979738" algn="l"/>
                  </a:tabLst>
                </a:pPr>
                <a:r>
                  <a:rPr lang="bn-B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C= { x:x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ধনাত্মকপূর্ণসংখ্যাএবং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18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}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সেটটিকেতালিকাপদ্ধতিতেপ্রকাশকর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260" y="4458513"/>
                <a:ext cx="9748682" cy="1077218"/>
              </a:xfrm>
              <a:prstGeom prst="rect">
                <a:avLst/>
              </a:prstGeom>
              <a:blipFill>
                <a:blip r:embed="rId2"/>
                <a:stretch>
                  <a:fillRect l="-1433" t="-8197" r="-561" b="-15847"/>
                </a:stretch>
              </a:blip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0" y="1177887"/>
            <a:ext cx="4404265" cy="270462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7419" y="324465"/>
            <a:ext cx="1091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53962" y="4203295"/>
            <a:ext cx="1740309" cy="1533831"/>
          </a:xfrm>
          <a:prstGeom prst="rightArrow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71951" y="4704735"/>
            <a:ext cx="1297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 rot="1786483">
            <a:off x="1298461" y="5640564"/>
            <a:ext cx="10035165" cy="769441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আসুন</a:t>
            </a:r>
            <a:r>
              <a:rPr lang="en-US" sz="4400" dirty="0" smtClean="0"/>
              <a:t> </a:t>
            </a:r>
            <a:r>
              <a:rPr lang="en-US" sz="4400" dirty="0" err="1" smtClean="0"/>
              <a:t>আমরা</a:t>
            </a:r>
            <a:r>
              <a:rPr lang="en-US" sz="4400" dirty="0" smtClean="0"/>
              <a:t> </a:t>
            </a:r>
            <a:r>
              <a:rPr lang="en-US" sz="4400" dirty="0" err="1" smtClean="0"/>
              <a:t>জঙ্গী</a:t>
            </a:r>
            <a:r>
              <a:rPr lang="en-US" sz="4400" dirty="0" smtClean="0"/>
              <a:t> ,</a:t>
            </a:r>
            <a:r>
              <a:rPr lang="en-US" sz="4400" dirty="0" err="1" smtClean="0"/>
              <a:t>মাদক</a:t>
            </a:r>
            <a:r>
              <a:rPr lang="en-US" sz="4400" dirty="0" smtClean="0"/>
              <a:t> ও </a:t>
            </a:r>
            <a:r>
              <a:rPr lang="en-US" sz="4400" dirty="0" err="1" smtClean="0"/>
              <a:t>সন্ত্রাসমুক্ত</a:t>
            </a:r>
            <a:r>
              <a:rPr lang="en-US" sz="4400" dirty="0" smtClean="0"/>
              <a:t> </a:t>
            </a:r>
            <a:r>
              <a:rPr lang="en-US" sz="4400" dirty="0" err="1" smtClean="0"/>
              <a:t>সোনার</a:t>
            </a:r>
            <a:r>
              <a:rPr lang="en-US" sz="4400" dirty="0" smtClean="0"/>
              <a:t> </a:t>
            </a:r>
            <a:r>
              <a:rPr lang="en-US" sz="4400" dirty="0" err="1" smtClean="0"/>
              <a:t>দেশ</a:t>
            </a:r>
            <a:r>
              <a:rPr lang="en-US" sz="4400" dirty="0" smtClean="0"/>
              <a:t> </a:t>
            </a:r>
            <a:r>
              <a:rPr lang="en-US" sz="4400" dirty="0" err="1" smtClean="0"/>
              <a:t>গড়ি</a:t>
            </a:r>
            <a:r>
              <a:rPr lang="en-US" sz="4400" dirty="0" smtClean="0"/>
              <a:t> ।।</a:t>
            </a:r>
            <a:endParaRPr lang="en-US" sz="4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8193" y="160448"/>
            <a:ext cx="1603387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6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9552" y="4630057"/>
            <a:ext cx="5117690" cy="156966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chemeClr val="accent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chemeClr val="accent2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6574" y="576144"/>
            <a:ext cx="7583647" cy="4053913"/>
          </a:xfrm>
          <a:prstGeom prst="rect">
            <a:avLst/>
          </a:prstGeom>
          <a:noFill/>
        </p:spPr>
        <p:txBody>
          <a:bodyPr wrap="square" rtlCol="0">
            <a:prstTxWarp prst="textCirclePour">
              <a:avLst/>
            </a:prstTxWarp>
            <a:spAutoFit/>
          </a:bodyPr>
          <a:lstStyle/>
          <a:p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মাল্টিমিডিয়াশ্রেণিতে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সহযোগীতা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আবারও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786483">
            <a:off x="853420" y="6145530"/>
            <a:ext cx="10035165" cy="769441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আসুন</a:t>
            </a:r>
            <a:r>
              <a:rPr lang="en-US" sz="4400" dirty="0" smtClean="0"/>
              <a:t> </a:t>
            </a:r>
            <a:r>
              <a:rPr lang="en-US" sz="4400" dirty="0" err="1" smtClean="0"/>
              <a:t>আমরা</a:t>
            </a:r>
            <a:r>
              <a:rPr lang="en-US" sz="4400" dirty="0" smtClean="0"/>
              <a:t> </a:t>
            </a:r>
            <a:r>
              <a:rPr lang="en-US" sz="4400" dirty="0" err="1" smtClean="0"/>
              <a:t>জঙ্গী</a:t>
            </a:r>
            <a:r>
              <a:rPr lang="en-US" sz="4400" dirty="0" smtClean="0"/>
              <a:t> ,</a:t>
            </a:r>
            <a:r>
              <a:rPr lang="en-US" sz="4400" dirty="0" err="1" smtClean="0"/>
              <a:t>মাদক</a:t>
            </a:r>
            <a:r>
              <a:rPr lang="en-US" sz="4400" dirty="0" smtClean="0"/>
              <a:t> ও </a:t>
            </a:r>
            <a:r>
              <a:rPr lang="en-US" sz="4400" dirty="0" err="1" smtClean="0"/>
              <a:t>সন্ত্রাসমুক্ত</a:t>
            </a:r>
            <a:r>
              <a:rPr lang="en-US" sz="4400" dirty="0" smtClean="0"/>
              <a:t> </a:t>
            </a:r>
            <a:r>
              <a:rPr lang="en-US" sz="4400" dirty="0" err="1" smtClean="0"/>
              <a:t>সোনার</a:t>
            </a:r>
            <a:r>
              <a:rPr lang="en-US" sz="4400" dirty="0" smtClean="0"/>
              <a:t> </a:t>
            </a:r>
            <a:r>
              <a:rPr lang="en-US" sz="4400" dirty="0" err="1" smtClean="0"/>
              <a:t>দেশ</a:t>
            </a:r>
            <a:r>
              <a:rPr lang="en-US" sz="4400" dirty="0" smtClean="0"/>
              <a:t> </a:t>
            </a:r>
            <a:r>
              <a:rPr lang="en-US" sz="4400" dirty="0" err="1" smtClean="0"/>
              <a:t>গড়ি</a:t>
            </a:r>
            <a:r>
              <a:rPr lang="en-US" sz="4400" dirty="0" smtClean="0"/>
              <a:t> ।।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145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6 3.7037E-7 L -2.08333E-6 -0.07222 " pathEditMode="relative" rAng="0" ptsTypes="AA">
                                      <p:cBhvr>
                                        <p:cTn id="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22298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721" y="260848"/>
            <a:ext cx="4483510" cy="1017643"/>
          </a:xfr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bn-BD" dirty="0">
                <a:solidFill>
                  <a:schemeClr val="accent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dirty="0">
              <a:solidFill>
                <a:schemeClr val="accent2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20119" y="1569671"/>
            <a:ext cx="2350377" cy="2101577"/>
          </a:xfr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l"/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19" y="1569671"/>
            <a:ext cx="2350377" cy="21015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2441" y="3962428"/>
            <a:ext cx="45736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মোঃ</a:t>
            </a:r>
            <a:r>
              <a:rPr lang="en-US" sz="6000" b="1" dirty="0" err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নওসেদ</a:t>
            </a:r>
            <a:r>
              <a:rPr lang="en-US" sz="60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0" b="1" dirty="0" err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আলী</a:t>
            </a:r>
            <a:endParaRPr lang="en-US" sz="6000" b="1" dirty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441" y="4722125"/>
            <a:ext cx="70631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b="1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সিনিয়র  শিক্ষক ( গণিত</a:t>
            </a:r>
            <a:r>
              <a:rPr lang="en-US" sz="4800" b="1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4800" b="1" dirty="0" err="1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বিজ্ঞান</a:t>
            </a:r>
            <a:r>
              <a:rPr lang="bn-BD" sz="4800" b="1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 )  </a:t>
            </a:r>
            <a:endParaRPr lang="en-US" sz="4800" b="1" dirty="0">
              <a:ln>
                <a:solidFill>
                  <a:srgbClr val="FF0000"/>
                </a:solidFill>
              </a:ln>
              <a:solidFill>
                <a:srgbClr val="00B0F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98806" y="4072454"/>
            <a:ext cx="10035165" cy="769441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আসুন</a:t>
            </a:r>
            <a:r>
              <a:rPr lang="en-US" sz="4400" dirty="0" smtClean="0"/>
              <a:t> </a:t>
            </a:r>
            <a:r>
              <a:rPr lang="en-US" sz="4400" dirty="0" err="1" smtClean="0"/>
              <a:t>আমরা</a:t>
            </a:r>
            <a:r>
              <a:rPr lang="en-US" sz="4400" dirty="0" smtClean="0"/>
              <a:t> </a:t>
            </a:r>
            <a:r>
              <a:rPr lang="en-US" sz="4400" dirty="0" err="1" smtClean="0"/>
              <a:t>জঙ্গী</a:t>
            </a:r>
            <a:r>
              <a:rPr lang="en-US" sz="4400" dirty="0" smtClean="0"/>
              <a:t> ,</a:t>
            </a:r>
            <a:r>
              <a:rPr lang="en-US" sz="4400" dirty="0" err="1" smtClean="0"/>
              <a:t>মাদক</a:t>
            </a:r>
            <a:r>
              <a:rPr lang="en-US" sz="4400" dirty="0" smtClean="0"/>
              <a:t> ও </a:t>
            </a:r>
            <a:r>
              <a:rPr lang="en-US" sz="4400" dirty="0" err="1" smtClean="0"/>
              <a:t>সন্ত্রাসমুক্ত</a:t>
            </a:r>
            <a:r>
              <a:rPr lang="en-US" sz="4400" dirty="0" smtClean="0"/>
              <a:t> </a:t>
            </a:r>
            <a:r>
              <a:rPr lang="en-US" sz="4400" dirty="0" err="1" smtClean="0"/>
              <a:t>সোনার</a:t>
            </a:r>
            <a:r>
              <a:rPr lang="en-US" sz="4400" dirty="0" smtClean="0"/>
              <a:t> </a:t>
            </a:r>
            <a:r>
              <a:rPr lang="en-US" sz="4400" dirty="0" err="1" smtClean="0"/>
              <a:t>দেশ</a:t>
            </a:r>
            <a:r>
              <a:rPr lang="en-US" sz="4400" dirty="0" smtClean="0"/>
              <a:t> </a:t>
            </a:r>
            <a:r>
              <a:rPr lang="en-US" sz="4400" dirty="0" err="1" smtClean="0"/>
              <a:t>গড়ি</a:t>
            </a:r>
            <a:r>
              <a:rPr lang="en-US" sz="4400" dirty="0" smtClean="0"/>
              <a:t> ।।</a:t>
            </a:r>
            <a:endParaRPr lang="en-US" sz="4400" dirty="0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313" y="384728"/>
            <a:ext cx="16002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2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9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 animBg="1"/>
      <p:bldP spid="6" grpId="0" build="p" bldLvl="4"/>
      <p:bldP spid="7" grpId="0" build="p" bldLvl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598607" y="162233"/>
            <a:ext cx="4409767" cy="1165122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bn-BD" sz="7300" dirty="0">
                <a:solidFill>
                  <a:schemeClr val="accent2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1852169"/>
            <a:ext cx="5410167" cy="4557258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ণিঃ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দশম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য়ঃ গণিত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দ্বিতীয়</a:t>
            </a:r>
          </a:p>
          <a:p>
            <a:pPr algn="l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৫১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৫০মিনিট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২/o২/২oইং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774" y="2820838"/>
            <a:ext cx="2012644" cy="3427192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5" name="Picture 4" descr="N .G ma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861" y="2924355"/>
            <a:ext cx="2286000" cy="348507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 rot="1786483">
            <a:off x="962602" y="1205041"/>
            <a:ext cx="10035165" cy="769441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আসুন</a:t>
            </a:r>
            <a:r>
              <a:rPr lang="en-US" sz="4400" dirty="0" smtClean="0"/>
              <a:t> </a:t>
            </a:r>
            <a:r>
              <a:rPr lang="en-US" sz="4400" dirty="0" err="1" smtClean="0"/>
              <a:t>আমরা</a:t>
            </a:r>
            <a:r>
              <a:rPr lang="en-US" sz="4400" dirty="0" smtClean="0"/>
              <a:t> </a:t>
            </a:r>
            <a:r>
              <a:rPr lang="en-US" sz="4400" dirty="0" err="1" smtClean="0"/>
              <a:t>জঙ্গী</a:t>
            </a:r>
            <a:r>
              <a:rPr lang="en-US" sz="4400" dirty="0" smtClean="0"/>
              <a:t> ,</a:t>
            </a:r>
            <a:r>
              <a:rPr lang="en-US" sz="4400" dirty="0" err="1" smtClean="0"/>
              <a:t>মাদক</a:t>
            </a:r>
            <a:r>
              <a:rPr lang="en-US" sz="4400" dirty="0" smtClean="0"/>
              <a:t> ও </a:t>
            </a:r>
            <a:r>
              <a:rPr lang="en-US" sz="4400" dirty="0" err="1" smtClean="0"/>
              <a:t>সন্ত্রাসমুক্ত</a:t>
            </a:r>
            <a:r>
              <a:rPr lang="en-US" sz="4400" dirty="0" smtClean="0"/>
              <a:t> </a:t>
            </a:r>
            <a:r>
              <a:rPr lang="en-US" sz="4400" dirty="0" err="1" smtClean="0"/>
              <a:t>সোনার</a:t>
            </a:r>
            <a:r>
              <a:rPr lang="en-US" sz="4400" dirty="0" smtClean="0"/>
              <a:t> </a:t>
            </a:r>
            <a:r>
              <a:rPr lang="en-US" sz="4400" dirty="0" err="1" smtClean="0"/>
              <a:t>দেশ</a:t>
            </a:r>
            <a:r>
              <a:rPr lang="en-US" sz="4400" dirty="0" smtClean="0"/>
              <a:t> </a:t>
            </a:r>
            <a:r>
              <a:rPr lang="en-US" sz="4400" dirty="0" err="1" smtClean="0"/>
              <a:t>গড়ি</a:t>
            </a:r>
            <a:r>
              <a:rPr lang="en-US" sz="4400" dirty="0" smtClean="0"/>
              <a:t> ।।</a:t>
            </a:r>
            <a:endParaRPr lang="en-US" sz="4400" dirty="0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79" y="19519"/>
            <a:ext cx="16002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21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2565" y="291382"/>
            <a:ext cx="4424518" cy="785249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dirty="0" err="1">
                <a:solidFill>
                  <a:schemeClr val="accent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dirty="0">
                <a:solidFill>
                  <a:schemeClr val="accent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dirty="0">
                <a:solidFill>
                  <a:schemeClr val="accent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dirty="0">
                <a:solidFill>
                  <a:schemeClr val="accent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dirty="0">
                <a:solidFill>
                  <a:schemeClr val="accent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09" y="2410659"/>
            <a:ext cx="3923071" cy="2559547"/>
          </a:xfr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254" y="2410659"/>
            <a:ext cx="3258952" cy="2559547"/>
          </a:xfr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512999" y="2410660"/>
            <a:ext cx="3746091" cy="255954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85850" y="1343537"/>
            <a:ext cx="275794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1796" y="5651339"/>
            <a:ext cx="2212943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 সেট কাপ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2941" y="5620562"/>
            <a:ext cx="212376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 সেট গহনা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95426" y="5651339"/>
            <a:ext cx="228084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 সেট প্লেট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786483">
            <a:off x="822500" y="6131330"/>
            <a:ext cx="10035165" cy="769441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আসুন</a:t>
            </a:r>
            <a:r>
              <a:rPr lang="en-US" sz="4400" dirty="0" smtClean="0"/>
              <a:t> </a:t>
            </a:r>
            <a:r>
              <a:rPr lang="en-US" sz="4400" dirty="0" err="1" smtClean="0"/>
              <a:t>আমরা</a:t>
            </a:r>
            <a:r>
              <a:rPr lang="en-US" sz="4400" dirty="0" smtClean="0"/>
              <a:t> </a:t>
            </a:r>
            <a:r>
              <a:rPr lang="en-US" sz="4400" dirty="0" err="1" smtClean="0"/>
              <a:t>জঙ্গী</a:t>
            </a:r>
            <a:r>
              <a:rPr lang="en-US" sz="4400" dirty="0" smtClean="0"/>
              <a:t> ,</a:t>
            </a:r>
            <a:r>
              <a:rPr lang="en-US" sz="4400" dirty="0" err="1" smtClean="0"/>
              <a:t>মাদক</a:t>
            </a:r>
            <a:r>
              <a:rPr lang="en-US" sz="4400" dirty="0" smtClean="0"/>
              <a:t> ও </a:t>
            </a:r>
            <a:r>
              <a:rPr lang="en-US" sz="4400" dirty="0" err="1" smtClean="0"/>
              <a:t>সন্ত্রাসমুক্ত</a:t>
            </a:r>
            <a:r>
              <a:rPr lang="en-US" sz="4400" dirty="0" smtClean="0"/>
              <a:t> </a:t>
            </a:r>
            <a:r>
              <a:rPr lang="en-US" sz="4400" dirty="0" err="1" smtClean="0"/>
              <a:t>সোনার</a:t>
            </a:r>
            <a:r>
              <a:rPr lang="en-US" sz="4400" dirty="0" smtClean="0"/>
              <a:t> </a:t>
            </a:r>
            <a:r>
              <a:rPr lang="en-US" sz="4400" dirty="0" err="1" smtClean="0"/>
              <a:t>দেশ</a:t>
            </a:r>
            <a:r>
              <a:rPr lang="en-US" sz="4400" dirty="0" smtClean="0"/>
              <a:t> </a:t>
            </a:r>
            <a:r>
              <a:rPr lang="en-US" sz="4400" dirty="0" err="1" smtClean="0"/>
              <a:t>গড়ি</a:t>
            </a:r>
            <a:r>
              <a:rPr lang="en-US" sz="4400" dirty="0" smtClean="0"/>
              <a:t> ।।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880" y="183489"/>
            <a:ext cx="1603387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4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2" grpId="0" animBg="1"/>
      <p:bldP spid="5" grpId="0" animBg="1"/>
      <p:bldP spid="6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05084" y="237467"/>
            <a:ext cx="4557251" cy="1163637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bn-BD" dirty="0">
                <a:solidFill>
                  <a:schemeClr val="accent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dirty="0">
              <a:solidFill>
                <a:schemeClr val="accent2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05085" y="2905437"/>
            <a:ext cx="4557250" cy="1474833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bn-BD" sz="11500" dirty="0"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bn-BD" sz="115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786483">
            <a:off x="812476" y="6083750"/>
            <a:ext cx="10035165" cy="769441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আসুন</a:t>
            </a:r>
            <a:r>
              <a:rPr lang="en-US" sz="4400" dirty="0" smtClean="0"/>
              <a:t> </a:t>
            </a:r>
            <a:r>
              <a:rPr lang="en-US" sz="4400" dirty="0" err="1" smtClean="0"/>
              <a:t>আমরা</a:t>
            </a:r>
            <a:r>
              <a:rPr lang="en-US" sz="4400" dirty="0" smtClean="0"/>
              <a:t> </a:t>
            </a:r>
            <a:r>
              <a:rPr lang="en-US" sz="4400" dirty="0" err="1" smtClean="0"/>
              <a:t>জঙ্গী</a:t>
            </a:r>
            <a:r>
              <a:rPr lang="en-US" sz="4400" dirty="0" smtClean="0"/>
              <a:t> ,</a:t>
            </a:r>
            <a:r>
              <a:rPr lang="en-US" sz="4400" dirty="0" err="1" smtClean="0"/>
              <a:t>মাদক</a:t>
            </a:r>
            <a:r>
              <a:rPr lang="en-US" sz="4400" dirty="0" smtClean="0"/>
              <a:t> ও </a:t>
            </a:r>
            <a:r>
              <a:rPr lang="en-US" sz="4400" dirty="0" err="1" smtClean="0"/>
              <a:t>সন্ত্রাসমুক্ত</a:t>
            </a:r>
            <a:r>
              <a:rPr lang="en-US" sz="4400" dirty="0" smtClean="0"/>
              <a:t> </a:t>
            </a:r>
            <a:r>
              <a:rPr lang="en-US" sz="4400" dirty="0" err="1" smtClean="0"/>
              <a:t>সোনার</a:t>
            </a:r>
            <a:r>
              <a:rPr lang="en-US" sz="4400" dirty="0" smtClean="0"/>
              <a:t> </a:t>
            </a:r>
            <a:r>
              <a:rPr lang="en-US" sz="4400" dirty="0" err="1" smtClean="0"/>
              <a:t>দেশ</a:t>
            </a:r>
            <a:r>
              <a:rPr lang="en-US" sz="4400" dirty="0" smtClean="0"/>
              <a:t> </a:t>
            </a:r>
            <a:r>
              <a:rPr lang="en-US" sz="4400" dirty="0" err="1" smtClean="0"/>
              <a:t>গড়ি</a:t>
            </a:r>
            <a:r>
              <a:rPr lang="en-US" sz="4400" dirty="0" smtClean="0"/>
              <a:t> ।।</a:t>
            </a:r>
            <a:endParaRPr lang="en-US" sz="4400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15" y="156949"/>
            <a:ext cx="16002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72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52954" y="298579"/>
            <a:ext cx="2787445" cy="101566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chemeClr val="accent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chemeClr val="accent2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182" y="2841453"/>
            <a:ext cx="12192000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সেটের সংজ্ঞা বলতে পারবে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cs typeface="Arial" charset="0"/>
              </a:rPr>
              <a:t>২।</a:t>
            </a:r>
            <a:r>
              <a:rPr lang="bn-BD" sz="3600" dirty="0" smtClean="0">
                <a:cs typeface="Arial" charset="0"/>
              </a:rPr>
              <a:t>সেট প্রকাশের চিহ্নগুলোর  ব্যবহার</a:t>
            </a:r>
            <a:r>
              <a:rPr lang="en-US" sz="3600" dirty="0" smtClean="0">
                <a:cs typeface="Arial" charset="0"/>
              </a:rPr>
              <a:t> </a:t>
            </a:r>
            <a:r>
              <a:rPr lang="bn-BD" sz="3600" dirty="0" smtClean="0">
                <a:cs typeface="Arial" charset="0"/>
              </a:rPr>
              <a:t>লেখ।</a:t>
            </a:r>
            <a:endParaRPr lang="en-US" sz="3600" dirty="0" smtClean="0">
              <a:cs typeface="Arial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সেট প্রকাশের  পদ্ধতি বর্ণনা করতে পারবে।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তালিকা পদ্ধতি থেকে গঠন পদ্ধতি এবং গঠন পদ্ধতি থেকে তালিকা                           	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 সেট নির্ণয় করতে পারবে।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7379" y="1527211"/>
            <a:ext cx="352486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7" name="TextBox 6"/>
          <p:cNvSpPr txBox="1"/>
          <p:nvPr/>
        </p:nvSpPr>
        <p:spPr>
          <a:xfrm rot="1786483">
            <a:off x="905408" y="5929861"/>
            <a:ext cx="11059921" cy="769441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আসুন</a:t>
            </a:r>
            <a:r>
              <a:rPr lang="en-US" sz="4400" dirty="0" smtClean="0"/>
              <a:t> </a:t>
            </a:r>
            <a:r>
              <a:rPr lang="en-US" sz="4400" dirty="0" err="1" smtClean="0"/>
              <a:t>আমরা</a:t>
            </a:r>
            <a:r>
              <a:rPr lang="en-US" sz="4400" dirty="0" smtClean="0"/>
              <a:t> </a:t>
            </a:r>
            <a:r>
              <a:rPr lang="en-US" sz="4400" dirty="0" err="1" smtClean="0"/>
              <a:t>জঙ্গী</a:t>
            </a:r>
            <a:r>
              <a:rPr lang="en-US" sz="4400" dirty="0" smtClean="0"/>
              <a:t> ,</a:t>
            </a:r>
            <a:r>
              <a:rPr lang="en-US" sz="4400" dirty="0" err="1" smtClean="0"/>
              <a:t>মাদক</a:t>
            </a:r>
            <a:r>
              <a:rPr lang="en-US" sz="4400" dirty="0" smtClean="0"/>
              <a:t> ও </a:t>
            </a:r>
            <a:r>
              <a:rPr lang="en-US" sz="4400" dirty="0" err="1" smtClean="0"/>
              <a:t>সন্ত্রাসমুক্ত</a:t>
            </a:r>
            <a:r>
              <a:rPr lang="en-US" sz="4400" dirty="0" smtClean="0"/>
              <a:t> </a:t>
            </a:r>
            <a:r>
              <a:rPr lang="en-US" sz="4400" dirty="0" err="1" smtClean="0"/>
              <a:t>সোনার</a:t>
            </a:r>
            <a:r>
              <a:rPr lang="en-US" sz="4400" dirty="0" smtClean="0"/>
              <a:t> </a:t>
            </a:r>
            <a:r>
              <a:rPr lang="en-US" sz="4400" dirty="0" err="1" smtClean="0"/>
              <a:t>দেশ</a:t>
            </a:r>
            <a:r>
              <a:rPr lang="en-US" sz="4400" dirty="0" smtClean="0"/>
              <a:t> </a:t>
            </a:r>
            <a:r>
              <a:rPr lang="en-US" sz="4400" dirty="0" err="1" smtClean="0"/>
              <a:t>গড়ি</a:t>
            </a:r>
            <a:r>
              <a:rPr lang="en-US" sz="4400" dirty="0" smtClean="0"/>
              <a:t> ।।</a:t>
            </a:r>
            <a:endParaRPr lang="en-US" sz="4400" dirty="0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" y="32073"/>
            <a:ext cx="1600200" cy="128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19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92129" cy="299395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" y="3088215"/>
            <a:ext cx="34786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জজ ক্যান্টর (জার্মানি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(১৮৪৫-১৯১৮)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741578" y="143906"/>
            <a:ext cx="4620757" cy="65251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solidFill>
                  <a:schemeClr val="accent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5400" dirty="0">
                <a:solidFill>
                  <a:schemeClr val="accent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dirty="0">
                <a:solidFill>
                  <a:schemeClr val="accent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5400" dirty="0">
              <a:solidFill>
                <a:schemeClr val="accent2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696" y="974034"/>
            <a:ext cx="3717233" cy="29009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879" y="4075042"/>
            <a:ext cx="2954808" cy="278295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9"/>
          <a:stretch/>
        </p:blipFill>
        <p:spPr>
          <a:xfrm>
            <a:off x="3421872" y="4094922"/>
            <a:ext cx="2978930" cy="276307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5042"/>
            <a:ext cx="3133080" cy="278295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564" y="1229226"/>
            <a:ext cx="4512366" cy="264703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227" y="4134678"/>
            <a:ext cx="2431773" cy="272332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4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1"/>
            <a:ext cx="1600200" cy="103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07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969</Words>
  <Application>Microsoft Office PowerPoint</Application>
  <PresentationFormat>Widescreen</PresentationFormat>
  <Paragraphs>140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Constantia</vt:lpstr>
      <vt:lpstr>NikoshBAN</vt:lpstr>
      <vt:lpstr>Shonar Bangla</vt:lpstr>
      <vt:lpstr>Times New Roman</vt:lpstr>
      <vt:lpstr>Vrinda</vt:lpstr>
      <vt:lpstr>Office Theme</vt:lpstr>
      <vt:lpstr>স্বাগতম</vt:lpstr>
      <vt:lpstr>PowerPoint Presentation</vt:lpstr>
      <vt:lpstr>PowerPoint Presentation</vt:lpstr>
      <vt:lpstr>শিক্ষক পরিচিতি </vt:lpstr>
      <vt:lpstr>পাঠ পরিচিতি</vt:lpstr>
      <vt:lpstr>এসো কিছু ছবি দেখি </vt:lpstr>
      <vt:lpstr>পাঠ শিরোনাম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HPPH</dc:creator>
  <cp:lastModifiedBy>Doel</cp:lastModifiedBy>
  <cp:revision>397</cp:revision>
  <dcterms:created xsi:type="dcterms:W3CDTF">2016-09-29T04:15:04Z</dcterms:created>
  <dcterms:modified xsi:type="dcterms:W3CDTF">2020-05-09T07:11:37Z</dcterms:modified>
</cp:coreProperties>
</file>