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73" r:id="rId5"/>
    <p:sldId id="272" r:id="rId6"/>
    <p:sldId id="260" r:id="rId7"/>
    <p:sldId id="261" r:id="rId8"/>
    <p:sldId id="268" r:id="rId9"/>
    <p:sldId id="269" r:id="rId10"/>
    <p:sldId id="270" r:id="rId11"/>
    <p:sldId id="271" r:id="rId12"/>
    <p:sldId id="274" r:id="rId13"/>
    <p:sldId id="275" r:id="rId14"/>
    <p:sldId id="276" r:id="rId15"/>
    <p:sldId id="277" r:id="rId16"/>
    <p:sldId id="278" r:id="rId17"/>
    <p:sldId id="263" r:id="rId18"/>
    <p:sldId id="264" r:id="rId19"/>
    <p:sldId id="26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30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25A112-4E55-40EF-B4F2-B6C7D709C48A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A68BA13-CEE0-4267-A20A-FBF62C48950B}">
      <dgm:prSet phldrT="[Text]" custT="1"/>
      <dgm:spPr>
        <a:solidFill>
          <a:schemeClr val="tx2"/>
        </a:solidFill>
      </dgm:spPr>
      <dgm:t>
        <a:bodyPr/>
        <a:lstStyle/>
        <a:p>
          <a:r>
            <a:rPr lang="en-US" sz="2400" b="1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মুনাফা</a:t>
          </a:r>
          <a:r>
            <a:rPr lang="en-US" sz="24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জাতীয়</a:t>
          </a:r>
          <a:r>
            <a:rPr lang="en-US" sz="24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প্রাপ্তি</a:t>
          </a:r>
          <a:r>
            <a:rPr lang="en-US" sz="24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/</a:t>
          </a:r>
          <a:r>
            <a:rPr lang="en-US" sz="2400" b="1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আয়</a:t>
          </a:r>
          <a:endParaRPr lang="en-US" sz="2400" b="1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gm:t>
    </dgm:pt>
    <dgm:pt modelId="{4663283C-5DB9-4E5B-85EC-687FC7025905}" type="parTrans" cxnId="{49024F2F-AFCD-4763-978A-45639652A842}">
      <dgm:prSet/>
      <dgm:spPr/>
      <dgm:t>
        <a:bodyPr/>
        <a:lstStyle/>
        <a:p>
          <a:endParaRPr lang="en-US"/>
        </a:p>
      </dgm:t>
    </dgm:pt>
    <dgm:pt modelId="{09C71C5A-2905-4E37-8D5E-BB8313479743}" type="sibTrans" cxnId="{49024F2F-AFCD-4763-978A-45639652A842}">
      <dgm:prSet/>
      <dgm:spPr/>
      <dgm:t>
        <a:bodyPr/>
        <a:lstStyle/>
        <a:p>
          <a:endParaRPr lang="en-US"/>
        </a:p>
      </dgm:t>
    </dgm:pt>
    <dgm:pt modelId="{DD3279DC-7467-493A-91C1-878A56E87813}">
      <dgm:prSet phldrT="[Text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n-US" sz="36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নির্দিষ্ট</a:t>
          </a:r>
          <a:r>
            <a:rPr lang="en-US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সময়</a:t>
          </a:r>
          <a:r>
            <a:rPr lang="en-US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পর</a:t>
          </a:r>
          <a:r>
            <a:rPr lang="en-US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পর</a:t>
          </a:r>
          <a:r>
            <a:rPr lang="en-US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প্রাপ্তি</a:t>
          </a:r>
          <a:endParaRPr lang="en-US" sz="36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5F2A260A-8B69-4DC8-AC3A-77B6F4B03813}" type="parTrans" cxnId="{8AFBEE49-5544-4BD4-BC7A-BF8BAA04D689}">
      <dgm:prSet/>
      <dgm:spPr>
        <a:solidFill>
          <a:schemeClr val="accent1"/>
        </a:solidFill>
      </dgm:spPr>
      <dgm:t>
        <a:bodyPr/>
        <a:lstStyle/>
        <a:p>
          <a:endParaRPr lang="en-US"/>
        </a:p>
      </dgm:t>
    </dgm:pt>
    <dgm:pt modelId="{E31EDB32-4165-49B3-AE8C-8C6D49B56BFB}" type="sibTrans" cxnId="{8AFBEE49-5544-4BD4-BC7A-BF8BAA04D689}">
      <dgm:prSet/>
      <dgm:spPr/>
      <dgm:t>
        <a:bodyPr/>
        <a:lstStyle/>
        <a:p>
          <a:endParaRPr lang="en-US"/>
        </a:p>
      </dgm:t>
    </dgm:pt>
    <dgm:pt modelId="{348258BC-112D-4BDC-B737-00C81F96BB85}">
      <dgm:prSet/>
      <dgm:spPr/>
      <dgm:t>
        <a:bodyPr/>
        <a:lstStyle/>
        <a:p>
          <a:endParaRPr lang="en-US"/>
        </a:p>
      </dgm:t>
    </dgm:pt>
    <dgm:pt modelId="{E455826F-29F1-4E13-ABB4-96D1E147AD6C}" type="parTrans" cxnId="{CD84DB08-1EAF-468A-807B-A1122CFC9DC2}">
      <dgm:prSet/>
      <dgm:spPr/>
      <dgm:t>
        <a:bodyPr/>
        <a:lstStyle/>
        <a:p>
          <a:endParaRPr lang="en-US"/>
        </a:p>
      </dgm:t>
    </dgm:pt>
    <dgm:pt modelId="{ACE269F3-5C4F-4FAD-BD92-4B5E2215EF88}" type="sibTrans" cxnId="{CD84DB08-1EAF-468A-807B-A1122CFC9DC2}">
      <dgm:prSet/>
      <dgm:spPr/>
      <dgm:t>
        <a:bodyPr/>
        <a:lstStyle/>
        <a:p>
          <a:endParaRPr lang="en-US"/>
        </a:p>
      </dgm:t>
    </dgm:pt>
    <dgm:pt modelId="{9104E3C1-5050-4DFE-8AEB-F1E178690FD5}" type="pres">
      <dgm:prSet presAssocID="{B625A112-4E55-40EF-B4F2-B6C7D709C48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30C27E8-EEF2-4340-90D7-46E063A7B16F}" type="pres">
      <dgm:prSet presAssocID="{4A68BA13-CEE0-4267-A20A-FBF62C48950B}" presName="centerShape" presStyleLbl="node0" presStyleIdx="0" presStyleCnt="1" custScaleX="109547" custLinFactNeighborX="1493" custLinFactNeighborY="-6830"/>
      <dgm:spPr/>
      <dgm:t>
        <a:bodyPr/>
        <a:lstStyle/>
        <a:p>
          <a:endParaRPr lang="en-US"/>
        </a:p>
      </dgm:t>
    </dgm:pt>
    <dgm:pt modelId="{EB677A39-5527-44D4-97E2-6482D882EEBF}" type="pres">
      <dgm:prSet presAssocID="{5F2A260A-8B69-4DC8-AC3A-77B6F4B03813}" presName="parTrans" presStyleLbl="bgSibTrans2D1" presStyleIdx="0" presStyleCnt="1"/>
      <dgm:spPr/>
      <dgm:t>
        <a:bodyPr/>
        <a:lstStyle/>
        <a:p>
          <a:endParaRPr lang="en-US"/>
        </a:p>
      </dgm:t>
    </dgm:pt>
    <dgm:pt modelId="{18F904C6-7A85-47AA-B58F-8228692BA7A5}" type="pres">
      <dgm:prSet presAssocID="{DD3279DC-7467-493A-91C1-878A56E87813}" presName="node" presStyleLbl="node1" presStyleIdx="0" presStyleCnt="1" custScaleX="324686" custScaleY="29285" custRadScaleRad="108252" custRadScaleInc="-91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84DB08-1EAF-468A-807B-A1122CFC9DC2}" srcId="{B625A112-4E55-40EF-B4F2-B6C7D709C48A}" destId="{348258BC-112D-4BDC-B737-00C81F96BB85}" srcOrd="1" destOrd="0" parTransId="{E455826F-29F1-4E13-ABB4-96D1E147AD6C}" sibTransId="{ACE269F3-5C4F-4FAD-BD92-4B5E2215EF88}"/>
    <dgm:cxn modelId="{4C02C3AB-A286-4108-A24C-40C42D07B2E6}" type="presOf" srcId="{DD3279DC-7467-493A-91C1-878A56E87813}" destId="{18F904C6-7A85-47AA-B58F-8228692BA7A5}" srcOrd="0" destOrd="0" presId="urn:microsoft.com/office/officeart/2005/8/layout/radial4"/>
    <dgm:cxn modelId="{0983BE49-5B19-4EFF-9637-F5AA066C59A2}" type="presOf" srcId="{5F2A260A-8B69-4DC8-AC3A-77B6F4B03813}" destId="{EB677A39-5527-44D4-97E2-6482D882EEBF}" srcOrd="0" destOrd="0" presId="urn:microsoft.com/office/officeart/2005/8/layout/radial4"/>
    <dgm:cxn modelId="{D41AA989-C9CC-4D99-B30A-94DDECD11F05}" type="presOf" srcId="{4A68BA13-CEE0-4267-A20A-FBF62C48950B}" destId="{430C27E8-EEF2-4340-90D7-46E063A7B16F}" srcOrd="0" destOrd="0" presId="urn:microsoft.com/office/officeart/2005/8/layout/radial4"/>
    <dgm:cxn modelId="{34A478EE-FEFD-4478-A7E0-E9F47D939A93}" type="presOf" srcId="{B625A112-4E55-40EF-B4F2-B6C7D709C48A}" destId="{9104E3C1-5050-4DFE-8AEB-F1E178690FD5}" srcOrd="0" destOrd="0" presId="urn:microsoft.com/office/officeart/2005/8/layout/radial4"/>
    <dgm:cxn modelId="{8AFBEE49-5544-4BD4-BC7A-BF8BAA04D689}" srcId="{4A68BA13-CEE0-4267-A20A-FBF62C48950B}" destId="{DD3279DC-7467-493A-91C1-878A56E87813}" srcOrd="0" destOrd="0" parTransId="{5F2A260A-8B69-4DC8-AC3A-77B6F4B03813}" sibTransId="{E31EDB32-4165-49B3-AE8C-8C6D49B56BFB}"/>
    <dgm:cxn modelId="{49024F2F-AFCD-4763-978A-45639652A842}" srcId="{B625A112-4E55-40EF-B4F2-B6C7D709C48A}" destId="{4A68BA13-CEE0-4267-A20A-FBF62C48950B}" srcOrd="0" destOrd="0" parTransId="{4663283C-5DB9-4E5B-85EC-687FC7025905}" sibTransId="{09C71C5A-2905-4E37-8D5E-BB8313479743}"/>
    <dgm:cxn modelId="{68219E97-4161-4E9E-A57A-43A1594C9BD5}" type="presParOf" srcId="{9104E3C1-5050-4DFE-8AEB-F1E178690FD5}" destId="{430C27E8-EEF2-4340-90D7-46E063A7B16F}" srcOrd="0" destOrd="0" presId="urn:microsoft.com/office/officeart/2005/8/layout/radial4"/>
    <dgm:cxn modelId="{4EBD9D42-72D4-4DE3-AD3A-DA2B865A515A}" type="presParOf" srcId="{9104E3C1-5050-4DFE-8AEB-F1E178690FD5}" destId="{EB677A39-5527-44D4-97E2-6482D882EEBF}" srcOrd="1" destOrd="0" presId="urn:microsoft.com/office/officeart/2005/8/layout/radial4"/>
    <dgm:cxn modelId="{F598CDEE-CD0E-4339-8236-11A9BDC4D03D}" type="presParOf" srcId="{9104E3C1-5050-4DFE-8AEB-F1E178690FD5}" destId="{18F904C6-7A85-47AA-B58F-8228692BA7A5}" srcOrd="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0C27E8-EEF2-4340-90D7-46E063A7B16F}">
      <dsp:nvSpPr>
        <dsp:cNvPr id="0" name=""/>
        <dsp:cNvSpPr/>
      </dsp:nvSpPr>
      <dsp:spPr>
        <a:xfrm>
          <a:off x="3129762" y="933349"/>
          <a:ext cx="1448255" cy="1322040"/>
        </a:xfrm>
        <a:prstGeom prst="ellipse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মুনাফা</a:t>
          </a:r>
          <a:r>
            <a:rPr lang="en-US" sz="2400" b="1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b="1" kern="1200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জাতীয়</a:t>
          </a:r>
          <a:r>
            <a:rPr lang="en-US" sz="2400" b="1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b="1" kern="1200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প্রাপ্তি</a:t>
          </a:r>
          <a:r>
            <a:rPr lang="en-US" sz="2400" b="1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/</a:t>
          </a:r>
          <a:r>
            <a:rPr lang="en-US" sz="2400" b="1" kern="1200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আয়</a:t>
          </a:r>
          <a:endParaRPr lang="en-US" sz="2400" b="1" kern="1200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sp:txBody>
      <dsp:txXfrm>
        <a:off x="3341854" y="1126957"/>
        <a:ext cx="1024071" cy="934824"/>
      </dsp:txXfrm>
    </dsp:sp>
    <dsp:sp modelId="{EB677A39-5527-44D4-97E2-6482D882EEBF}">
      <dsp:nvSpPr>
        <dsp:cNvPr id="0" name=""/>
        <dsp:cNvSpPr/>
      </dsp:nvSpPr>
      <dsp:spPr>
        <a:xfrm rot="14974240">
          <a:off x="3130543" y="411085"/>
          <a:ext cx="705538" cy="37678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F904C6-7A85-47AA-B58F-8228692BA7A5}">
      <dsp:nvSpPr>
        <dsp:cNvPr id="0" name=""/>
        <dsp:cNvSpPr/>
      </dsp:nvSpPr>
      <dsp:spPr>
        <a:xfrm>
          <a:off x="1321250" y="121774"/>
          <a:ext cx="4077855" cy="294241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নির্দিষ্ট</a:t>
          </a:r>
          <a:r>
            <a:rPr lang="en-US" sz="36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b="1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সময়</a:t>
          </a:r>
          <a:r>
            <a:rPr lang="en-US" sz="36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b="1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পর</a:t>
          </a:r>
          <a:r>
            <a:rPr lang="en-US" sz="36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b="1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পর</a:t>
          </a:r>
          <a:r>
            <a:rPr lang="en-US" sz="36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b="1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প্রাপ্তি</a:t>
          </a:r>
          <a:endParaRPr lang="en-US" sz="36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1329868" y="130392"/>
        <a:ext cx="4060619" cy="2770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2" indent="0" algn="ctr">
              <a:buNone/>
              <a:defRPr sz="2000"/>
            </a:lvl2pPr>
            <a:lvl3pPr marL="914363" indent="0" algn="ctr">
              <a:buNone/>
              <a:defRPr sz="1800"/>
            </a:lvl3pPr>
            <a:lvl4pPr marL="1371545" indent="0" algn="ctr">
              <a:buNone/>
              <a:defRPr sz="1600"/>
            </a:lvl4pPr>
            <a:lvl5pPr marL="1828727" indent="0" algn="ctr">
              <a:buNone/>
              <a:defRPr sz="1600"/>
            </a:lvl5pPr>
            <a:lvl6pPr marL="2285909" indent="0" algn="ctr">
              <a:buNone/>
              <a:defRPr sz="1600"/>
            </a:lvl6pPr>
            <a:lvl7pPr marL="2743090" indent="0" algn="ctr">
              <a:buNone/>
              <a:defRPr sz="1600"/>
            </a:lvl7pPr>
            <a:lvl8pPr marL="3200272" indent="0" algn="ctr">
              <a:buNone/>
              <a:defRPr sz="1600"/>
            </a:lvl8pPr>
            <a:lvl9pPr marL="3657454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86D59F5-B503-4524-86BC-C8166E09CA72}" type="datetimeFigureOut">
              <a:rPr lang="en-US" smtClean="0"/>
              <a:t>09-May-20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DD77EDE-2291-42AA-8A29-AC4DD31BE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410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86D59F5-B503-4524-86BC-C8166E09CA72}" type="datetimeFigureOut">
              <a:rPr lang="en-US" smtClean="0"/>
              <a:t>09-May-20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DD77EDE-2291-42AA-8A29-AC4DD31BE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832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86D59F5-B503-4524-86BC-C8166E09CA72}" type="datetimeFigureOut">
              <a:rPr lang="en-US" smtClean="0"/>
              <a:t>09-May-20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DD77EDE-2291-42AA-8A29-AC4DD31BE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84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86D59F5-B503-4524-86BC-C8166E09CA72}" type="datetimeFigureOut">
              <a:rPr lang="en-US" smtClean="0"/>
              <a:t>09-May-20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DD77EDE-2291-42AA-8A29-AC4DD31BE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152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6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86D59F5-B503-4524-86BC-C8166E09CA72}" type="datetimeFigureOut">
              <a:rPr lang="en-US" smtClean="0"/>
              <a:t>09-May-20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DD77EDE-2291-42AA-8A29-AC4DD31BE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561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86D59F5-B503-4524-86BC-C8166E09CA72}" type="datetimeFigureOut">
              <a:rPr lang="en-US" smtClean="0"/>
              <a:t>09-May-20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DD77EDE-2291-42AA-8A29-AC4DD31BE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280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86D59F5-B503-4524-86BC-C8166E09CA72}" type="datetimeFigureOut">
              <a:rPr lang="en-US" smtClean="0"/>
              <a:t>09-May-20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DD77EDE-2291-42AA-8A29-AC4DD31BE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66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86D59F5-B503-4524-86BC-C8166E09CA72}" type="datetimeFigureOut">
              <a:rPr lang="en-US" smtClean="0"/>
              <a:t>09-May-20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DD77EDE-2291-42AA-8A29-AC4DD31BE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094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86D59F5-B503-4524-86BC-C8166E09CA72}" type="datetimeFigureOut">
              <a:rPr lang="en-US" smtClean="0"/>
              <a:t>09-May-20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DD77EDE-2291-42AA-8A29-AC4DD31BE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814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2" indent="0">
              <a:buNone/>
              <a:defRPr sz="1400"/>
            </a:lvl2pPr>
            <a:lvl3pPr marL="914363" indent="0">
              <a:buNone/>
              <a:defRPr sz="1200"/>
            </a:lvl3pPr>
            <a:lvl4pPr marL="1371545" indent="0">
              <a:buNone/>
              <a:defRPr sz="1000"/>
            </a:lvl4pPr>
            <a:lvl5pPr marL="1828727" indent="0">
              <a:buNone/>
              <a:defRPr sz="1000"/>
            </a:lvl5pPr>
            <a:lvl6pPr marL="2285909" indent="0">
              <a:buNone/>
              <a:defRPr sz="1000"/>
            </a:lvl6pPr>
            <a:lvl7pPr marL="2743090" indent="0">
              <a:buNone/>
              <a:defRPr sz="1000"/>
            </a:lvl7pPr>
            <a:lvl8pPr marL="3200272" indent="0">
              <a:buNone/>
              <a:defRPr sz="1000"/>
            </a:lvl8pPr>
            <a:lvl9pPr marL="3657454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86D59F5-B503-4524-86BC-C8166E09CA72}" type="datetimeFigureOut">
              <a:rPr lang="en-US" smtClean="0"/>
              <a:t>09-May-20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DD77EDE-2291-42AA-8A29-AC4DD31BE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188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2" indent="0">
              <a:buNone/>
              <a:defRPr sz="1400"/>
            </a:lvl2pPr>
            <a:lvl3pPr marL="914363" indent="0">
              <a:buNone/>
              <a:defRPr sz="1200"/>
            </a:lvl3pPr>
            <a:lvl4pPr marL="1371545" indent="0">
              <a:buNone/>
              <a:defRPr sz="1000"/>
            </a:lvl4pPr>
            <a:lvl5pPr marL="1828727" indent="0">
              <a:buNone/>
              <a:defRPr sz="1000"/>
            </a:lvl5pPr>
            <a:lvl6pPr marL="2285909" indent="0">
              <a:buNone/>
              <a:defRPr sz="1000"/>
            </a:lvl6pPr>
            <a:lvl7pPr marL="2743090" indent="0">
              <a:buNone/>
              <a:defRPr sz="1000"/>
            </a:lvl7pPr>
            <a:lvl8pPr marL="3200272" indent="0">
              <a:buNone/>
              <a:defRPr sz="1000"/>
            </a:lvl8pPr>
            <a:lvl9pPr marL="3657454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86D59F5-B503-4524-86BC-C8166E09CA72}" type="datetimeFigureOut">
              <a:rPr lang="en-US" smtClean="0"/>
              <a:t>09-May-20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DD77EDE-2291-42AA-8A29-AC4DD31BE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571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12192000" cy="6858000"/>
            <a:chOff x="2" y="-2"/>
            <a:chExt cx="12163758" cy="685800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" y="0"/>
              <a:ext cx="356838" cy="68580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831444" y="-2"/>
              <a:ext cx="332316" cy="6858000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301086" y="0"/>
              <a:ext cx="11538699" cy="278780"/>
              <a:chOff x="301086" y="0"/>
              <a:chExt cx="11538699" cy="278780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1086" y="0"/>
                <a:ext cx="5708021" cy="278780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09108" y="0"/>
                <a:ext cx="5830677" cy="278780"/>
              </a:xfrm>
              <a:prstGeom prst="rect">
                <a:avLst/>
              </a:prstGeom>
            </p:spPr>
          </p:pic>
        </p:grpSp>
        <p:grpSp>
          <p:nvGrpSpPr>
            <p:cNvPr id="11" name="Group 10"/>
            <p:cNvGrpSpPr/>
            <p:nvPr/>
          </p:nvGrpSpPr>
          <p:grpSpPr>
            <a:xfrm>
              <a:off x="292746" y="6579218"/>
              <a:ext cx="11538699" cy="278780"/>
              <a:chOff x="301086" y="0"/>
              <a:chExt cx="11538699" cy="278780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1086" y="0"/>
                <a:ext cx="5708021" cy="278780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09108" y="0"/>
                <a:ext cx="5830677" cy="27878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010190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1" indent="-228591" algn="l" defTabSz="91436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3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4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36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18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31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32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19100" y="285750"/>
            <a:ext cx="11391900" cy="6305550"/>
            <a:chOff x="323384" y="303320"/>
            <a:chExt cx="11574966" cy="626474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385" y="1204332"/>
              <a:ext cx="11574965" cy="5363736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323384" y="303320"/>
              <a:ext cx="11574965" cy="1284297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 err="1">
                  <a:solidFill>
                    <a:srgbClr val="CC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আমাদী</a:t>
              </a:r>
              <a:r>
                <a:rPr lang="en-US" sz="5400" b="1" dirty="0">
                  <a:solidFill>
                    <a:srgbClr val="CC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b="1" dirty="0" err="1">
                  <a:solidFill>
                    <a:srgbClr val="CC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জায়গীরমহল</a:t>
              </a:r>
              <a:r>
                <a:rPr lang="en-US" sz="5400" b="1" dirty="0">
                  <a:solidFill>
                    <a:srgbClr val="CC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b="1" dirty="0" err="1">
                  <a:solidFill>
                    <a:srgbClr val="CC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তকিমউদ্দীন</a:t>
              </a:r>
              <a:r>
                <a:rPr lang="en-US" sz="5400" b="1" dirty="0">
                  <a:solidFill>
                    <a:srgbClr val="CC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b="1" dirty="0" err="1">
                  <a:solidFill>
                    <a:srgbClr val="CC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5400" b="1" dirty="0">
                  <a:solidFill>
                    <a:srgbClr val="CC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b="1" dirty="0" err="1">
                  <a:solidFill>
                    <a:srgbClr val="CC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বিদ্যালয়</a:t>
              </a:r>
              <a:r>
                <a:rPr lang="en-US" sz="5400" b="1" dirty="0">
                  <a:solidFill>
                    <a:srgbClr val="CC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2400" b="1" dirty="0" err="1">
                  <a:solidFill>
                    <a:srgbClr val="CC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কয়রা</a:t>
              </a:r>
              <a:r>
                <a:rPr lang="en-US" sz="2400" b="1" dirty="0">
                  <a:solidFill>
                    <a:srgbClr val="CC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2400" b="1" dirty="0" err="1">
                  <a:solidFill>
                    <a:srgbClr val="CC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খুলনা</a:t>
              </a:r>
              <a:r>
                <a:rPr lang="en-US" sz="2400" b="1" dirty="0">
                  <a:solidFill>
                    <a:srgbClr val="CC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3600" b="1" dirty="0">
                <a:solidFill>
                  <a:srgbClr val="CC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908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65445" y="391950"/>
            <a:ext cx="3062906" cy="742652"/>
          </a:xfrm>
          <a:prstGeom prst="rect">
            <a:avLst/>
          </a:prstGeom>
          <a:noFill/>
        </p:spPr>
        <p:txBody>
          <a:bodyPr vert="horz" lIns="85725" tIns="42863" rIns="85725" bIns="4286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07150" y="5629241"/>
            <a:ext cx="6586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477" indent="-571477" algn="ctr">
              <a:buFont typeface="Wingdings" panose="05000000000000000000" pitchFamily="2" charset="2"/>
              <a:buChar char="v"/>
            </a:pPr>
            <a:r>
              <a:rPr lang="en-US" sz="3600" b="1" dirty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১০টি </a:t>
            </a:r>
            <a:r>
              <a:rPr lang="en-US" sz="3600" b="1" dirty="0" err="1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মূলধন</a:t>
            </a:r>
            <a:r>
              <a:rPr lang="en-US" sz="3600" b="1" dirty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জাতীয়</a:t>
            </a:r>
            <a:r>
              <a:rPr lang="en-US" sz="3600" b="1" dirty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লেনদেনের</a:t>
            </a:r>
            <a:r>
              <a:rPr lang="en-US" sz="3600" b="1" dirty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নাম</a:t>
            </a:r>
            <a:r>
              <a:rPr lang="en-US" sz="3600" b="1" dirty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লেখ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777" y="1184707"/>
            <a:ext cx="5824915" cy="417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5426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18345" y="1317323"/>
            <a:ext cx="2713568" cy="1548179"/>
            <a:chOff x="3810000" y="1143000"/>
            <a:chExt cx="2713568" cy="1548179"/>
          </a:xfrm>
        </p:grpSpPr>
        <p:sp>
          <p:nvSpPr>
            <p:cNvPr id="3" name="Oval 2"/>
            <p:cNvSpPr/>
            <p:nvPr/>
          </p:nvSpPr>
          <p:spPr>
            <a:xfrm>
              <a:off x="3810000" y="1143000"/>
              <a:ext cx="2713568" cy="1548179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Oval 10"/>
            <p:cNvSpPr/>
            <p:nvPr/>
          </p:nvSpPr>
          <p:spPr>
            <a:xfrm>
              <a:off x="4267200" y="1371600"/>
              <a:ext cx="1918782" cy="1094729"/>
            </a:xfrm>
            <a:prstGeom prst="rect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algn="ctr" defTabSz="240020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5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লেনদেন</a:t>
              </a:r>
              <a:endPara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532345" y="2841323"/>
            <a:ext cx="3547505" cy="2017971"/>
            <a:chOff x="1066800" y="2590800"/>
            <a:chExt cx="3547505" cy="2017971"/>
          </a:xfrm>
        </p:grpSpPr>
        <p:sp>
          <p:nvSpPr>
            <p:cNvPr id="6" name="Straight Connector 8"/>
            <p:cNvSpPr/>
            <p:nvPr/>
          </p:nvSpPr>
          <p:spPr>
            <a:xfrm>
              <a:off x="2209800" y="2590800"/>
              <a:ext cx="2404505" cy="45691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404505" y="0"/>
                  </a:moveTo>
                  <a:lnTo>
                    <a:pt x="2404505" y="258392"/>
                  </a:lnTo>
                  <a:lnTo>
                    <a:pt x="0" y="258392"/>
                  </a:lnTo>
                  <a:lnTo>
                    <a:pt x="0" y="456915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z="-40000" prstMaterial="matte"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7" name="Group 6"/>
            <p:cNvGrpSpPr/>
            <p:nvPr/>
          </p:nvGrpSpPr>
          <p:grpSpPr>
            <a:xfrm>
              <a:off x="1066800" y="3048000"/>
              <a:ext cx="2416539" cy="1560771"/>
              <a:chOff x="1066800" y="2971800"/>
              <a:chExt cx="2416539" cy="1560771"/>
            </a:xfrm>
            <a:solidFill>
              <a:schemeClr val="tx2">
                <a:lumMod val="60000"/>
                <a:lumOff val="40000"/>
              </a:schemeClr>
            </a:solidFill>
          </p:grpSpPr>
          <p:sp>
            <p:nvSpPr>
              <p:cNvPr id="8" name="Oval 7"/>
              <p:cNvSpPr/>
              <p:nvPr/>
            </p:nvSpPr>
            <p:spPr>
              <a:xfrm>
                <a:off x="1066800" y="2971800"/>
                <a:ext cx="2416539" cy="1560771"/>
              </a:xfrm>
              <a:prstGeom prst="ellipse">
                <a:avLst/>
              </a:prstGeom>
              <a:grpFill/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" name="Oval 12"/>
              <p:cNvSpPr/>
              <p:nvPr/>
            </p:nvSpPr>
            <p:spPr>
              <a:xfrm>
                <a:off x="1420694" y="3200369"/>
                <a:ext cx="1708751" cy="1103633"/>
              </a:xfrm>
              <a:prstGeom prst="rect">
                <a:avLst/>
              </a:prstGeom>
              <a:grpFill/>
              <a:scene3d>
                <a:camera prst="orthographicFront"/>
                <a:lightRig rig="threePt" dir="t">
                  <a:rot lat="0" lon="0" rev="7500000"/>
                </a:lightRig>
              </a:scene3d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7940" tIns="27940" rIns="27940" bIns="27940" numCol="1" spcCol="1270" anchor="ctr" anchorCtr="0">
                <a:noAutofit/>
              </a:bodyPr>
              <a:lstStyle/>
              <a:p>
                <a:pPr algn="ctr" defTabSz="1955722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bn-BD" sz="4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মূলধন</a:t>
                </a:r>
                <a:r>
                  <a:rPr lang="bn-BD" sz="4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4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জাতীয়</a:t>
                </a:r>
                <a:endParaRPr lang="en-US" sz="4400" dirty="0">
                  <a:solidFill>
                    <a:schemeClr val="tx1"/>
                  </a:solidFill>
                  <a:latin typeface="NikoshLightBAN" pitchFamily="2" charset="0"/>
                  <a:cs typeface="NikoshLightBAN" pitchFamily="2" charset="0"/>
                </a:endParaRP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1770345" y="4816210"/>
            <a:ext cx="1949874" cy="1408862"/>
            <a:chOff x="304800" y="4565687"/>
            <a:chExt cx="1949874" cy="1408862"/>
          </a:xfrm>
        </p:grpSpPr>
        <p:sp>
          <p:nvSpPr>
            <p:cNvPr id="11" name="Straight Connector 7"/>
            <p:cNvSpPr/>
            <p:nvPr/>
          </p:nvSpPr>
          <p:spPr>
            <a:xfrm>
              <a:off x="2090619" y="4565687"/>
              <a:ext cx="164055" cy="80985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64055" y="0"/>
                  </a:moveTo>
                  <a:lnTo>
                    <a:pt x="164055" y="809852"/>
                  </a:lnTo>
                  <a:lnTo>
                    <a:pt x="0" y="809852"/>
                  </a:lnTo>
                </a:path>
              </a:pathLst>
            </a:custGeom>
            <a:noFill/>
            <a:ln>
              <a:solidFill>
                <a:srgbClr val="002060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z="-40000" prstMaterial="matte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12" name="Group 11"/>
            <p:cNvGrpSpPr/>
            <p:nvPr/>
          </p:nvGrpSpPr>
          <p:grpSpPr>
            <a:xfrm>
              <a:off x="304800" y="5029200"/>
              <a:ext cx="1890698" cy="945349"/>
              <a:chOff x="199920" y="4902865"/>
              <a:chExt cx="1890698" cy="945349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199920" y="4902865"/>
                <a:ext cx="1890698" cy="945349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4" name="Oval 14"/>
              <p:cNvSpPr/>
              <p:nvPr/>
            </p:nvSpPr>
            <p:spPr>
              <a:xfrm>
                <a:off x="476807" y="5041308"/>
                <a:ext cx="1336924" cy="668463"/>
              </a:xfrm>
              <a:prstGeom prst="rect">
                <a:avLst/>
              </a:prstGeom>
              <a:scene3d>
                <a:camera prst="orthographicFront"/>
                <a:lightRig rig="threePt" dir="t">
                  <a:rot lat="0" lon="0" rev="7500000"/>
                </a:lightRig>
              </a:scene3d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0320" tIns="20320" rIns="20320" bIns="20320" numCol="1" spcCol="1270" anchor="ctr" anchorCtr="0">
                <a:noAutofit/>
              </a:bodyPr>
              <a:lstStyle/>
              <a:p>
                <a:pPr algn="ctr" defTabSz="142234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bn-BD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প্রাপ্তি/আয়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3720220" y="4816210"/>
            <a:ext cx="2150623" cy="1408862"/>
            <a:chOff x="2254675" y="4565687"/>
            <a:chExt cx="2150623" cy="1408862"/>
          </a:xfrm>
        </p:grpSpPr>
        <p:sp>
          <p:nvSpPr>
            <p:cNvPr id="16" name="Straight Connector 6"/>
            <p:cNvSpPr/>
            <p:nvPr/>
          </p:nvSpPr>
          <p:spPr>
            <a:xfrm>
              <a:off x="2254675" y="4565687"/>
              <a:ext cx="232990" cy="80985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809852"/>
                  </a:lnTo>
                  <a:lnTo>
                    <a:pt x="232990" y="809852"/>
                  </a:lnTo>
                </a:path>
              </a:pathLst>
            </a:custGeom>
            <a:noFill/>
            <a:ln>
              <a:solidFill>
                <a:srgbClr val="002060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z="-40000" prstMaterial="matte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17" name="Group 16"/>
            <p:cNvGrpSpPr/>
            <p:nvPr/>
          </p:nvGrpSpPr>
          <p:grpSpPr>
            <a:xfrm>
              <a:off x="2514600" y="5029200"/>
              <a:ext cx="1890698" cy="945349"/>
              <a:chOff x="2514600" y="4876800"/>
              <a:chExt cx="1890698" cy="945349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18" name="Oval 17"/>
              <p:cNvSpPr/>
              <p:nvPr/>
            </p:nvSpPr>
            <p:spPr>
              <a:xfrm>
                <a:off x="2514600" y="4876800"/>
                <a:ext cx="1890698" cy="945349"/>
              </a:xfrm>
              <a:prstGeom prst="ellipse">
                <a:avLst/>
              </a:prstGeom>
              <a:grpFill/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9" name="Oval 16"/>
              <p:cNvSpPr/>
              <p:nvPr/>
            </p:nvSpPr>
            <p:spPr>
              <a:xfrm>
                <a:off x="2764553" y="5041308"/>
                <a:ext cx="1336924" cy="668463"/>
              </a:xfrm>
              <a:prstGeom prst="rect">
                <a:avLst/>
              </a:prstGeom>
              <a:grpFill/>
              <a:scene3d>
                <a:camera prst="orthographicFront"/>
                <a:lightRig rig="threePt" dir="t">
                  <a:rot lat="0" lon="0" rev="7500000"/>
                </a:lightRig>
              </a:scene3d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0955" tIns="20955" rIns="20955" bIns="20955" numCol="1" spcCol="1270" anchor="ctr" anchorCtr="0">
                <a:noAutofit/>
              </a:bodyPr>
              <a:lstStyle/>
              <a:p>
                <a:pPr algn="ctr" defTabSz="146679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bn-BD" sz="33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ব্যয়</a:t>
                </a:r>
                <a:endParaRPr lang="en-US" sz="33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6091884" y="2917523"/>
            <a:ext cx="3504130" cy="2002163"/>
            <a:chOff x="4648200" y="2667000"/>
            <a:chExt cx="3482023" cy="2002163"/>
          </a:xfrm>
        </p:grpSpPr>
        <p:sp>
          <p:nvSpPr>
            <p:cNvPr id="21" name="Straight Connector 5"/>
            <p:cNvSpPr/>
            <p:nvPr/>
          </p:nvSpPr>
          <p:spPr>
            <a:xfrm>
              <a:off x="4648200" y="2667000"/>
              <a:ext cx="2196566" cy="37780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79285"/>
                  </a:lnTo>
                  <a:lnTo>
                    <a:pt x="2196566" y="179285"/>
                  </a:lnTo>
                  <a:lnTo>
                    <a:pt x="2196566" y="377808"/>
                  </a:ln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sp>
        <p:grpSp>
          <p:nvGrpSpPr>
            <p:cNvPr id="22" name="Group 21"/>
            <p:cNvGrpSpPr/>
            <p:nvPr/>
          </p:nvGrpSpPr>
          <p:grpSpPr>
            <a:xfrm>
              <a:off x="5601339" y="3108392"/>
              <a:ext cx="2528884" cy="1560771"/>
              <a:chOff x="5829939" y="3032192"/>
              <a:chExt cx="2528884" cy="1560771"/>
            </a:xfrm>
            <a:solidFill>
              <a:schemeClr val="tx2">
                <a:lumMod val="60000"/>
                <a:lumOff val="40000"/>
              </a:schemeClr>
            </a:solidFill>
          </p:grpSpPr>
          <p:sp>
            <p:nvSpPr>
              <p:cNvPr id="23" name="Oval 22"/>
              <p:cNvSpPr/>
              <p:nvPr/>
            </p:nvSpPr>
            <p:spPr>
              <a:xfrm>
                <a:off x="5829939" y="3032192"/>
                <a:ext cx="2528884" cy="1560771"/>
              </a:xfrm>
              <a:prstGeom prst="ellipse">
                <a:avLst/>
              </a:prstGeom>
              <a:grpFill/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4" name="Oval 18"/>
              <p:cNvSpPr/>
              <p:nvPr/>
            </p:nvSpPr>
            <p:spPr>
              <a:xfrm>
                <a:off x="6200287" y="3328583"/>
                <a:ext cx="1788190" cy="1103633"/>
              </a:xfrm>
              <a:prstGeom prst="rect">
                <a:avLst/>
              </a:prstGeom>
              <a:noFill/>
              <a:scene3d>
                <a:camera prst="orthographicFront"/>
                <a:lightRig rig="threePt" dir="t">
                  <a:rot lat="0" lon="0" rev="7500000"/>
                </a:lightRig>
              </a:scene3d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7940" tIns="27940" rIns="27940" bIns="27940" numCol="1" spcCol="1270" anchor="ctr" anchorCtr="0">
                <a:noAutofit/>
              </a:bodyPr>
              <a:lstStyle/>
              <a:p>
                <a:pPr algn="ctr" defTabSz="1955722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bn-BD" sz="4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মুনাফা</a:t>
                </a:r>
                <a:r>
                  <a:rPr lang="bn-BD" sz="4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4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জাতীয়</a:t>
                </a:r>
                <a:endParaRPr lang="en-US" sz="4400" dirty="0">
                  <a:solidFill>
                    <a:schemeClr val="tx1"/>
                  </a:solidFill>
                  <a:latin typeface="NikoshLightBAN" pitchFamily="2" charset="0"/>
                  <a:cs typeface="NikoshLightBAN" pitchFamily="2" charset="0"/>
                </a:endParaRPr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6189945" y="4822523"/>
            <a:ext cx="2102667" cy="1402549"/>
            <a:chOff x="4724400" y="4572000"/>
            <a:chExt cx="2102667" cy="1402549"/>
          </a:xfrm>
        </p:grpSpPr>
        <p:sp>
          <p:nvSpPr>
            <p:cNvPr id="26" name="Straight Connector 4"/>
            <p:cNvSpPr/>
            <p:nvPr/>
          </p:nvSpPr>
          <p:spPr>
            <a:xfrm>
              <a:off x="6553200" y="4572000"/>
              <a:ext cx="273867" cy="89892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73867" y="0"/>
                  </a:moveTo>
                  <a:lnTo>
                    <a:pt x="273867" y="898923"/>
                  </a:lnTo>
                  <a:lnTo>
                    <a:pt x="0" y="898923"/>
                  </a:lnTo>
                </a:path>
              </a:pathLst>
            </a:custGeom>
            <a:noFill/>
            <a:ln>
              <a:solidFill>
                <a:srgbClr val="002060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z="-40000" prstMaterial="matte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27" name="Group 26"/>
            <p:cNvGrpSpPr/>
            <p:nvPr/>
          </p:nvGrpSpPr>
          <p:grpSpPr>
            <a:xfrm>
              <a:off x="4724400" y="5029200"/>
              <a:ext cx="1890698" cy="945349"/>
              <a:chOff x="4800600" y="4953000"/>
              <a:chExt cx="1890698" cy="945349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28" name="Oval 27"/>
              <p:cNvSpPr/>
              <p:nvPr/>
            </p:nvSpPr>
            <p:spPr>
              <a:xfrm>
                <a:off x="4800600" y="4953000"/>
                <a:ext cx="1890698" cy="945349"/>
              </a:xfrm>
              <a:prstGeom prst="ellipse">
                <a:avLst/>
              </a:prstGeom>
              <a:grpFill/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9" name="Oval 20"/>
              <p:cNvSpPr/>
              <p:nvPr/>
            </p:nvSpPr>
            <p:spPr>
              <a:xfrm>
                <a:off x="5105400" y="5105400"/>
                <a:ext cx="1295400" cy="614335"/>
              </a:xfrm>
              <a:prstGeom prst="rect">
                <a:avLst/>
              </a:prstGeom>
              <a:grpFill/>
              <a:scene3d>
                <a:camera prst="orthographicFront"/>
                <a:lightRig rig="threePt" dir="t">
                  <a:rot lat="0" lon="0" rev="7500000"/>
                </a:lightRig>
              </a:scene3d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0955" tIns="20955" rIns="20955" bIns="20955" numCol="1" spcCol="1270" anchor="ctr" anchorCtr="0">
                <a:noAutofit/>
              </a:bodyPr>
              <a:lstStyle/>
              <a:p>
                <a:pPr algn="ctr" defTabSz="146679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bn-BD" sz="33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প্রাপ্তি/আয়</a:t>
                </a:r>
                <a:endParaRPr lang="en-US" sz="33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8323545" y="4822523"/>
            <a:ext cx="2119298" cy="1402549"/>
            <a:chOff x="6858000" y="4572000"/>
            <a:chExt cx="2119298" cy="1402549"/>
          </a:xfrm>
        </p:grpSpPr>
        <p:sp>
          <p:nvSpPr>
            <p:cNvPr id="31" name="Straight Connector 3"/>
            <p:cNvSpPr/>
            <p:nvPr/>
          </p:nvSpPr>
          <p:spPr>
            <a:xfrm>
              <a:off x="6858000" y="4572000"/>
              <a:ext cx="197634" cy="82271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822718"/>
                  </a:lnTo>
                  <a:lnTo>
                    <a:pt x="197634" y="822718"/>
                  </a:lnTo>
                </a:path>
              </a:pathLst>
            </a:custGeom>
            <a:noFill/>
            <a:ln>
              <a:solidFill>
                <a:srgbClr val="002060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z="-40000" prstMaterial="matte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32" name="Group 31"/>
            <p:cNvGrpSpPr/>
            <p:nvPr/>
          </p:nvGrpSpPr>
          <p:grpSpPr>
            <a:xfrm>
              <a:off x="7086600" y="5029200"/>
              <a:ext cx="1890698" cy="945349"/>
              <a:chOff x="7053381" y="4836625"/>
              <a:chExt cx="1890698" cy="945349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33" name="Oval 32"/>
              <p:cNvSpPr/>
              <p:nvPr/>
            </p:nvSpPr>
            <p:spPr>
              <a:xfrm>
                <a:off x="7053381" y="4836625"/>
                <a:ext cx="1890698" cy="945349"/>
              </a:xfrm>
              <a:prstGeom prst="ellipse">
                <a:avLst/>
              </a:prstGeom>
              <a:grpFill/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4" name="Oval 22"/>
              <p:cNvSpPr/>
              <p:nvPr/>
            </p:nvSpPr>
            <p:spPr>
              <a:xfrm>
                <a:off x="7330268" y="4975068"/>
                <a:ext cx="1336924" cy="668463"/>
              </a:xfrm>
              <a:prstGeom prst="rect">
                <a:avLst/>
              </a:prstGeom>
              <a:grpFill/>
              <a:scene3d>
                <a:camera prst="orthographicFront"/>
                <a:lightRig rig="threePt" dir="t">
                  <a:rot lat="0" lon="0" rev="7500000"/>
                </a:lightRig>
              </a:scene3d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0955" tIns="20955" rIns="20955" bIns="20955" numCol="1" spcCol="1270" anchor="ctr" anchorCtr="0">
                <a:noAutofit/>
              </a:bodyPr>
              <a:lstStyle/>
              <a:p>
                <a:pPr algn="ctr" defTabSz="146679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bn-BD" sz="33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প্রদান/ব্যয়</a:t>
                </a:r>
                <a:endParaRPr lang="en-US" sz="33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37" name="Rectangle 36"/>
          <p:cNvSpPr/>
          <p:nvPr/>
        </p:nvSpPr>
        <p:spPr>
          <a:xfrm>
            <a:off x="3820427" y="336384"/>
            <a:ext cx="468109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u="sng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লেনদেনের</a:t>
            </a:r>
            <a:r>
              <a:rPr lang="en-US" sz="5400" b="1" u="sng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u="sng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endParaRPr lang="en-US" sz="5400" b="1" u="sng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3810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283587" y="4230666"/>
            <a:ext cx="3079837" cy="2019822"/>
            <a:chOff x="3182535" y="3527910"/>
            <a:chExt cx="2813923" cy="2813923"/>
          </a:xfrm>
        </p:grpSpPr>
        <p:sp>
          <p:nvSpPr>
            <p:cNvPr id="3" name="Oval 2"/>
            <p:cNvSpPr/>
            <p:nvPr/>
          </p:nvSpPr>
          <p:spPr>
            <a:xfrm>
              <a:off x="3182535" y="3527910"/>
              <a:ext cx="2813923" cy="2813923"/>
            </a:xfrm>
            <a:prstGeom prst="ellipse">
              <a:avLst/>
            </a:prstGeom>
            <a:blipFill rotWithShape="0">
              <a:blip r:embed="rId2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Oval 4"/>
            <p:cNvSpPr/>
            <p:nvPr/>
          </p:nvSpPr>
          <p:spPr>
            <a:xfrm>
              <a:off x="3594625" y="3939999"/>
              <a:ext cx="1989743" cy="19897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275" tIns="41275" rIns="41275" bIns="41275" numCol="1" spcCol="1270" anchor="ctr" anchorCtr="0">
              <a:noAutofit/>
            </a:bodyPr>
            <a:lstStyle/>
            <a:p>
              <a:pPr algn="ctr" defTabSz="288913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5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51769" y="1721190"/>
            <a:ext cx="3607809" cy="2325856"/>
            <a:chOff x="16039" y="842598"/>
            <a:chExt cx="3200414" cy="2959279"/>
          </a:xfrm>
        </p:grpSpPr>
        <p:sp>
          <p:nvSpPr>
            <p:cNvPr id="6" name="Rounded Rectangle 5"/>
            <p:cNvSpPr/>
            <p:nvPr/>
          </p:nvSpPr>
          <p:spPr>
            <a:xfrm>
              <a:off x="16039" y="842598"/>
              <a:ext cx="3200414" cy="2879086"/>
            </a:xfrm>
            <a:prstGeom prst="roundRect">
              <a:avLst>
                <a:gd name="adj" fmla="val 10000"/>
              </a:avLst>
            </a:prstGeom>
            <a:blipFill rotWithShape="0">
              <a:blip r:embed="rId3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100365" y="1091443"/>
              <a:ext cx="3031762" cy="27104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3825" tIns="123825" rIns="123825" bIns="123825" numCol="1" spcCol="1270" anchor="ctr" anchorCtr="0">
              <a:noAutofit/>
            </a:bodyPr>
            <a:lstStyle/>
            <a:p>
              <a:pPr algn="ctr" defTabSz="288913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5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083055" y="1773844"/>
            <a:ext cx="1759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জমি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বিক্রয়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07365" y="4659112"/>
            <a:ext cx="2903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আসবাবপত্র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বিক্রয়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8233" y="3795841"/>
            <a:ext cx="2595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bn-BD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ঋণ 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গ্রহণ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17689" y="506328"/>
            <a:ext cx="4663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ঋণ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গ্রহন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বিক্রয়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প্রাপ্ত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আয়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Up Arrow 17"/>
          <p:cNvSpPr/>
          <p:nvPr/>
        </p:nvSpPr>
        <p:spPr>
          <a:xfrm>
            <a:off x="5427528" y="3067738"/>
            <a:ext cx="879953" cy="116292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Up Arrow 18"/>
          <p:cNvSpPr/>
          <p:nvPr/>
        </p:nvSpPr>
        <p:spPr>
          <a:xfrm rot="2808407">
            <a:off x="6868633" y="3067705"/>
            <a:ext cx="612067" cy="155281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Up Arrow 19"/>
          <p:cNvSpPr/>
          <p:nvPr/>
        </p:nvSpPr>
        <p:spPr>
          <a:xfrm rot="18734028">
            <a:off x="4385548" y="3142009"/>
            <a:ext cx="612067" cy="149171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079" y="1213168"/>
            <a:ext cx="2466975" cy="184785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063" y="2634364"/>
            <a:ext cx="3384298" cy="209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7293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439408" y="4201230"/>
            <a:ext cx="3042908" cy="2011680"/>
            <a:chOff x="2943211" y="3743293"/>
            <a:chExt cx="2886075" cy="2886075"/>
          </a:xfrm>
        </p:grpSpPr>
        <p:sp>
          <p:nvSpPr>
            <p:cNvPr id="3" name="Oval 2"/>
            <p:cNvSpPr/>
            <p:nvPr/>
          </p:nvSpPr>
          <p:spPr>
            <a:xfrm>
              <a:off x="2943211" y="3743293"/>
              <a:ext cx="2886075" cy="2886075"/>
            </a:xfrm>
            <a:prstGeom prst="ellipse">
              <a:avLst/>
            </a:prstGeom>
            <a:blipFill rotWithShape="0">
              <a:blip r:embed="rId2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Oval 4"/>
            <p:cNvSpPr/>
            <p:nvPr/>
          </p:nvSpPr>
          <p:spPr>
            <a:xfrm>
              <a:off x="3365867" y="4165949"/>
              <a:ext cx="2040763" cy="20407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275" tIns="41275" rIns="41275" bIns="41275" numCol="1" spcCol="1270" anchor="ctr" anchorCtr="0">
              <a:noAutofit/>
            </a:bodyPr>
            <a:lstStyle/>
            <a:p>
              <a:pPr algn="ctr" defTabSz="288913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5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270358" y="1092270"/>
            <a:ext cx="4057216" cy="1998852"/>
            <a:chOff x="2923174" y="16119"/>
            <a:chExt cx="3657605" cy="2498565"/>
          </a:xfrm>
        </p:grpSpPr>
        <p:sp>
          <p:nvSpPr>
            <p:cNvPr id="6" name="Rounded Rectangle 5"/>
            <p:cNvSpPr/>
            <p:nvPr/>
          </p:nvSpPr>
          <p:spPr>
            <a:xfrm>
              <a:off x="2923174" y="16119"/>
              <a:ext cx="3657605" cy="2498565"/>
            </a:xfrm>
            <a:prstGeom prst="roundRect">
              <a:avLst>
                <a:gd name="adj" fmla="val 10000"/>
              </a:avLst>
            </a:prstGeom>
            <a:blipFill rotWithShape="0">
              <a:blip r:embed="rId3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2996354" y="89299"/>
              <a:ext cx="3511245" cy="23522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3825" tIns="123825" rIns="123825" bIns="123825" numCol="1" spcCol="1270" anchor="ctr" anchorCtr="0">
              <a:noAutofit/>
            </a:bodyPr>
            <a:lstStyle/>
            <a:p>
              <a:pPr algn="ctr" defTabSz="288913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50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8327568" y="1945710"/>
            <a:ext cx="20286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টিভি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ক্রয়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49477" y="4683850"/>
            <a:ext cx="1295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গহনা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ক্রয়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776968" y="5014617"/>
            <a:ext cx="1605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ট্রাক্টর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ক্রয়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54882" y="726510"/>
            <a:ext cx="3465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4" name="Down Arrow 13"/>
          <p:cNvSpPr/>
          <p:nvPr/>
        </p:nvSpPr>
        <p:spPr>
          <a:xfrm rot="10800000">
            <a:off x="5707286" y="3103950"/>
            <a:ext cx="845252" cy="10058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 rot="13802680">
            <a:off x="7573282" y="3867150"/>
            <a:ext cx="609600" cy="12066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 rot="7921211">
            <a:off x="3842769" y="3755877"/>
            <a:ext cx="609600" cy="11833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6" r="10199"/>
          <a:stretch/>
        </p:blipFill>
        <p:spPr>
          <a:xfrm>
            <a:off x="8496619" y="2718313"/>
            <a:ext cx="3308954" cy="211892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61" y="2219093"/>
            <a:ext cx="3086785" cy="240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63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448392835"/>
              </p:ext>
            </p:extLst>
          </p:nvPr>
        </p:nvGraphicFramePr>
        <p:xfrm>
          <a:off x="2886856" y="494675"/>
          <a:ext cx="7620000" cy="263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823804" y="363905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বিক্রয় 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49614" y="363905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প্রাপ্ত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ভাড়া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39067" y="363905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জমার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সুদ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537" y="4295775"/>
            <a:ext cx="2763731" cy="20561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00" y="4295775"/>
            <a:ext cx="3355142" cy="20750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119" y="4295776"/>
            <a:ext cx="3439540" cy="208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90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971800" y="509667"/>
            <a:ext cx="6918183" cy="3043003"/>
            <a:chOff x="1233137" y="0"/>
            <a:chExt cx="6918183" cy="3465964"/>
          </a:xfrm>
        </p:grpSpPr>
        <p:sp>
          <p:nvSpPr>
            <p:cNvPr id="10" name="Freeform 9"/>
            <p:cNvSpPr/>
            <p:nvPr/>
          </p:nvSpPr>
          <p:spPr>
            <a:xfrm>
              <a:off x="3402056" y="1651393"/>
              <a:ext cx="2321425" cy="1814571"/>
            </a:xfrm>
            <a:custGeom>
              <a:avLst/>
              <a:gdLst>
                <a:gd name="connsiteX0" fmla="*/ 0 w 2321425"/>
                <a:gd name="connsiteY0" fmla="*/ 907286 h 1814571"/>
                <a:gd name="connsiteX1" fmla="*/ 1160713 w 2321425"/>
                <a:gd name="connsiteY1" fmla="*/ 0 h 1814571"/>
                <a:gd name="connsiteX2" fmla="*/ 2321426 w 2321425"/>
                <a:gd name="connsiteY2" fmla="*/ 907286 h 1814571"/>
                <a:gd name="connsiteX3" fmla="*/ 1160713 w 2321425"/>
                <a:gd name="connsiteY3" fmla="*/ 1814572 h 1814571"/>
                <a:gd name="connsiteX4" fmla="*/ 0 w 2321425"/>
                <a:gd name="connsiteY4" fmla="*/ 907286 h 1814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1425" h="1814571">
                  <a:moveTo>
                    <a:pt x="0" y="907286"/>
                  </a:moveTo>
                  <a:cubicBezTo>
                    <a:pt x="0" y="406206"/>
                    <a:pt x="519669" y="0"/>
                    <a:pt x="1160713" y="0"/>
                  </a:cubicBezTo>
                  <a:cubicBezTo>
                    <a:pt x="1801757" y="0"/>
                    <a:pt x="2321426" y="406206"/>
                    <a:pt x="2321426" y="907286"/>
                  </a:cubicBezTo>
                  <a:cubicBezTo>
                    <a:pt x="2321426" y="1408366"/>
                    <a:pt x="1801757" y="1814572"/>
                    <a:pt x="1160713" y="1814572"/>
                  </a:cubicBezTo>
                  <a:cubicBezTo>
                    <a:pt x="519669" y="1814572"/>
                    <a:pt x="0" y="1408366"/>
                    <a:pt x="0" y="90728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2825" tIns="288598" rIns="362825" bIns="288598" numCol="1" spcCol="1270" anchor="ctr" anchorCtr="0">
              <a:noAutofit/>
            </a:bodyPr>
            <a:lstStyle/>
            <a:p>
              <a:pPr algn="ctr" defTabSz="1600136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মুনাফা</a:t>
              </a:r>
              <a:r>
                <a:rPr lang="en-US" sz="28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জাতীয়</a:t>
              </a:r>
              <a:r>
                <a:rPr lang="en-US" sz="28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প্রদান</a:t>
              </a:r>
              <a:r>
                <a:rPr lang="en-US" sz="28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/ </a:t>
              </a:r>
              <a:r>
                <a:rPr lang="en-US" sz="2800" b="1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ব্যয়</a:t>
              </a:r>
              <a:endPara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Left Arrow 10"/>
            <p:cNvSpPr/>
            <p:nvPr/>
          </p:nvSpPr>
          <p:spPr>
            <a:xfrm rot="16244507">
              <a:off x="4103159" y="740894"/>
              <a:ext cx="1108936" cy="577998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chemeClr val="accent5">
                <a:lumMod val="7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1233137" y="0"/>
              <a:ext cx="6918183" cy="944480"/>
            </a:xfrm>
            <a:custGeom>
              <a:avLst/>
              <a:gdLst>
                <a:gd name="connsiteX0" fmla="*/ 0 w 6918183"/>
                <a:gd name="connsiteY0" fmla="*/ 94448 h 944480"/>
                <a:gd name="connsiteX1" fmla="*/ 94448 w 6918183"/>
                <a:gd name="connsiteY1" fmla="*/ 0 h 944480"/>
                <a:gd name="connsiteX2" fmla="*/ 6823735 w 6918183"/>
                <a:gd name="connsiteY2" fmla="*/ 0 h 944480"/>
                <a:gd name="connsiteX3" fmla="*/ 6918183 w 6918183"/>
                <a:gd name="connsiteY3" fmla="*/ 94448 h 944480"/>
                <a:gd name="connsiteX4" fmla="*/ 6918183 w 6918183"/>
                <a:gd name="connsiteY4" fmla="*/ 850032 h 944480"/>
                <a:gd name="connsiteX5" fmla="*/ 6823735 w 6918183"/>
                <a:gd name="connsiteY5" fmla="*/ 944480 h 944480"/>
                <a:gd name="connsiteX6" fmla="*/ 94448 w 6918183"/>
                <a:gd name="connsiteY6" fmla="*/ 944480 h 944480"/>
                <a:gd name="connsiteX7" fmla="*/ 0 w 6918183"/>
                <a:gd name="connsiteY7" fmla="*/ 850032 h 944480"/>
                <a:gd name="connsiteX8" fmla="*/ 0 w 6918183"/>
                <a:gd name="connsiteY8" fmla="*/ 94448 h 944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18183" h="944480">
                  <a:moveTo>
                    <a:pt x="0" y="94448"/>
                  </a:moveTo>
                  <a:cubicBezTo>
                    <a:pt x="0" y="42286"/>
                    <a:pt x="42286" y="0"/>
                    <a:pt x="94448" y="0"/>
                  </a:cubicBezTo>
                  <a:lnTo>
                    <a:pt x="6823735" y="0"/>
                  </a:lnTo>
                  <a:cubicBezTo>
                    <a:pt x="6875897" y="0"/>
                    <a:pt x="6918183" y="42286"/>
                    <a:pt x="6918183" y="94448"/>
                  </a:cubicBezTo>
                  <a:lnTo>
                    <a:pt x="6918183" y="850032"/>
                  </a:lnTo>
                  <a:cubicBezTo>
                    <a:pt x="6918183" y="902194"/>
                    <a:pt x="6875897" y="944480"/>
                    <a:pt x="6823735" y="944480"/>
                  </a:cubicBezTo>
                  <a:lnTo>
                    <a:pt x="94448" y="944480"/>
                  </a:lnTo>
                  <a:cubicBezTo>
                    <a:pt x="42286" y="944480"/>
                    <a:pt x="0" y="902194"/>
                    <a:pt x="0" y="850032"/>
                  </a:cubicBezTo>
                  <a:lnTo>
                    <a:pt x="0" y="94448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6243" tIns="96243" rIns="96243" bIns="96243" numCol="1" spcCol="1270" anchor="ctr" anchorCtr="0">
              <a:noAutofit/>
            </a:bodyPr>
            <a:lstStyle/>
            <a:p>
              <a:pPr algn="ctr" defTabSz="1600136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দৈনন্দিন</a:t>
              </a:r>
              <a:r>
                <a:rPr lang="en-US" sz="36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36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কাজ</a:t>
              </a:r>
              <a:r>
                <a:rPr lang="en-US" sz="36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সম্পাদনের</a:t>
              </a:r>
              <a:r>
                <a:rPr lang="en-US" sz="36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জন্য</a:t>
              </a:r>
              <a:r>
                <a:rPr lang="en-US" sz="36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নিয়মিত</a:t>
              </a:r>
              <a:r>
                <a:rPr lang="en-US" sz="36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ব্যয়</a:t>
              </a:r>
              <a:endPara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3" name="Picture 2" descr="C:\Users\Hp\Desktop\Tinni\sa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8069" y="3963462"/>
            <a:ext cx="3354049" cy="19812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001701" y="5944662"/>
            <a:ext cx="1206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পণ্য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ক্রয়</a:t>
            </a:r>
            <a:r>
              <a:rPr lang="bn-BD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dame tab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20545" y="3833734"/>
            <a:ext cx="3184204" cy="1981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40719" y="5785904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আসবাবপত্রের অবচয় 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 descr="C:\Users\Hp\Desktop\Tinni\kagoj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10600" y="3808938"/>
            <a:ext cx="2901846" cy="213572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980358" y="5944662"/>
            <a:ext cx="2162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মনিহারি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দ্রব্য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ক্রয়</a:t>
            </a:r>
            <a:r>
              <a:rPr lang="bn-BD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798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92246" y="436403"/>
            <a:ext cx="22098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3003" y="2139388"/>
            <a:ext cx="1828800" cy="7078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পণ্য</a:t>
            </a:r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ক্রয়</a:t>
            </a:r>
            <a:endParaRPr lang="en-US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5358" y="5733921"/>
            <a:ext cx="10018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লেনদেন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24097" y="4368332"/>
            <a:ext cx="2743200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আসবাবপত্র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বিক্রয়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24703" y="4404796"/>
            <a:ext cx="251460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প্রাপ্ত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ভাড়া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8986603" y="2139388"/>
            <a:ext cx="259080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মনিহারি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দ্রব্য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ক্রয়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6501742" y="3434788"/>
            <a:ext cx="220980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আনয়ন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39003" y="3358588"/>
            <a:ext cx="2362200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বেতন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পরিশোধ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56" y="1833902"/>
            <a:ext cx="5083680" cy="36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306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87723" y="476502"/>
            <a:ext cx="1663805" cy="830997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4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2673" y="3052626"/>
            <a:ext cx="33457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 । মুনাফা জাতীয় লেনদেন </a:t>
            </a:r>
            <a:r>
              <a:rPr lang="en-US" sz="2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bn-BD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2000" dirty="0">
              <a:solidFill>
                <a:srgbClr val="7030A0"/>
              </a:solidFill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2673" y="1779210"/>
            <a:ext cx="31101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 । </a:t>
            </a:r>
            <a:r>
              <a:rPr lang="en-US" sz="2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মূলধন </a:t>
            </a:r>
            <a:r>
              <a:rPr lang="bn-BD" sz="2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জাতীয় </a:t>
            </a:r>
            <a:r>
              <a:rPr lang="bn-BD" sz="2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লেনদেন? </a:t>
            </a:r>
            <a:endParaRPr lang="en-US" sz="2000" dirty="0">
              <a:solidFill>
                <a:srgbClr val="00B050"/>
              </a:solidFill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63947" y="4326042"/>
            <a:ext cx="26548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মূলধন </a:t>
            </a:r>
            <a:r>
              <a:rPr lang="en-US" sz="2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2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প্রাপ্তি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703541" y="2267211"/>
            <a:ext cx="5135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মনিহারি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দ্রব্য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গহনা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পণ্যদ্রব্য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			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অবচয়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Chevron 7"/>
          <p:cNvSpPr/>
          <p:nvPr/>
        </p:nvSpPr>
        <p:spPr>
          <a:xfrm>
            <a:off x="4960307" y="2321031"/>
            <a:ext cx="300626" cy="296909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4960307" y="2776473"/>
            <a:ext cx="300626" cy="296909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279738" y="2300275"/>
            <a:ext cx="300626" cy="296909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hevron 14"/>
          <p:cNvSpPr/>
          <p:nvPr/>
        </p:nvSpPr>
        <p:spPr>
          <a:xfrm>
            <a:off x="2279738" y="2755717"/>
            <a:ext cx="300626" cy="296909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15858" y="3459954"/>
            <a:ext cx="5135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	 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			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	 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			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পাঁচ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Chevron 16"/>
          <p:cNvSpPr/>
          <p:nvPr/>
        </p:nvSpPr>
        <p:spPr>
          <a:xfrm>
            <a:off x="2279738" y="3501974"/>
            <a:ext cx="300626" cy="296909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Chevron 17"/>
          <p:cNvSpPr/>
          <p:nvPr/>
        </p:nvSpPr>
        <p:spPr>
          <a:xfrm>
            <a:off x="2279738" y="3957416"/>
            <a:ext cx="300626" cy="296909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Chevron 18"/>
          <p:cNvSpPr/>
          <p:nvPr/>
        </p:nvSpPr>
        <p:spPr>
          <a:xfrm>
            <a:off x="4960307" y="3501974"/>
            <a:ext cx="300626" cy="296909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Chevron 19"/>
          <p:cNvSpPr/>
          <p:nvPr/>
        </p:nvSpPr>
        <p:spPr>
          <a:xfrm>
            <a:off x="4960307" y="3957416"/>
            <a:ext cx="300626" cy="296909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03540" y="4788154"/>
            <a:ext cx="54237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			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ভাড়া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প্রাপ্তি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পণ্যদ্রব্য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জমার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সুদ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Chevron 21"/>
          <p:cNvSpPr/>
          <p:nvPr/>
        </p:nvSpPr>
        <p:spPr>
          <a:xfrm>
            <a:off x="2279738" y="4813401"/>
            <a:ext cx="300626" cy="296909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2279738" y="5268843"/>
            <a:ext cx="300626" cy="296909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Chevron 23"/>
          <p:cNvSpPr/>
          <p:nvPr/>
        </p:nvSpPr>
        <p:spPr>
          <a:xfrm>
            <a:off x="4960307" y="4866800"/>
            <a:ext cx="300626" cy="296909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Chevron 24"/>
          <p:cNvSpPr/>
          <p:nvPr/>
        </p:nvSpPr>
        <p:spPr>
          <a:xfrm>
            <a:off x="4960307" y="5322242"/>
            <a:ext cx="300626" cy="296909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818324" y="713984"/>
            <a:ext cx="1478072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00FF"/>
                </a:solidFill>
              </a:rPr>
              <a:t>সঠিক</a:t>
            </a:r>
            <a:r>
              <a:rPr lang="en-US" b="1" dirty="0" smtClean="0">
                <a:solidFill>
                  <a:srgbClr val="FF00FF"/>
                </a:solidFill>
              </a:rPr>
              <a:t> </a:t>
            </a:r>
            <a:r>
              <a:rPr lang="en-US" b="1" dirty="0" err="1" smtClean="0">
                <a:solidFill>
                  <a:srgbClr val="FF00FF"/>
                </a:solidFill>
              </a:rPr>
              <a:t>উত্তর</a:t>
            </a:r>
            <a:endParaRPr lang="en-US" b="1" dirty="0">
              <a:solidFill>
                <a:srgbClr val="FF00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118948" y="1307499"/>
            <a:ext cx="526093" cy="584775"/>
          </a:xfrm>
          <a:prstGeom prst="rect">
            <a:avLst/>
          </a:prstGeom>
          <a:solidFill>
            <a:srgbClr val="FF00FF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</a:rPr>
              <a:t>১</a:t>
            </a:r>
            <a:endParaRPr lang="en-US" sz="32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118947" y="2083783"/>
            <a:ext cx="526094" cy="584775"/>
          </a:xfrm>
          <a:prstGeom prst="rect">
            <a:avLst/>
          </a:prstGeom>
          <a:solidFill>
            <a:srgbClr val="FF00FF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>
                    <a:lumMod val="95000"/>
                  </a:schemeClr>
                </a:solidFill>
              </a:rPr>
              <a:t>২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118947" y="2839459"/>
            <a:ext cx="526094" cy="584775"/>
          </a:xfrm>
          <a:prstGeom prst="rect">
            <a:avLst/>
          </a:prstGeom>
          <a:solidFill>
            <a:srgbClr val="FF00FF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>
                    <a:lumMod val="95000"/>
                  </a:schemeClr>
                </a:solidFill>
              </a:rPr>
              <a:t>৩</a:t>
            </a:r>
          </a:p>
        </p:txBody>
      </p:sp>
    </p:spTree>
    <p:extLst>
      <p:ext uri="{BB962C8B-B14F-4D97-AF65-F5344CB8AC3E}">
        <p14:creationId xmlns:p14="http://schemas.microsoft.com/office/powerpoint/2010/main" val="6133770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8" grpId="0" animBg="1"/>
      <p:bldP spid="18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4303" y="4901783"/>
            <a:ext cx="104931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bn-BD" sz="4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মূলধন </a:t>
            </a:r>
            <a:r>
              <a:rPr lang="en-US" sz="48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4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লেনদেন</a:t>
            </a:r>
            <a:r>
              <a:rPr lang="en-US" sz="4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অনিয়মিত</a:t>
            </a:r>
            <a:r>
              <a:rPr lang="en-US" sz="4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ও মুনাফা জাতীয় লেনদেন</a:t>
            </a:r>
            <a:r>
              <a:rPr lang="en-US" sz="4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নিয়মিত</a:t>
            </a:r>
            <a:r>
              <a:rPr lang="en-US" sz="4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”-</a:t>
            </a:r>
            <a:r>
              <a:rPr lang="en-US" sz="48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bn-BD" sz="4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89282" y="489678"/>
            <a:ext cx="3243155" cy="11079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 কাজ  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45" y="1762983"/>
            <a:ext cx="5239347" cy="313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388" y="1762983"/>
            <a:ext cx="5047236" cy="31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0105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85393" y="838088"/>
            <a:ext cx="9155148" cy="2215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799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13799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799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13799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4988187" y="5580867"/>
            <a:ext cx="2549562" cy="7315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762971" y="3157678"/>
            <a:ext cx="4643157" cy="3154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899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সমাপ্ত</a:t>
            </a:r>
            <a:endParaRPr lang="en-US" sz="19899" dirty="0"/>
          </a:p>
        </p:txBody>
      </p:sp>
    </p:spTree>
    <p:extLst>
      <p:ext uri="{BB962C8B-B14F-4D97-AF65-F5344CB8AC3E}">
        <p14:creationId xmlns:p14="http://schemas.microsoft.com/office/powerpoint/2010/main" val="5754882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02" y="389130"/>
            <a:ext cx="11229278" cy="60691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8648" y="403938"/>
            <a:ext cx="106070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8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8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কক্ষে</a:t>
            </a:r>
            <a:r>
              <a:rPr lang="en-US" sz="8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endParaRPr lang="en-US" sz="8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29243" y="3017958"/>
            <a:ext cx="6305550" cy="3154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899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9899" dirty="0"/>
          </a:p>
        </p:txBody>
      </p:sp>
    </p:spTree>
    <p:extLst>
      <p:ext uri="{BB962C8B-B14F-4D97-AF65-F5344CB8AC3E}">
        <p14:creationId xmlns:p14="http://schemas.microsoft.com/office/powerpoint/2010/main" val="35397667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33400" y="419099"/>
            <a:ext cx="11220450" cy="6148254"/>
            <a:chOff x="-125505" y="218581"/>
            <a:chExt cx="12056248" cy="691281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0" r="2000"/>
            <a:stretch/>
          </p:blipFill>
          <p:spPr>
            <a:xfrm>
              <a:off x="967008" y="350133"/>
              <a:ext cx="2185794" cy="2893809"/>
            </a:xfrm>
            <a:prstGeom prst="roundRect">
              <a:avLst/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4" name="TextBox 3"/>
            <p:cNvSpPr txBox="1"/>
            <p:nvPr/>
          </p:nvSpPr>
          <p:spPr>
            <a:xfrm>
              <a:off x="6265888" y="3048009"/>
              <a:ext cx="5664855" cy="40833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শ্রেণি</a:t>
              </a:r>
              <a:r>
                <a:rPr lang="en-US" sz="5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: ৮ম</a:t>
              </a:r>
            </a:p>
            <a:p>
              <a:pPr algn="ctr"/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বিষয়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: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হিসাববিজ্ঞান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অধ্যায়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: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চতুর্থ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: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মূলধন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মুনাফা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জাতীয়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লেনদেন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সময়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: ৫০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মিনিট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তারিখ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: ০৫/০৫/২০২০ইং</a:t>
              </a:r>
              <a:endParaRPr lang="en-US" sz="5400" dirty="0">
                <a:latin typeface="SutonnyMJ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-125505" y="3315659"/>
              <a:ext cx="5650626" cy="3218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মোঃ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আসাফুর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রহমান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সহকারী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আমাদী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জায়গীরমহল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তকিমউদ্দীন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বিদ্যালয়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কয়রা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খুলনা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pPr algn="ctr"/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মোবাইল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নং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- 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01919 99 93 97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ই-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মেইল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:</a:t>
              </a:r>
              <a:r>
                <a:rPr lang="en-US" sz="2400" dirty="0">
                  <a:latin typeface="SutonnyMJ" pitchFamily="2" charset="0"/>
                </a:rPr>
                <a:t> 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asafurajtschool@yahoo.com</a:t>
              </a:r>
              <a:endParaRPr lang="en-US" sz="2400" dirty="0">
                <a:latin typeface="SutonnyMJ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375805" y="218581"/>
              <a:ext cx="3177833" cy="14880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 dirty="0" err="1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80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2401310B-0D04-4015-A2EE-40CCFFC7DC2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28484" y="3991671"/>
            <a:ext cx="3946803" cy="101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10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p\Desktop\Tinni\taka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31401" y="606837"/>
            <a:ext cx="3733800" cy="2590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7733" y="873613"/>
            <a:ext cx="33249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চিত্রগুলো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খেয়াল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30253" y="935167"/>
            <a:ext cx="67890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হিসাববিজ্ঞানের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ভাষায়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লেনদেন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12309" y="1902237"/>
            <a:ext cx="31357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মুলধন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লেনদেন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712" y="2823626"/>
            <a:ext cx="4668644" cy="34956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703" y="3774008"/>
            <a:ext cx="4545116" cy="254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94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7733" y="873613"/>
            <a:ext cx="33249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চিত্রগুলো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খেয়াল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50671" y="928354"/>
            <a:ext cx="67890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হিসাববিজ্ঞানের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ভাষায়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লেনদেন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12309" y="1902237"/>
            <a:ext cx="31630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লেনদেন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671" y="2911243"/>
            <a:ext cx="4692010" cy="31773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932" y="3371538"/>
            <a:ext cx="4846931" cy="27170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660" y="1113264"/>
            <a:ext cx="3687204" cy="206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2330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0420" y="5672849"/>
            <a:ext cx="90749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5400" b="1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b="1" dirty="0" err="1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5400" b="1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5400" b="1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লেনদেনের</a:t>
            </a:r>
            <a:r>
              <a:rPr lang="en-US" sz="5400" b="1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ধারনা</a:t>
            </a:r>
            <a:endParaRPr lang="en-US" sz="5400" b="1" dirty="0">
              <a:solidFill>
                <a:srgbClr val="008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43953" y="521546"/>
            <a:ext cx="41376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endParaRPr lang="en-US" sz="7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225" y="521546"/>
            <a:ext cx="3308794" cy="18202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26" y="521546"/>
            <a:ext cx="3486476" cy="18202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34941" y="2341756"/>
            <a:ext cx="1778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লেনদেন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30746" y="2341756"/>
            <a:ext cx="1778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লেনদেন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25" y="2896976"/>
            <a:ext cx="3493327" cy="21559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191" y="2896976"/>
            <a:ext cx="3323827" cy="215599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98579" y="5098915"/>
            <a:ext cx="1051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মজুরী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809867" y="5052968"/>
            <a:ext cx="661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127" y="1721875"/>
            <a:ext cx="3023321" cy="232654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842525" y="4114298"/>
            <a:ext cx="661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গহনা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13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3021" y="876875"/>
            <a:ext cx="3416737" cy="742652"/>
          </a:xfrm>
          <a:prstGeom prst="rect">
            <a:avLst/>
          </a:prstGeom>
        </p:spPr>
        <p:txBody>
          <a:bodyPr vert="horz" lIns="85725" tIns="42863" rIns="85725" bIns="4286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b="1" u="sng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800" b="1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335" y="1879937"/>
            <a:ext cx="47306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9496" indent="-379496">
              <a:lnSpc>
                <a:spcPct val="150000"/>
              </a:lnSpc>
            </a:pPr>
            <a:r>
              <a:rPr lang="bn-IN" sz="40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  <a:r>
              <a:rPr lang="bn-BD" sz="40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. .</a:t>
            </a:r>
            <a:endParaRPr lang="bn-BD" sz="4000" b="1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05286" y="3028950"/>
            <a:ext cx="10019965" cy="18288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লেনদেন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লেনদেনের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লেনদেনের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নিরূপন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3870938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r.png"/>
          <p:cNvPicPr>
            <a:picLocks noChangeAspect="1"/>
          </p:cNvPicPr>
          <p:nvPr/>
        </p:nvPicPr>
        <p:blipFill>
          <a:blip r:embed="rId2" cstate="print"/>
          <a:srcRect t="21875" b="26563"/>
          <a:stretch>
            <a:fillRect/>
          </a:stretch>
        </p:blipFill>
        <p:spPr>
          <a:xfrm>
            <a:off x="4632096" y="1229004"/>
            <a:ext cx="3134991" cy="1977813"/>
          </a:xfrm>
          <a:prstGeom prst="rect">
            <a:avLst/>
          </a:prstGeom>
        </p:spPr>
      </p:pic>
      <p:pic>
        <p:nvPicPr>
          <p:cNvPr id="6" name="Picture 5" descr="lapto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8150" y="1251087"/>
            <a:ext cx="3454750" cy="188891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18591" y="3121826"/>
            <a:ext cx="947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গাড়ি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66604" y="3543299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আসবাবপত্র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87300" y="5948380"/>
            <a:ext cx="1378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দালানকোঠা</a:t>
            </a:r>
            <a:endParaRPr lang="en-US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30662" y="3078947"/>
            <a:ext cx="1198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ল্যাপটপ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ounded Rectangle 4"/>
          <p:cNvSpPr/>
          <p:nvPr/>
        </p:nvSpPr>
        <p:spPr>
          <a:xfrm>
            <a:off x="3084875" y="531747"/>
            <a:ext cx="6414536" cy="7173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2400" tIns="152400" rIns="152400" bIns="152400" numCol="1" spcCol="1270" anchor="ctr" anchorCtr="0">
            <a:noAutofit/>
          </a:bodyPr>
          <a:lstStyle/>
          <a:p>
            <a:pPr algn="ctr" defTabSz="1777929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5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লেনদেন</a:t>
            </a:r>
            <a:endParaRPr lang="en-US" sz="5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ounded Rectangle 4"/>
          <p:cNvSpPr/>
          <p:nvPr/>
        </p:nvSpPr>
        <p:spPr>
          <a:xfrm>
            <a:off x="4852219" y="4567977"/>
            <a:ext cx="5499454" cy="161123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2400" tIns="152400" rIns="152400" bIns="152400" numCol="1" spcCol="1270" anchor="ctr" anchorCtr="0">
            <a:noAutofit/>
          </a:bodyPr>
          <a:lstStyle/>
          <a:p>
            <a:pPr algn="ctr" defTabSz="1777929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অনিয়মিত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লেনদেন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দীর্ঘমেয়াদী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 defTabSz="1777929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ভোগ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যায়</a:t>
            </a:r>
            <a:endParaRPr lang="en-US" sz="4000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ounded Rectangle 4"/>
          <p:cNvSpPr/>
          <p:nvPr/>
        </p:nvSpPr>
        <p:spPr>
          <a:xfrm>
            <a:off x="4596543" y="4136325"/>
            <a:ext cx="6258509" cy="2042886"/>
          </a:xfrm>
          <a:prstGeom prst="rect">
            <a:avLst/>
          </a:prstGeom>
          <a:solidFill>
            <a:schemeClr val="bg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2400" tIns="152400" rIns="152400" bIns="152400" numCol="1" spcCol="1270" anchor="ctr" anchorCtr="0">
            <a:noAutofit/>
          </a:bodyPr>
          <a:lstStyle/>
          <a:p>
            <a:pPr algn="ctr" defTabSz="1777929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6000" b="1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মুলধন</a:t>
            </a:r>
            <a:r>
              <a:rPr lang="en-US" sz="60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60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লেনদেন</a:t>
            </a:r>
            <a:endParaRPr lang="en-US" sz="6000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" y="3544646"/>
            <a:ext cx="3209242" cy="24037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531" y="1350873"/>
            <a:ext cx="3233435" cy="2192425"/>
          </a:xfrm>
          <a:prstGeom prst="rect">
            <a:avLst/>
          </a:prstGeom>
        </p:spPr>
      </p:pic>
      <p:sp>
        <p:nvSpPr>
          <p:cNvPr id="15" name="Rounded Rectangle 4"/>
          <p:cNvSpPr/>
          <p:nvPr/>
        </p:nvSpPr>
        <p:spPr>
          <a:xfrm>
            <a:off x="2667162" y="511487"/>
            <a:ext cx="7124700" cy="7173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2400" tIns="152400" rIns="152400" bIns="152400" numCol="1" spcCol="1270" anchor="ctr" anchorCtr="0">
            <a:noAutofit/>
          </a:bodyPr>
          <a:lstStyle/>
          <a:p>
            <a:pPr algn="ctr" defTabSz="1777929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5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খেয়াল</a:t>
            </a:r>
            <a:r>
              <a:rPr lang="en-US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5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3910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4"/>
          <p:cNvSpPr/>
          <p:nvPr/>
        </p:nvSpPr>
        <p:spPr>
          <a:xfrm>
            <a:off x="4672511" y="3717098"/>
            <a:ext cx="2588424" cy="132635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algn="ctr" defTabSz="12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জাতীয়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 defTabSz="12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লেনদেন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15 Sell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74388" y="973950"/>
            <a:ext cx="4074818" cy="2087620"/>
          </a:xfrm>
          <a:prstGeom prst="rect">
            <a:avLst/>
          </a:prstGeom>
        </p:spPr>
      </p:pic>
      <p:pic>
        <p:nvPicPr>
          <p:cNvPr id="6" name="Picture 2" descr="C:\Users\Hp\Desktop\Tinni\b j 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973950"/>
            <a:ext cx="3749458" cy="222246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860120" y="3124200"/>
            <a:ext cx="20667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জমার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সুদ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432189" y="3049472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ক্রয়-বিক্রয়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26433" y="6003098"/>
            <a:ext cx="1631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কমিশন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প্রাপ্ত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0120" y="6062597"/>
            <a:ext cx="1843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শ্রমিকের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বেতন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ounded Rectangle 4"/>
          <p:cNvSpPr/>
          <p:nvPr/>
        </p:nvSpPr>
        <p:spPr>
          <a:xfrm>
            <a:off x="3752461" y="282117"/>
            <a:ext cx="4770884" cy="64562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2400" tIns="152400" rIns="152400" bIns="152400" numCol="1" spcCol="1270" anchor="ctr" anchorCtr="0">
            <a:noAutofit/>
          </a:bodyPr>
          <a:lstStyle/>
          <a:p>
            <a:pPr algn="ctr" defTabSz="1777929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গুলোদ্বারা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বুঝাচ্ছে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3" r="12548"/>
          <a:stretch/>
        </p:blipFill>
        <p:spPr>
          <a:xfrm>
            <a:off x="609600" y="3693627"/>
            <a:ext cx="3639015" cy="23635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123" y="3693629"/>
            <a:ext cx="3676083" cy="2377494"/>
          </a:xfrm>
          <a:prstGeom prst="rect">
            <a:avLst/>
          </a:prstGeom>
        </p:spPr>
      </p:pic>
      <p:sp>
        <p:nvSpPr>
          <p:cNvPr id="15" name="Rounded Rectangle 4"/>
          <p:cNvSpPr/>
          <p:nvPr/>
        </p:nvSpPr>
        <p:spPr>
          <a:xfrm>
            <a:off x="2137776" y="298437"/>
            <a:ext cx="8000252" cy="559401"/>
          </a:xfrm>
          <a:prstGeom prst="rect">
            <a:avLst/>
          </a:prstGeom>
          <a:solidFill>
            <a:schemeClr val="bg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2400" tIns="152400" rIns="152400" bIns="152400" numCol="1" spcCol="1270" anchor="ctr" anchorCtr="0">
            <a:noAutofit/>
          </a:bodyPr>
          <a:lstStyle/>
          <a:p>
            <a:pPr algn="ctr" defTabSz="1777929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নিয়মিত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লেনদেন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স্বল্পমেয়াদী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ভোগ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06023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390</TotalTime>
  <Words>404</Words>
  <Application>Microsoft Office PowerPoint</Application>
  <PresentationFormat>Widescreen</PresentationFormat>
  <Paragraphs>108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NikoshLightBAN</vt:lpstr>
      <vt:lpstr>SutonnyMJ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SRIZON</dc:creator>
  <cp:lastModifiedBy>SRIZON</cp:lastModifiedBy>
  <cp:revision>53</cp:revision>
  <dcterms:created xsi:type="dcterms:W3CDTF">2020-05-07T04:17:45Z</dcterms:created>
  <dcterms:modified xsi:type="dcterms:W3CDTF">2020-05-09T05:52:41Z</dcterms:modified>
</cp:coreProperties>
</file>