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2" r:id="rId8"/>
    <p:sldId id="282" r:id="rId9"/>
    <p:sldId id="263" r:id="rId10"/>
    <p:sldId id="264" r:id="rId11"/>
    <p:sldId id="265" r:id="rId12"/>
    <p:sldId id="266" r:id="rId13"/>
    <p:sldId id="276" r:id="rId14"/>
    <p:sldId id="283" r:id="rId15"/>
    <p:sldId id="284" r:id="rId16"/>
    <p:sldId id="285" r:id="rId17"/>
    <p:sldId id="286" r:id="rId18"/>
    <p:sldId id="287" r:id="rId19"/>
    <p:sldId id="278" r:id="rId20"/>
    <p:sldId id="267" r:id="rId21"/>
    <p:sldId id="268" r:id="rId22"/>
    <p:sldId id="269" r:id="rId23"/>
    <p:sldId id="274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B866-8D25-4F48-ACBF-54F8C714DA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8861-7852-4768-B492-265AEC3D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5" y="220677"/>
            <a:ext cx="11686729" cy="6281417"/>
          </a:xfrm>
          <a:prstGeom prst="rect">
            <a:avLst/>
          </a:prstGeom>
        </p:spPr>
      </p:pic>
      <p:sp>
        <p:nvSpPr>
          <p:cNvPr id="20" name="TextBox 27"/>
          <p:cNvSpPr txBox="1"/>
          <p:nvPr/>
        </p:nvSpPr>
        <p:spPr>
          <a:xfrm>
            <a:off x="4321308" y="325445"/>
            <a:ext cx="16002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4843531" y="1885682"/>
            <a:ext cx="160020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5701047" y="3493402"/>
            <a:ext cx="1143000" cy="22098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30"/>
          <p:cNvSpPr txBox="1"/>
          <p:nvPr/>
        </p:nvSpPr>
        <p:spPr>
          <a:xfrm>
            <a:off x="6664816" y="4683871"/>
            <a:ext cx="10668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958572" y="90413"/>
            <a:ext cx="3202082" cy="126863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সরব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পাঠ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2" y="1683026"/>
            <a:ext cx="10668001" cy="4931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359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8" name="Horizontal Scroll 7"/>
          <p:cNvSpPr/>
          <p:nvPr/>
        </p:nvSpPr>
        <p:spPr>
          <a:xfrm>
            <a:off x="957763" y="250649"/>
            <a:ext cx="10144259" cy="126863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এসো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পাঠের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নতুন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শব্দার্থসমূহ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জেনে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নিই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0335" y="1607830"/>
            <a:ext cx="2884867" cy="13221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গোলা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3066" y="3459398"/>
            <a:ext cx="2884867" cy="13221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তৃষাতুর</a:t>
            </a:r>
            <a:endParaRPr lang="en-US" sz="6600" dirty="0"/>
          </a:p>
        </p:txBody>
      </p:sp>
      <p:sp>
        <p:nvSpPr>
          <p:cNvPr id="11" name="Rounded Rectangle 10"/>
          <p:cNvSpPr/>
          <p:nvPr/>
        </p:nvSpPr>
        <p:spPr>
          <a:xfrm>
            <a:off x="690988" y="5210910"/>
            <a:ext cx="2884867" cy="13221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প্রহর</a:t>
            </a:r>
            <a:endParaRPr lang="en-US" sz="8800" dirty="0"/>
          </a:p>
        </p:txBody>
      </p:sp>
      <p:sp>
        <p:nvSpPr>
          <p:cNvPr id="14" name="Rounded Rectangle 13"/>
          <p:cNvSpPr/>
          <p:nvPr/>
        </p:nvSpPr>
        <p:spPr>
          <a:xfrm>
            <a:off x="8408295" y="1684156"/>
            <a:ext cx="2884867" cy="132216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আড়ত</a:t>
            </a:r>
            <a:endParaRPr lang="en-US" sz="8000" dirty="0"/>
          </a:p>
        </p:txBody>
      </p:sp>
      <p:sp>
        <p:nvSpPr>
          <p:cNvPr id="15" name="Rounded Rectangle 14"/>
          <p:cNvSpPr/>
          <p:nvPr/>
        </p:nvSpPr>
        <p:spPr>
          <a:xfrm>
            <a:off x="8408295" y="3558303"/>
            <a:ext cx="2884867" cy="132216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পিপাসা</a:t>
            </a:r>
            <a:endParaRPr lang="en-US" sz="6600" dirty="0"/>
          </a:p>
        </p:txBody>
      </p:sp>
      <p:sp>
        <p:nvSpPr>
          <p:cNvPr id="19" name="Rounded Rectangle 18"/>
          <p:cNvSpPr/>
          <p:nvPr/>
        </p:nvSpPr>
        <p:spPr>
          <a:xfrm>
            <a:off x="8408294" y="5318719"/>
            <a:ext cx="2884867" cy="132216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তিন</a:t>
            </a:r>
            <a:r>
              <a:rPr lang="en-US" sz="4800" dirty="0" smtClean="0"/>
              <a:t> </a:t>
            </a:r>
            <a:r>
              <a:rPr lang="en-US" sz="4800" dirty="0" err="1" smtClean="0"/>
              <a:t>ঘন্টা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কাল</a:t>
            </a:r>
            <a:endParaRPr lang="en-US" sz="4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5" y="1627162"/>
            <a:ext cx="3488492" cy="1499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6" y="5059605"/>
            <a:ext cx="3579679" cy="1581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5" y="3350739"/>
            <a:ext cx="3579680" cy="1529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66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44699" y="-138448"/>
            <a:ext cx="12672812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Rounded Rectangle 6"/>
          <p:cNvSpPr/>
          <p:nvPr/>
        </p:nvSpPr>
        <p:spPr>
          <a:xfrm>
            <a:off x="445787" y="515357"/>
            <a:ext cx="2884867" cy="13221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কাঙাল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787" y="2645721"/>
            <a:ext cx="2884867" cy="13221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ভূধর</a:t>
            </a:r>
            <a:endParaRPr lang="en-US" sz="8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5787" y="4957524"/>
            <a:ext cx="2884867" cy="13221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ধাম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207279"/>
            <a:ext cx="3400022" cy="1805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2524258"/>
            <a:ext cx="3400022" cy="1896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4681833"/>
            <a:ext cx="3400021" cy="1873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8472689" y="448731"/>
            <a:ext cx="2884867" cy="1322165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নিঃস্ব</a:t>
            </a:r>
            <a:r>
              <a:rPr lang="en-US" sz="4800" dirty="0" smtClean="0"/>
              <a:t> </a:t>
            </a:r>
            <a:r>
              <a:rPr lang="en-US" sz="4800" dirty="0" err="1" smtClean="0"/>
              <a:t>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দরিদ্র</a:t>
            </a:r>
            <a:endParaRPr lang="en-US" sz="4800" dirty="0"/>
          </a:p>
        </p:txBody>
      </p:sp>
      <p:sp>
        <p:nvSpPr>
          <p:cNvPr id="14" name="Rounded Rectangle 13"/>
          <p:cNvSpPr/>
          <p:nvPr/>
        </p:nvSpPr>
        <p:spPr>
          <a:xfrm>
            <a:off x="8472687" y="4957523"/>
            <a:ext cx="2884867" cy="1322165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তীর্থস্থান</a:t>
            </a:r>
            <a:endParaRPr lang="en-US" sz="6600" dirty="0"/>
          </a:p>
        </p:txBody>
      </p:sp>
      <p:sp>
        <p:nvSpPr>
          <p:cNvPr id="15" name="Rounded Rectangle 14"/>
          <p:cNvSpPr/>
          <p:nvPr/>
        </p:nvSpPr>
        <p:spPr>
          <a:xfrm>
            <a:off x="8472686" y="2703127"/>
            <a:ext cx="2884867" cy="1322165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পর্বত</a:t>
            </a:r>
            <a:r>
              <a:rPr lang="en-US" sz="4400" dirty="0" smtClean="0"/>
              <a:t> </a:t>
            </a:r>
            <a:r>
              <a:rPr lang="en-US" sz="4400" dirty="0" err="1" smtClean="0"/>
              <a:t>বা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পাহাড়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1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31356" y="-115910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958572" y="53008"/>
            <a:ext cx="4095482" cy="13426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00594" y="5289064"/>
            <a:ext cx="11011437" cy="1165538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সাহিত্যেক্ষেত্রে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রবীন্দ্রনাথ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অবদান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623212"/>
            <a:ext cx="8023538" cy="34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399244"/>
            <a:ext cx="10676587" cy="321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36015" y="3987085"/>
            <a:ext cx="7078441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পেলে দুই বিঘে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দিঘে সমান হইবে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টানা-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7" y="90152"/>
            <a:ext cx="7841230" cy="31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22582" y="3518080"/>
            <a:ext cx="6705600" cy="312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7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0"/>
          <a:stretch/>
        </p:blipFill>
        <p:spPr>
          <a:xfrm>
            <a:off x="1513950" y="228597"/>
            <a:ext cx="4307301" cy="344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009882" y="344510"/>
            <a:ext cx="811369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8" y="228597"/>
            <a:ext cx="4202270" cy="344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699126" y="4235143"/>
            <a:ext cx="6614374" cy="2090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করিল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সকলই বিক্রি মিথ্যা দেনার খতে।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 জগতে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সেই বেশি চায় আছে যার ভূরি ভূরি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9"/>
          <a:stretch/>
        </p:blipFill>
        <p:spPr>
          <a:xfrm>
            <a:off x="437882" y="480809"/>
            <a:ext cx="3633452" cy="277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b="21338"/>
          <a:stretch/>
        </p:blipFill>
        <p:spPr>
          <a:xfrm>
            <a:off x="4457700" y="480810"/>
            <a:ext cx="3449928" cy="27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480810"/>
            <a:ext cx="3257671" cy="27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27722" y="3669406"/>
            <a:ext cx="6629400" cy="289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মনোরম দৃশ্য!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b="19675"/>
          <a:stretch/>
        </p:blipFill>
        <p:spPr>
          <a:xfrm>
            <a:off x="1380043" y="231820"/>
            <a:ext cx="9252540" cy="347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404057" y="4075090"/>
            <a:ext cx="71628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হাটে মাঠে বাটে এই মতো কাটে বছর পনেরো-ষোল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নমঃনমঃনমঃ সুন্দরী মম জননী বঙ্গভূমি!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গগনললাট চুমে তব পদধূলি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90152"/>
            <a:ext cx="12475335" cy="7369935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958572" y="0"/>
            <a:ext cx="4095482" cy="13426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দলীয়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146" y="5552426"/>
            <a:ext cx="988443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SutonnyMJ" pitchFamily="2" charset="0"/>
              </a:rPr>
              <a:t>Ò`yB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weNv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RwgÓ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cwiwPwZ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m¤ú‡K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hvnv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wjL</a:t>
            </a:r>
            <a:r>
              <a:rPr lang="en-US" sz="4000" dirty="0">
                <a:latin typeface="SutonnyMJ" pitchFamily="2" charset="0"/>
              </a:rPr>
              <a:t>|</a:t>
            </a:r>
            <a:endParaRPr lang="en-US" sz="4000" dirty="0"/>
          </a:p>
        </p:txBody>
      </p:sp>
      <p:pic>
        <p:nvPicPr>
          <p:cNvPr id="9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5278" y="1726442"/>
            <a:ext cx="6878471" cy="44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29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8" name="Flowchart: Alternate Process 7"/>
          <p:cNvSpPr/>
          <p:nvPr/>
        </p:nvSpPr>
        <p:spPr>
          <a:xfrm>
            <a:off x="3812145" y="241934"/>
            <a:ext cx="7831965" cy="6403564"/>
          </a:xfrm>
          <a:prstGeom prst="flowChartAlternateProcess">
            <a:avLst/>
          </a:prstGeom>
          <a:ln w="12700"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আইনুল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কল্যাপাড়া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আনোয়ারুল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উলুম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ফাজিল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ডিগ্রি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মাদ্রাসা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কাহালু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বগুড়া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ই-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মেইলঃ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নম্বরঃ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০১৭১৯৭৯৩৮৭৭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পরিচিতি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৮ম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১ম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তারিখঃ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872" y="721216"/>
            <a:ext cx="3252455" cy="54477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44699" y="0"/>
            <a:ext cx="12672812" cy="7279783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4924931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958572" y="0"/>
            <a:ext cx="4095482" cy="13426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মূল্যায়ন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18" y="1342686"/>
            <a:ext cx="2874175" cy="6149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947" y="2369716"/>
            <a:ext cx="6156102" cy="6053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‘দুই বিঘা জমি’ কোন ধরনের কবিতা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4036" y="3522441"/>
            <a:ext cx="2375079" cy="6149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4055" y="3515167"/>
            <a:ext cx="2274802" cy="6294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34036" y="5356239"/>
            <a:ext cx="2375079" cy="58674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54054" y="5569196"/>
            <a:ext cx="2274804" cy="6317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45600" y="267083"/>
            <a:ext cx="2245257" cy="210263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7354" y="5500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26364" y="-77539"/>
            <a:ext cx="12672812" cy="7279783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4924931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942583" y="489401"/>
            <a:ext cx="7776414" cy="7083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২।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D‡c‡bi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weNv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Rwg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Kq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cyরু‡li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¯§„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weRwoZ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167" y="2567403"/>
            <a:ext cx="2405922" cy="6149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1452" y="2567403"/>
            <a:ext cx="2274802" cy="6294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110010" y="4750932"/>
            <a:ext cx="2375079" cy="5867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1450" y="4705904"/>
            <a:ext cx="2274804" cy="6317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09240" y="7051"/>
            <a:ext cx="2245257" cy="210263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467" y="46595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44699" y="0"/>
            <a:ext cx="12672812" cy="7279783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4924931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52487" y="940828"/>
            <a:ext cx="3176324" cy="13426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বাড়ীর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2973" y="5227826"/>
            <a:ext cx="11408905" cy="12202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latin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</a:rPr>
              <a:t>Zvgvi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Rvbvমতে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Kv‡bv</a:t>
            </a:r>
            <a:r>
              <a:rPr lang="en-US" sz="4800" dirty="0" smtClean="0">
                <a:latin typeface="SutonnyMJ" pitchFamily="2" charset="0"/>
              </a:rPr>
              <a:t> K…</a:t>
            </a:r>
            <a:r>
              <a:rPr lang="en-US" sz="4800" dirty="0" err="1" smtClean="0">
                <a:latin typeface="SutonnyMJ" pitchFamily="2" charset="0"/>
              </a:rPr>
              <a:t>l‡Ki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AZ¨vPvwiZ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Rxe‡bi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GKwU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Kvwnbx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wjwce</a:t>
            </a:r>
            <a:r>
              <a:rPr lang="en-US" sz="4800" dirty="0" smtClean="0">
                <a:latin typeface="SutonnyMJ" pitchFamily="2" charset="0"/>
              </a:rPr>
              <a:t>× Ki| 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4" y="528197"/>
            <a:ext cx="7915218" cy="430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503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44699" y="0"/>
            <a:ext cx="12672812" cy="7279783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4924931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" y="378311"/>
            <a:ext cx="7624482" cy="430232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99" y="739020"/>
            <a:ext cx="3352401" cy="34289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6430" y="5112915"/>
            <a:ext cx="9916521" cy="147907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001236"/>
                </a:solidFill>
              </a:rPr>
              <a:t>সকলকে</a:t>
            </a:r>
            <a:r>
              <a:rPr lang="en-US" sz="13800" b="1" dirty="0">
                <a:solidFill>
                  <a:srgbClr val="001236"/>
                </a:solidFill>
              </a:rPr>
              <a:t> </a:t>
            </a:r>
            <a:r>
              <a:rPr lang="en-US" sz="13800" b="1" dirty="0" err="1">
                <a:solidFill>
                  <a:srgbClr val="001236"/>
                </a:solidFill>
              </a:rPr>
              <a:t>ধন্যবাদ</a:t>
            </a:r>
            <a:endParaRPr lang="en-US" sz="13800" b="1" dirty="0">
              <a:solidFill>
                <a:srgbClr val="001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44699" y="0"/>
            <a:ext cx="12672812" cy="7279783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4924931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64229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Flowchart: Alternate Process 6"/>
          <p:cNvSpPr/>
          <p:nvPr/>
        </p:nvSpPr>
        <p:spPr>
          <a:xfrm>
            <a:off x="1176771" y="302897"/>
            <a:ext cx="9659084" cy="873817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নিচের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ছবির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প্রতি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</a:rPr>
              <a:t>-----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70" y="1420544"/>
            <a:ext cx="3646062" cy="2343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62" y="4425850"/>
            <a:ext cx="3353585" cy="2339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70" y="4409910"/>
            <a:ext cx="3716225" cy="2326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23" y="1424774"/>
            <a:ext cx="3493124" cy="2538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4" y="4409910"/>
            <a:ext cx="3517439" cy="2371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1" y="1438942"/>
            <a:ext cx="3548898" cy="2366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386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" y="111601"/>
            <a:ext cx="5285776" cy="319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New folder\image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30855"/>
            <a:ext cx="4507606" cy="322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7" y="3559920"/>
            <a:ext cx="4920482" cy="319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3820841"/>
            <a:ext cx="4691273" cy="286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4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25569"/>
            <a:ext cx="12711448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059922" y="36284"/>
            <a:ext cx="5723470" cy="180665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991915"/>
            <a:ext cx="11516139" cy="4766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154095" y="1991914"/>
            <a:ext cx="6201286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8800" b="1" dirty="0" err="1" smtClean="0">
                <a:solidFill>
                  <a:schemeClr val="tx1"/>
                </a:solidFill>
              </a:rPr>
              <a:t>রবীন্দ্রনাথ</a:t>
            </a:r>
            <a:r>
              <a:rPr lang="en-US" sz="8800" b="1" dirty="0" smtClean="0">
                <a:solidFill>
                  <a:schemeClr val="tx1"/>
                </a:solidFill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</a:rPr>
              <a:t>ঠাকুর</a:t>
            </a:r>
            <a:endParaRPr 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868421" y="130281"/>
            <a:ext cx="3472538" cy="13426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8800" dirty="0" err="1" smtClean="0">
                <a:solidFill>
                  <a:schemeClr val="tx1"/>
                </a:solidFill>
              </a:rPr>
              <a:t>শিখনফল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918" y="1991916"/>
            <a:ext cx="11148164" cy="438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6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শোষক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গরীবদের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দুর্দশা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329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Rounded Rectangle 6"/>
          <p:cNvSpPr/>
          <p:nvPr/>
        </p:nvSpPr>
        <p:spPr>
          <a:xfrm>
            <a:off x="395107" y="306741"/>
            <a:ext cx="3273287" cy="16070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 dirty="0" err="1" smtClean="0"/>
              <a:t>পুরস্কারঃ</a:t>
            </a:r>
            <a:r>
              <a:rPr lang="en-US" sz="2400" dirty="0" smtClean="0"/>
              <a:t> </a:t>
            </a:r>
            <a:r>
              <a:rPr lang="en-US" sz="2400" b="1" dirty="0" smtClean="0"/>
              <a:t>১৯১৩ </a:t>
            </a:r>
            <a:r>
              <a:rPr lang="en-US" sz="2400" b="1" dirty="0" err="1"/>
              <a:t>সালে</a:t>
            </a:r>
            <a:r>
              <a:rPr lang="en-US" sz="2400" b="1" dirty="0"/>
              <a:t> </a:t>
            </a:r>
            <a:r>
              <a:rPr lang="en-US" sz="2400" b="1" dirty="0" err="1" smtClean="0"/>
              <a:t>ইংরেজি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অনূদিত</a:t>
            </a:r>
            <a:r>
              <a:rPr lang="en-US" sz="2400" b="1" dirty="0" smtClean="0"/>
              <a:t> </a:t>
            </a:r>
            <a:r>
              <a:rPr lang="en-US" sz="2400" b="1" dirty="0"/>
              <a:t>“</a:t>
            </a:r>
            <a:r>
              <a:rPr lang="en-US" sz="2400" b="1" dirty="0" err="1"/>
              <a:t>গীতাঞ্জলি</a:t>
            </a:r>
            <a:r>
              <a:rPr lang="en-US" sz="2400" b="1" dirty="0"/>
              <a:t>” </a:t>
            </a:r>
            <a:r>
              <a:rPr lang="en-US" sz="2400" b="1" dirty="0" err="1"/>
              <a:t>কাব্যের</a:t>
            </a:r>
            <a:r>
              <a:rPr lang="en-US" sz="2400" b="1" dirty="0"/>
              <a:t> </a:t>
            </a:r>
            <a:r>
              <a:rPr lang="en-US" sz="2400" b="1" dirty="0" err="1"/>
              <a:t>জন্য</a:t>
            </a:r>
            <a:r>
              <a:rPr lang="en-US" sz="2400" b="1" dirty="0"/>
              <a:t> </a:t>
            </a:r>
            <a:r>
              <a:rPr lang="en-US" sz="2400" b="1" dirty="0" err="1"/>
              <a:t>নোবেল</a:t>
            </a:r>
            <a:r>
              <a:rPr lang="en-US" sz="2400" b="1" dirty="0"/>
              <a:t> </a:t>
            </a:r>
            <a:r>
              <a:rPr lang="en-US" sz="2400" b="1" dirty="0" err="1" smtClean="0"/>
              <a:t>পান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77219" y="2437105"/>
            <a:ext cx="3273287" cy="173938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dirty="0" err="1" smtClean="0"/>
              <a:t>স্থানঃ</a:t>
            </a:r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 smtClean="0"/>
          </a:p>
          <a:p>
            <a:pPr lvl="0" algn="just"/>
            <a:endParaRPr lang="en-US" sz="1100" b="1" dirty="0" smtClean="0"/>
          </a:p>
          <a:p>
            <a:pPr lvl="0" algn="just"/>
            <a:r>
              <a:rPr lang="en-US" sz="4400" b="1" dirty="0" err="1" smtClean="0"/>
              <a:t>স্থানঃ</a:t>
            </a:r>
            <a:r>
              <a:rPr lang="en-US" sz="3600" dirty="0" err="1" smtClean="0"/>
              <a:t>কলকাতার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জোড়াসাঁকোঠাকুর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পরিবারে</a:t>
            </a:r>
            <a:r>
              <a:rPr lang="en-US" sz="3600" dirty="0" smtClean="0"/>
              <a:t>।</a:t>
            </a:r>
            <a:endParaRPr lang="en-US" sz="36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400" b="1" dirty="0"/>
          </a:p>
          <a:p>
            <a:pPr lvl="0" algn="just"/>
            <a:endParaRPr lang="en-US" sz="4400" b="1" dirty="0" smtClean="0"/>
          </a:p>
          <a:p>
            <a:pPr lvl="0" algn="just"/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377220" y="4947610"/>
            <a:ext cx="3273287" cy="180638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/>
              <a:t>সাহিত্যক্ষেত্রেঃ</a:t>
            </a:r>
            <a:r>
              <a:rPr lang="en-US" sz="2800" b="1" dirty="0"/>
              <a:t> </a:t>
            </a:r>
            <a:r>
              <a:rPr lang="en-US" sz="2800" dirty="0" err="1"/>
              <a:t>কবিতা</a:t>
            </a:r>
            <a:r>
              <a:rPr lang="en-US" sz="2800" dirty="0"/>
              <a:t>, </a:t>
            </a:r>
            <a:r>
              <a:rPr lang="en-US" sz="2800" dirty="0" err="1"/>
              <a:t>ছোট</a:t>
            </a:r>
            <a:r>
              <a:rPr lang="en-US" sz="2800" dirty="0"/>
              <a:t> </a:t>
            </a:r>
            <a:r>
              <a:rPr lang="en-US" sz="2800" dirty="0" err="1"/>
              <a:t>গল্প</a:t>
            </a:r>
            <a:r>
              <a:rPr lang="en-US" sz="2800" dirty="0"/>
              <a:t>, </a:t>
            </a:r>
            <a:r>
              <a:rPr lang="en-US" sz="2800" dirty="0" err="1"/>
              <a:t>উপন্যাস</a:t>
            </a:r>
            <a:r>
              <a:rPr lang="en-US" sz="2800" dirty="0"/>
              <a:t>, </a:t>
            </a:r>
            <a:r>
              <a:rPr lang="en-US" sz="2800" dirty="0" err="1"/>
              <a:t>নাটক</a:t>
            </a:r>
            <a:r>
              <a:rPr lang="en-US" sz="2800" dirty="0"/>
              <a:t>, </a:t>
            </a:r>
            <a:r>
              <a:rPr lang="en-US" sz="2800" dirty="0" err="1"/>
              <a:t>সংগীত</a:t>
            </a:r>
            <a:r>
              <a:rPr lang="en-US" sz="2800" dirty="0"/>
              <a:t>, </a:t>
            </a:r>
            <a:r>
              <a:rPr lang="en-US" sz="2800" dirty="0" err="1"/>
              <a:t>প্রবন্ধ</a:t>
            </a:r>
            <a:r>
              <a:rPr lang="en-US" sz="2800" dirty="0"/>
              <a:t>, </a:t>
            </a:r>
            <a:r>
              <a:rPr lang="en-US" sz="2800" dirty="0" err="1"/>
              <a:t>ভ্রমণ</a:t>
            </a:r>
            <a:r>
              <a:rPr lang="en-US" sz="2800" dirty="0"/>
              <a:t> </a:t>
            </a:r>
            <a:r>
              <a:rPr lang="en-US" sz="2800" dirty="0" err="1"/>
              <a:t>কাহিনী</a:t>
            </a:r>
            <a:r>
              <a:rPr lang="en-US" sz="2800" dirty="0"/>
              <a:t>, </a:t>
            </a:r>
            <a:r>
              <a:rPr lang="en-US" sz="2800" dirty="0" err="1"/>
              <a:t>রম্য</a:t>
            </a:r>
            <a:r>
              <a:rPr lang="en-US" sz="2800" dirty="0"/>
              <a:t> </a:t>
            </a:r>
            <a:r>
              <a:rPr lang="en-US" sz="2800" dirty="0" err="1" smtClean="0"/>
              <a:t>রচনা</a:t>
            </a:r>
            <a:r>
              <a:rPr lang="en-US" sz="2800" dirty="0" smtClean="0"/>
              <a:t>।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281281" y="306741"/>
            <a:ext cx="3273287" cy="16070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 err="1"/>
              <a:t>কবি</a:t>
            </a:r>
            <a:r>
              <a:rPr lang="en-US" sz="5400" b="1" dirty="0"/>
              <a:t> </a:t>
            </a:r>
            <a:r>
              <a:rPr lang="en-US" sz="5400" b="1" dirty="0" err="1"/>
              <a:t>পরিচিতি</a:t>
            </a:r>
            <a:endParaRPr lang="en-US" sz="5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206276" y="308827"/>
            <a:ext cx="3273287" cy="182680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n-US" sz="1600" b="1" dirty="0" smtClean="0"/>
          </a:p>
          <a:p>
            <a:pPr lvl="0" algn="just"/>
            <a:r>
              <a:rPr lang="en-US" sz="3200" b="1" dirty="0" err="1" smtClean="0"/>
              <a:t>পরিচিতিঃ</a:t>
            </a:r>
            <a:r>
              <a:rPr lang="en-US" sz="2800" dirty="0" smtClean="0"/>
              <a:t> </a:t>
            </a:r>
            <a:r>
              <a:rPr lang="en-US" sz="2800" dirty="0" err="1"/>
              <a:t>কবি</a:t>
            </a:r>
            <a:r>
              <a:rPr lang="en-US" sz="2800" dirty="0"/>
              <a:t>, </a:t>
            </a:r>
            <a:r>
              <a:rPr lang="en-US" sz="2800" dirty="0" err="1"/>
              <a:t>দার্শনিক</a:t>
            </a:r>
            <a:r>
              <a:rPr lang="en-US" sz="2800" dirty="0"/>
              <a:t>, </a:t>
            </a:r>
            <a:r>
              <a:rPr lang="en-US" sz="2800" dirty="0" err="1"/>
              <a:t>গীতিকার</a:t>
            </a:r>
            <a:r>
              <a:rPr lang="en-US" sz="2800" dirty="0"/>
              <a:t>, </a:t>
            </a:r>
            <a:r>
              <a:rPr lang="en-US" sz="2800" dirty="0" err="1"/>
              <a:t>সুরকার</a:t>
            </a:r>
            <a:r>
              <a:rPr lang="en-US" sz="2800" dirty="0"/>
              <a:t>, </a:t>
            </a:r>
            <a:r>
              <a:rPr lang="en-US" sz="2800" dirty="0" err="1"/>
              <a:t>শিক্ষাবিদ</a:t>
            </a:r>
            <a:r>
              <a:rPr lang="en-US" sz="2800" dirty="0"/>
              <a:t>, </a:t>
            </a:r>
            <a:r>
              <a:rPr lang="en-US" sz="2800" dirty="0" err="1"/>
              <a:t>নাট্য</a:t>
            </a:r>
            <a:r>
              <a:rPr lang="en-US" sz="2800" dirty="0"/>
              <a:t> </a:t>
            </a:r>
            <a:r>
              <a:rPr lang="en-US" sz="2800" dirty="0" err="1"/>
              <a:t>প্রযোজক</a:t>
            </a:r>
            <a:r>
              <a:rPr lang="en-US" sz="2800" dirty="0"/>
              <a:t> ও </a:t>
            </a:r>
            <a:r>
              <a:rPr lang="en-US" sz="2800" dirty="0" err="1"/>
              <a:t>একজন</a:t>
            </a:r>
            <a:r>
              <a:rPr lang="en-US" sz="2800" dirty="0"/>
              <a:t> </a:t>
            </a:r>
            <a:r>
              <a:rPr lang="en-US" sz="2800" dirty="0" err="1" smtClean="0"/>
              <a:t>অভিনেতা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191433" y="2509953"/>
            <a:ext cx="3273287" cy="191186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৮৬১খ্রিস্টাব্দে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91434" y="4947610"/>
            <a:ext cx="3273287" cy="18063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১৯৪১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6202" y="5009322"/>
            <a:ext cx="3449537" cy="143987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800" b="1" dirty="0" err="1"/>
              <a:t>রবীন্দ্রনাথ</a:t>
            </a:r>
            <a:r>
              <a:rPr lang="en-US" sz="4800" b="1" dirty="0"/>
              <a:t> </a:t>
            </a:r>
            <a:r>
              <a:rPr lang="en-US" sz="4800" b="1" dirty="0" err="1"/>
              <a:t>ঠাকুর</a:t>
            </a:r>
            <a:endParaRPr lang="en-US" sz="4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02" y="2360397"/>
            <a:ext cx="3317844" cy="2210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87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4125997" y="130282"/>
            <a:ext cx="3202082" cy="115760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একক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017" y="5618607"/>
            <a:ext cx="1001859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err="1" smtClean="0">
                <a:latin typeface="SutonnyMJ" pitchFamily="2" charset="0"/>
              </a:rPr>
              <a:t>বিশ্বকবি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রবীন্দ্রনাথ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ঠাকুরের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জন্ম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পরিচয়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লিখ</a:t>
            </a:r>
            <a:r>
              <a:rPr lang="en-US" sz="6000" dirty="0" smtClean="0">
                <a:latin typeface="SutonnyMJ" pitchFamily="2" charset="0"/>
              </a:rPr>
              <a:t>।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22" y="1568762"/>
            <a:ext cx="5452981" cy="340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83335" y="-138448"/>
            <a:ext cx="12475335" cy="7418231"/>
            <a:chOff x="0" y="0"/>
            <a:chExt cx="9144000" cy="6858000"/>
          </a:xfrm>
        </p:grpSpPr>
        <p:pic>
          <p:nvPicPr>
            <p:cNvPr id="3" name="Picture 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Horizontal Scroll 6"/>
          <p:cNvSpPr/>
          <p:nvPr/>
        </p:nvSpPr>
        <p:spPr>
          <a:xfrm>
            <a:off x="3958572" y="0"/>
            <a:ext cx="4095482" cy="155738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8800" dirty="0" err="1" smtClean="0">
                <a:solidFill>
                  <a:schemeClr val="tx1"/>
                </a:solidFill>
              </a:rPr>
              <a:t>আদর্শ</a:t>
            </a:r>
            <a:r>
              <a:rPr lang="en-US" sz="8800" dirty="0" smtClean="0">
                <a:solidFill>
                  <a:schemeClr val="tx1"/>
                </a:solidFill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</a:rPr>
              <a:t>পাঠ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815548"/>
            <a:ext cx="10707757" cy="4916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048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374</Words>
  <Application>Microsoft Office PowerPoint</Application>
  <PresentationFormat>Widescreen</PresentationFormat>
  <Paragraphs>292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Aynul</dc:creator>
  <cp:lastModifiedBy>pfi</cp:lastModifiedBy>
  <cp:revision>244</cp:revision>
  <dcterms:created xsi:type="dcterms:W3CDTF">2017-10-11T08:13:33Z</dcterms:created>
  <dcterms:modified xsi:type="dcterms:W3CDTF">2020-05-09T04:17:13Z</dcterms:modified>
</cp:coreProperties>
</file>