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63" r:id="rId7"/>
    <p:sldId id="264" r:id="rId8"/>
    <p:sldId id="265" r:id="rId9"/>
    <p:sldId id="274" r:id="rId10"/>
    <p:sldId id="275" r:id="rId11"/>
    <p:sldId id="276" r:id="rId12"/>
    <p:sldId id="278" r:id="rId13"/>
    <p:sldId id="279" r:id="rId14"/>
    <p:sldId id="28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>
            <a:lvl1pPr>
              <a:defRPr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86200"/>
            <a:ext cx="6096000" cy="1219200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  <a:tileRect/>
          </a:gradFill>
        </p:spPr>
        <p:txBody>
          <a:bodyPr/>
          <a:lstStyle>
            <a:lvl1pPr marL="0" indent="0" algn="ctr">
              <a:buNone/>
              <a:defRPr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F49B-FF73-4D9D-AECC-6B2FF76BEEA3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E78F-DC52-492E-ADB4-D946EF3A54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85800" y="3733800"/>
            <a:ext cx="7772400" cy="0"/>
          </a:xfrm>
          <a:prstGeom prst="line">
            <a:avLst/>
          </a:prstGeom>
          <a:ln w="41275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F49B-FF73-4D9D-AECC-6B2FF76BEEA3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E78F-DC52-492E-ADB4-D946EF3A5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F49B-FF73-4D9D-AECC-6B2FF76BEEA3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E78F-DC52-492E-ADB4-D946EF3A5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229600" cy="1066800"/>
          </a:xfrm>
        </p:spPr>
        <p:txBody>
          <a:bodyPr/>
          <a:lstStyle>
            <a:lvl1pPr>
              <a:defRPr b="1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08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876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F49B-FF73-4D9D-AECC-6B2FF76BEEA3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E78F-DC52-492E-ADB4-D946EF3A54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72144" y="1219200"/>
            <a:ext cx="8686800" cy="0"/>
          </a:xfrm>
          <a:prstGeom prst="line">
            <a:avLst/>
          </a:prstGeom>
          <a:ln w="38100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F49B-FF73-4D9D-AECC-6B2FF76BEEA3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E78F-DC52-492E-ADB4-D946EF3A5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F49B-FF73-4D9D-AECC-6B2FF76BEEA3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E78F-DC52-492E-ADB4-D946EF3A5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F49B-FF73-4D9D-AECC-6B2FF76BEEA3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E78F-DC52-492E-ADB4-D946EF3A5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F49B-FF73-4D9D-AECC-6B2FF76BEEA3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E78F-DC52-492E-ADB4-D946EF3A5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F49B-FF73-4D9D-AECC-6B2FF76BEEA3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E78F-DC52-492E-ADB4-D946EF3A5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F49B-FF73-4D9D-AECC-6B2FF76BEEA3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E78F-DC52-492E-ADB4-D946EF3A5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F49B-FF73-4D9D-AECC-6B2FF76BEEA3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E78F-DC52-492E-ADB4-D946EF3A5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CF49B-FF73-4D9D-AECC-6B2FF76BEEA3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9E78F-DC52-492E-ADB4-D946EF3A5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gres&amp;cd=&amp;cad=rja&amp;uact=8&amp;ved=0ahUKEwio5_bk48_QAhUBLY8KHa0xBwsQjRwIBw&amp;url=https://www.legalzoom.com/articles/plagiarism-what-is-it-exactly&amp;psig=AFQjCNF8kezXkjmetytPjbczEHNKeGclGw&amp;ust=1480571232461422" TargetMode="External"/><Relationship Id="rId2" Type="http://schemas.openxmlformats.org/officeDocument/2006/relationships/hyperlink" Target="http://www.ulm.edu/studentpolicy/studentpolicy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Plagiarism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5200" y="3886200"/>
            <a:ext cx="4953000" cy="1219200"/>
          </a:xfrm>
        </p:spPr>
        <p:txBody>
          <a:bodyPr/>
          <a:lstStyle/>
          <a:p>
            <a:pPr algn="r"/>
            <a:r>
              <a:rPr lang="en-US" b="1" dirty="0" smtClean="0">
                <a:latin typeface="Monotype Corsiva" pitchFamily="66" charset="0"/>
              </a:rPr>
              <a:t>Professor Dr. </a:t>
            </a:r>
            <a:r>
              <a:rPr lang="en-US" b="1" dirty="0" err="1" smtClean="0">
                <a:latin typeface="Monotype Corsiva" pitchFamily="66" charset="0"/>
              </a:rPr>
              <a:t>Dipankar</a:t>
            </a:r>
            <a:r>
              <a:rPr lang="en-US" b="1" dirty="0" smtClean="0">
                <a:latin typeface="Monotype Corsiva" pitchFamily="66" charset="0"/>
              </a:rPr>
              <a:t> Das</a:t>
            </a:r>
          </a:p>
          <a:p>
            <a:pPr algn="r"/>
            <a:r>
              <a:rPr lang="en-US" sz="2400" b="1" dirty="0" smtClean="0">
                <a:latin typeface="Monotype Corsiva" pitchFamily="66" charset="0"/>
              </a:rPr>
              <a:t>Department of ICE, RU</a:t>
            </a:r>
            <a:endParaRPr lang="en-US" sz="24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Avoiding Plagiarism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7239000" cy="4876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latin typeface="Century Gothic" pitchFamily="34" charset="0"/>
              </a:rPr>
              <a:t>Another way to avoid plagiarism is to </a:t>
            </a:r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use your own work as often as possible</a:t>
            </a:r>
            <a:r>
              <a:rPr lang="en-US" b="1" dirty="0" smtClean="0">
                <a:latin typeface="Century Gothic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en-US" b="1" dirty="0" smtClean="0">
              <a:latin typeface="Century Gothic" pitchFamily="34" charset="0"/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latin typeface="Century Gothic" pitchFamily="34" charset="0"/>
              </a:rPr>
              <a:t> Quoting and citing sources is usually required and expected when doing research - that's how you "back up" your own work. </a:t>
            </a:r>
          </a:p>
          <a:p>
            <a:pPr>
              <a:lnSpc>
                <a:spcPct val="90000"/>
              </a:lnSpc>
            </a:pPr>
            <a:endParaRPr lang="en-US" b="1" dirty="0" smtClean="0">
              <a:latin typeface="Century Gothic" pitchFamily="34" charset="0"/>
            </a:endParaRPr>
          </a:p>
          <a:p>
            <a:endParaRPr lang="en-US" dirty="0"/>
          </a:p>
        </p:txBody>
      </p:sp>
      <p:pic>
        <p:nvPicPr>
          <p:cNvPr id="4" name="Picture 3" descr="plagiaris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2800" y="2057400"/>
            <a:ext cx="1786796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Plagiarism Detector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610600" cy="4876800"/>
          </a:xfrm>
        </p:spPr>
        <p:txBody>
          <a:bodyPr/>
          <a:lstStyle/>
          <a:p>
            <a:r>
              <a:rPr lang="en-US" b="1" dirty="0" smtClean="0">
                <a:solidFill>
                  <a:srgbClr val="0000CC"/>
                </a:solidFill>
              </a:rPr>
              <a:t>Is there any way to cheek Plagiarism?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Yes, there are different software to cross-cheek!!!</a:t>
            </a:r>
          </a:p>
          <a:p>
            <a:pPr lvl="1"/>
            <a:endParaRPr lang="en-US" dirty="0" smtClean="0"/>
          </a:p>
          <a:p>
            <a:r>
              <a:rPr lang="en-US" b="1" dirty="0" smtClean="0">
                <a:solidFill>
                  <a:srgbClr val="0000CC"/>
                </a:solidFill>
              </a:rPr>
              <a:t>Some of them are commercial</a:t>
            </a:r>
          </a:p>
          <a:p>
            <a:endParaRPr lang="en-US" b="1" dirty="0" smtClean="0">
              <a:solidFill>
                <a:srgbClr val="0000CC"/>
              </a:solidFill>
            </a:endParaRPr>
          </a:p>
          <a:p>
            <a:r>
              <a:rPr lang="en-US" b="1" dirty="0" smtClean="0">
                <a:solidFill>
                  <a:srgbClr val="0000CC"/>
                </a:solidFill>
              </a:rPr>
              <a:t>Some are free of charge</a:t>
            </a:r>
            <a:endParaRPr lang="en-US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Plagiarism Detector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7801"/>
          <a:ext cx="8534400" cy="4876800"/>
        </p:xfrm>
        <a:graphic>
          <a:graphicData uri="http://schemas.openxmlformats.org/drawingml/2006/table">
            <a:tbl>
              <a:tblPr/>
              <a:tblGrid>
                <a:gridCol w="3191123"/>
                <a:gridCol w="5343277"/>
              </a:tblGrid>
              <a:tr h="4060848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u="sng" dirty="0">
                          <a:solidFill>
                            <a:srgbClr val="FF0000"/>
                          </a:solidFill>
                        </a:rPr>
                        <a:t>Free </a:t>
                      </a:r>
                      <a:r>
                        <a:rPr lang="en-US" sz="2800" b="1" u="sng" dirty="0" smtClean="0">
                          <a:solidFill>
                            <a:srgbClr val="FF0000"/>
                          </a:solidFill>
                        </a:rPr>
                        <a:t>of</a:t>
                      </a:r>
                      <a:r>
                        <a:rPr lang="en-US" sz="2800" b="1" u="sng" baseline="0" dirty="0" smtClean="0">
                          <a:solidFill>
                            <a:srgbClr val="FF0000"/>
                          </a:solidFill>
                        </a:rPr>
                        <a:t> C</a:t>
                      </a:r>
                      <a:r>
                        <a:rPr lang="en-US" sz="2800" b="1" u="sng" dirty="0" smtClean="0">
                          <a:solidFill>
                            <a:srgbClr val="FF0000"/>
                          </a:solidFill>
                        </a:rPr>
                        <a:t>harge</a:t>
                      </a:r>
                    </a:p>
                    <a:p>
                      <a:pPr algn="l" fontAlgn="t"/>
                      <a:r>
                        <a:rPr lang="en-US" sz="2800" u="none" dirty="0" err="1" smtClean="0">
                          <a:solidFill>
                            <a:srgbClr val="0000CC"/>
                          </a:solidFill>
                        </a:rPr>
                        <a:t>CitePlag</a:t>
                      </a:r>
                      <a:endParaRPr lang="en-US" sz="2800" u="none" dirty="0" smtClean="0">
                        <a:solidFill>
                          <a:srgbClr val="0000CC"/>
                        </a:solidFill>
                      </a:endParaRPr>
                    </a:p>
                    <a:p>
                      <a:pPr algn="l" fontAlgn="t"/>
                      <a:r>
                        <a:rPr lang="en-US" sz="2800" u="none" dirty="0" err="1" smtClean="0">
                          <a:solidFill>
                            <a:srgbClr val="0000CC"/>
                          </a:solidFill>
                        </a:rPr>
                        <a:t>CopyTracker</a:t>
                      </a:r>
                      <a:endParaRPr lang="en-US" sz="2800" u="none" dirty="0" smtClean="0">
                        <a:solidFill>
                          <a:srgbClr val="0000CC"/>
                        </a:solidFill>
                      </a:endParaRPr>
                    </a:p>
                    <a:p>
                      <a:pPr algn="l" fontAlgn="t"/>
                      <a:r>
                        <a:rPr lang="en-US" sz="2800" u="none" dirty="0" smtClean="0">
                          <a:solidFill>
                            <a:srgbClr val="0000CC"/>
                          </a:solidFill>
                        </a:rPr>
                        <a:t>eTBLAST</a:t>
                      </a:r>
                    </a:p>
                    <a:p>
                      <a:pPr algn="l" fontAlgn="t"/>
                      <a:r>
                        <a:rPr lang="en-US" sz="2800" u="none" dirty="0" err="1" smtClean="0">
                          <a:solidFill>
                            <a:srgbClr val="0000CC"/>
                          </a:solidFill>
                        </a:rPr>
                        <a:t>Plagium</a:t>
                      </a:r>
                      <a:endParaRPr lang="en-US" sz="2800" u="none" dirty="0" smtClean="0">
                        <a:solidFill>
                          <a:srgbClr val="0000CC"/>
                        </a:solidFill>
                      </a:endParaRPr>
                    </a:p>
                    <a:p>
                      <a:pPr algn="l" fontAlgn="t"/>
                      <a:r>
                        <a:rPr lang="en-US" sz="2800" u="none" dirty="0" err="1" smtClean="0">
                          <a:solidFill>
                            <a:srgbClr val="0000CC"/>
                          </a:solidFill>
                        </a:rPr>
                        <a:t>SeeSources</a:t>
                      </a:r>
                      <a:endParaRPr lang="en-US" sz="2800" u="none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u="sng" dirty="0" smtClean="0">
                          <a:solidFill>
                            <a:srgbClr val="FF0000"/>
                          </a:solidFill>
                        </a:rPr>
                        <a:t>Commercial</a:t>
                      </a:r>
                    </a:p>
                    <a:p>
                      <a:pPr algn="l" fontAlgn="t"/>
                      <a:r>
                        <a:rPr lang="en-US" sz="2800" dirty="0" smtClean="0">
                          <a:solidFill>
                            <a:srgbClr val="0000CC"/>
                          </a:solidFill>
                        </a:rPr>
                        <a:t>Attributor</a:t>
                      </a:r>
                    </a:p>
                    <a:p>
                      <a:pPr algn="l" fontAlgn="t"/>
                      <a:r>
                        <a:rPr lang="en-US" sz="2800" dirty="0" smtClean="0">
                          <a:solidFill>
                            <a:srgbClr val="0000CC"/>
                          </a:solidFill>
                        </a:rPr>
                        <a:t>Copyscape</a:t>
                      </a:r>
                    </a:p>
                    <a:p>
                      <a:pPr algn="l" fontAlgn="t"/>
                      <a:r>
                        <a:rPr lang="en-US" sz="2800" dirty="0" smtClean="0">
                          <a:solidFill>
                            <a:srgbClr val="0000CC"/>
                          </a:solidFill>
                        </a:rPr>
                        <a:t>PlagTracker</a:t>
                      </a:r>
                    </a:p>
                    <a:p>
                      <a:pPr algn="l" fontAlgn="t"/>
                      <a:r>
                        <a:rPr lang="en-US" sz="2800" dirty="0" err="1" smtClean="0">
                          <a:solidFill>
                            <a:srgbClr val="0000CC"/>
                          </a:solidFill>
                        </a:rPr>
                        <a:t>Iparadigms</a:t>
                      </a:r>
                      <a:r>
                        <a:rPr lang="en-US" sz="2800" dirty="0">
                          <a:solidFill>
                            <a:srgbClr val="0000CC"/>
                          </a:solidFill>
                        </a:rPr>
                        <a:t>: </a:t>
                      </a:r>
                      <a:r>
                        <a:rPr lang="en-US" sz="2800" dirty="0" smtClean="0">
                          <a:solidFill>
                            <a:srgbClr val="0000CC"/>
                          </a:solidFill>
                        </a:rPr>
                        <a:t>iThenticate,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</a:rPr>
                        <a:t> </a:t>
                      </a:r>
                      <a:r>
                        <a:rPr lang="en-US" sz="2800" dirty="0" smtClean="0">
                          <a:solidFill>
                            <a:srgbClr val="0000CC"/>
                          </a:solidFill>
                        </a:rPr>
                        <a:t>Turnitin</a:t>
                      </a:r>
                    </a:p>
                    <a:p>
                      <a:pPr algn="l" fontAlgn="t"/>
                      <a:r>
                        <a:rPr lang="en-US" sz="2800" dirty="0" err="1" smtClean="0">
                          <a:solidFill>
                            <a:srgbClr val="0000CC"/>
                          </a:solidFill>
                        </a:rPr>
                        <a:t>PlagiarismDetect</a:t>
                      </a:r>
                      <a:endParaRPr lang="en-US" sz="2800" dirty="0" smtClean="0">
                        <a:solidFill>
                          <a:srgbClr val="0000CC"/>
                        </a:solidFill>
                      </a:endParaRPr>
                    </a:p>
                    <a:p>
                      <a:pPr algn="l" fontAlgn="t"/>
                      <a:r>
                        <a:rPr lang="en-US" sz="2800" dirty="0" err="1" smtClean="0">
                          <a:solidFill>
                            <a:srgbClr val="0000CC"/>
                          </a:solidFill>
                        </a:rPr>
                        <a:t>PlagScan</a:t>
                      </a:r>
                      <a:endParaRPr lang="en-US" sz="2800" dirty="0" smtClean="0">
                        <a:solidFill>
                          <a:srgbClr val="0000CC"/>
                        </a:solidFill>
                      </a:endParaRPr>
                    </a:p>
                    <a:p>
                      <a:pPr algn="l" fontAlgn="t"/>
                      <a:r>
                        <a:rPr lang="en-US" sz="2800" dirty="0" smtClean="0">
                          <a:solidFill>
                            <a:srgbClr val="0000CC"/>
                          </a:solidFill>
                        </a:rPr>
                        <a:t>Unplag</a:t>
                      </a:r>
                    </a:p>
                    <a:p>
                      <a:pPr algn="l" fontAlgn="t"/>
                      <a:r>
                        <a:rPr lang="en-US" sz="2800" dirty="0" err="1" smtClean="0">
                          <a:solidFill>
                            <a:srgbClr val="0000CC"/>
                          </a:solidFill>
                        </a:rPr>
                        <a:t>VeriGuide</a:t>
                      </a:r>
                      <a:endParaRPr lang="en-US" sz="2800" dirty="0" smtClean="0">
                        <a:solidFill>
                          <a:srgbClr val="0000CC"/>
                        </a:solidFill>
                      </a:endParaRPr>
                    </a:p>
                    <a:p>
                      <a:pPr algn="l" fontAlgn="t"/>
                      <a:r>
                        <a:rPr lang="en-US" sz="2800" dirty="0" smtClean="0">
                          <a:solidFill>
                            <a:srgbClr val="0000CC"/>
                          </a:solidFill>
                        </a:rPr>
                        <a:t>The </a:t>
                      </a:r>
                      <a:r>
                        <a:rPr lang="en-US" sz="2800" dirty="0">
                          <a:solidFill>
                            <a:srgbClr val="0000CC"/>
                          </a:solidFill>
                        </a:rPr>
                        <a:t>Plagiarism </a:t>
                      </a:r>
                      <a:r>
                        <a:rPr lang="en-US" sz="2800" dirty="0" smtClean="0">
                          <a:solidFill>
                            <a:srgbClr val="0000CC"/>
                          </a:solidFill>
                        </a:rPr>
                        <a:t>Checker</a:t>
                      </a:r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1151">
                <a:tc>
                  <a:txBody>
                    <a:bodyPr/>
                    <a:lstStyle/>
                    <a:p>
                      <a:pPr algn="l" fontAlgn="t"/>
                      <a:endParaRPr lang="en-US" sz="280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Plagiarism Detection: Example</a:t>
            </a:r>
            <a:endParaRPr lang="en-US" dirty="0"/>
          </a:p>
        </p:txBody>
      </p:sp>
      <p:pic>
        <p:nvPicPr>
          <p:cNvPr id="4" name="Content Placeholder 3" descr="Ithenticat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295400"/>
            <a:ext cx="8666424" cy="54936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667001"/>
            <a:ext cx="7772400" cy="838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Thank You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Plagiarism: </a:t>
            </a:r>
            <a:r>
              <a:rPr lang="en-US" dirty="0" smtClean="0">
                <a:latin typeface="Century Gothic" pitchFamily="34" charset="0"/>
              </a:rPr>
              <a:t>Session Overview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b="1" dirty="0" smtClean="0">
                <a:solidFill>
                  <a:srgbClr val="FF0000"/>
                </a:solidFill>
                <a:latin typeface="Century Gothic" pitchFamily="34" charset="0"/>
              </a:rPr>
              <a:t>What It Is</a:t>
            </a:r>
          </a:p>
          <a:p>
            <a:pPr lvl="1" eaLnBrk="1" hangingPunct="1"/>
            <a:r>
              <a:rPr lang="en-US" sz="2100" b="1" dirty="0" smtClean="0">
                <a:latin typeface="Century Gothic" pitchFamily="34" charset="0"/>
              </a:rPr>
              <a:t>Terminology</a:t>
            </a:r>
          </a:p>
          <a:p>
            <a:pPr lvl="1" eaLnBrk="1" hangingPunct="1"/>
            <a:r>
              <a:rPr lang="en-US" sz="2100" b="1" dirty="0" smtClean="0">
                <a:latin typeface="Century Gothic" pitchFamily="34" charset="0"/>
              </a:rPr>
              <a:t>Legal Implications</a:t>
            </a:r>
          </a:p>
          <a:p>
            <a:pPr lvl="1" eaLnBrk="1" hangingPunct="1"/>
            <a:endParaRPr lang="en-US" sz="2100" dirty="0" smtClean="0">
              <a:latin typeface="Century Gothic" pitchFamily="34" charset="0"/>
            </a:endParaRPr>
          </a:p>
          <a:p>
            <a:pPr eaLnBrk="1" hangingPunct="1"/>
            <a:r>
              <a:rPr lang="en-US" sz="2400" b="1" dirty="0" smtClean="0">
                <a:solidFill>
                  <a:srgbClr val="FF0000"/>
                </a:solidFill>
                <a:latin typeface="Century Gothic" pitchFamily="34" charset="0"/>
              </a:rPr>
              <a:t>How to Avoid It</a:t>
            </a:r>
          </a:p>
          <a:p>
            <a:pPr lvl="1" eaLnBrk="1" hangingPunct="1"/>
            <a:r>
              <a:rPr lang="en-US" sz="2100" b="1" dirty="0" smtClean="0">
                <a:latin typeface="Century Gothic" pitchFamily="34" charset="0"/>
              </a:rPr>
              <a:t>Methods</a:t>
            </a:r>
          </a:p>
          <a:p>
            <a:pPr lvl="1" eaLnBrk="1" hangingPunct="1"/>
            <a:r>
              <a:rPr lang="en-US" sz="2100" b="1" dirty="0" smtClean="0">
                <a:latin typeface="Century Gothic" pitchFamily="34" charset="0"/>
              </a:rPr>
              <a:t>Proper Quotations</a:t>
            </a:r>
          </a:p>
          <a:p>
            <a:pPr lvl="1"/>
            <a:r>
              <a:rPr lang="en-US" sz="2100" b="1" dirty="0" smtClean="0">
                <a:latin typeface="Century Gothic" pitchFamily="34" charset="0"/>
              </a:rPr>
              <a:t>Proper Citations</a:t>
            </a:r>
          </a:p>
          <a:p>
            <a:pPr lvl="1"/>
            <a:endParaRPr lang="en-US" sz="2100" b="1" dirty="0" smtClean="0">
              <a:latin typeface="Century Gothic" pitchFamily="34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Century Gothic" pitchFamily="34" charset="0"/>
              </a:rPr>
              <a:t>Plagiarism Detector</a:t>
            </a:r>
          </a:p>
          <a:p>
            <a:pPr lvl="1" eaLnBrk="1" hangingPunct="1"/>
            <a:endParaRPr lang="en-US" sz="2100" b="1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Terminology: Plagiarism </a:t>
            </a:r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228600" y="1295400"/>
            <a:ext cx="56388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   Plagiarism: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ü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Is the act of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stealing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someone else's work and attempting to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"pass it off"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as your own. 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ü"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400" b="1" dirty="0" smtClean="0">
                <a:latin typeface="Century Gothic" pitchFamily="34" charset="0"/>
              </a:rPr>
              <a:t>To use </a:t>
            </a:r>
            <a:r>
              <a:rPr lang="en-US" sz="2400" b="1" dirty="0" smtClean="0">
                <a:solidFill>
                  <a:srgbClr val="0000CC"/>
                </a:solidFill>
                <a:latin typeface="Century Gothic" pitchFamily="34" charset="0"/>
              </a:rPr>
              <a:t>another's production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latin typeface="Century Gothic" pitchFamily="34" charset="0"/>
              </a:rPr>
              <a:t>without crediting</a:t>
            </a:r>
            <a:r>
              <a:rPr lang="en-US" sz="2400" b="1" dirty="0" smtClean="0">
                <a:latin typeface="Century Gothic" pitchFamily="34" charset="0"/>
              </a:rPr>
              <a:t> the source to commit literary theft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ü"/>
            </a:pPr>
            <a:endParaRPr lang="en-US" sz="2000" b="1" dirty="0" smtClean="0">
              <a:latin typeface="Century Gothic" pitchFamily="34" charset="0"/>
            </a:endParaRP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400" b="1" dirty="0" smtClean="0">
                <a:latin typeface="Century Gothic" pitchFamily="34" charset="0"/>
              </a:rPr>
              <a:t>To present as new and original idea or product derived from an existing source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371600"/>
            <a:ext cx="3257550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on Plagiarism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5257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All of the following are considered plagiarism:</a:t>
            </a:r>
          </a:p>
          <a:p>
            <a:pPr lvl="1"/>
            <a:r>
              <a:rPr lang="en-US" b="1" dirty="0" smtClean="0"/>
              <a:t>Turning in someone else's work as your own</a:t>
            </a:r>
          </a:p>
          <a:p>
            <a:pPr lvl="1"/>
            <a:r>
              <a:rPr lang="en-US" b="1" dirty="0" smtClean="0">
                <a:solidFill>
                  <a:srgbClr val="0000CC"/>
                </a:solidFill>
              </a:rPr>
              <a:t>Copying words or ideas</a:t>
            </a:r>
            <a:r>
              <a:rPr lang="en-US" b="1" dirty="0" smtClean="0"/>
              <a:t> from someone else without giving credit</a:t>
            </a:r>
          </a:p>
          <a:p>
            <a:pPr lvl="1"/>
            <a:r>
              <a:rPr lang="en-US" b="1" dirty="0" smtClean="0"/>
              <a:t>Failing to </a:t>
            </a:r>
            <a:r>
              <a:rPr lang="en-US" b="1" dirty="0" smtClean="0">
                <a:solidFill>
                  <a:srgbClr val="0000CC"/>
                </a:solidFill>
              </a:rPr>
              <a:t>put a quotation</a:t>
            </a:r>
            <a:r>
              <a:rPr lang="en-US" b="1" dirty="0" smtClean="0"/>
              <a:t> in quotation marks</a:t>
            </a:r>
          </a:p>
          <a:p>
            <a:pPr lvl="1"/>
            <a:r>
              <a:rPr lang="en-US" b="1" dirty="0" smtClean="0"/>
              <a:t>Giving </a:t>
            </a:r>
            <a:r>
              <a:rPr lang="en-US" b="1" dirty="0" smtClean="0">
                <a:solidFill>
                  <a:srgbClr val="0000CC"/>
                </a:solidFill>
              </a:rPr>
              <a:t>incorrect information</a:t>
            </a:r>
            <a:r>
              <a:rPr lang="en-US" b="1" dirty="0" smtClean="0"/>
              <a:t> about the source</a:t>
            </a:r>
          </a:p>
          <a:p>
            <a:pPr lvl="1"/>
            <a:r>
              <a:rPr lang="en-US" b="1" dirty="0" smtClean="0"/>
              <a:t>Changing words but </a:t>
            </a:r>
            <a:r>
              <a:rPr lang="en-US" b="1" dirty="0" smtClean="0">
                <a:solidFill>
                  <a:srgbClr val="0000CC"/>
                </a:solidFill>
              </a:rPr>
              <a:t>copying the sentence</a:t>
            </a:r>
          </a:p>
          <a:p>
            <a:pPr lvl="1"/>
            <a:r>
              <a:rPr lang="en-US" b="1" dirty="0" smtClean="0"/>
              <a:t>Copying </a:t>
            </a:r>
            <a:r>
              <a:rPr lang="en-US" b="1" dirty="0" smtClean="0">
                <a:solidFill>
                  <a:srgbClr val="0000CC"/>
                </a:solidFill>
              </a:rPr>
              <a:t>so many words or ideas</a:t>
            </a:r>
            <a:r>
              <a:rPr lang="en-US" b="1" dirty="0" smtClean="0"/>
              <a:t> (Not fall on “Fair Use” policy)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Terminology: Fair Use </a:t>
            </a:r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228600" y="1295400"/>
            <a:ext cx="57912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Fair Use: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endParaRPr kumimoji="0" lang="en-US" sz="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400" b="1" dirty="0" smtClean="0">
                <a:solidFill>
                  <a:schemeClr val="accent1"/>
                </a:solidFill>
                <a:latin typeface="Century Gothic" pitchFamily="34" charset="0"/>
              </a:rPr>
              <a:t>Fair Use</a:t>
            </a:r>
            <a:r>
              <a:rPr lang="en-US" sz="2400" b="1" dirty="0" smtClean="0">
                <a:latin typeface="Century Gothic" pitchFamily="34" charset="0"/>
              </a:rPr>
              <a:t> is a </a:t>
            </a:r>
            <a:r>
              <a:rPr lang="en-US" sz="2400" b="1" dirty="0" smtClean="0">
                <a:solidFill>
                  <a:srgbClr val="FF0000"/>
                </a:solidFill>
                <a:latin typeface="Century Gothic" pitchFamily="34" charset="0"/>
              </a:rPr>
              <a:t>statute</a:t>
            </a:r>
            <a:r>
              <a:rPr lang="en-US" sz="2400" b="1" dirty="0" smtClean="0">
                <a:latin typeface="Century Gothic" pitchFamily="34" charset="0"/>
              </a:rPr>
              <a:t> under copyright law that allows for the use of </a:t>
            </a:r>
            <a:r>
              <a:rPr lang="en-US" sz="2400" b="1" i="1" dirty="0" smtClean="0">
                <a:solidFill>
                  <a:srgbClr val="FF0000"/>
                </a:solidFill>
                <a:latin typeface="Century Gothic" pitchFamily="34" charset="0"/>
              </a:rPr>
              <a:t>limited portions</a:t>
            </a:r>
            <a:r>
              <a:rPr lang="en-US" sz="2400" b="1" dirty="0" smtClean="0">
                <a:latin typeface="Century Gothic" pitchFamily="34" charset="0"/>
              </a:rPr>
              <a:t> of a work that has copyright </a:t>
            </a:r>
            <a:r>
              <a:rPr lang="en-US" sz="2400" b="1" dirty="0" smtClean="0">
                <a:solidFill>
                  <a:srgbClr val="FF0000"/>
                </a:solidFill>
                <a:latin typeface="Century Gothic" pitchFamily="34" charset="0"/>
              </a:rPr>
              <a:t>without</a:t>
            </a:r>
            <a:r>
              <a:rPr lang="en-US" sz="2400" b="1" dirty="0" smtClean="0">
                <a:latin typeface="Century Gothic" pitchFamily="34" charset="0"/>
              </a:rPr>
              <a:t> having to have permission from the original author. </a:t>
            </a:r>
          </a:p>
          <a:p>
            <a:pPr lvl="1">
              <a:lnSpc>
                <a:spcPct val="80000"/>
              </a:lnSpc>
            </a:pPr>
            <a:endParaRPr lang="en-US" sz="2400" b="1" dirty="0" smtClean="0">
              <a:latin typeface="Century Gothic" pitchFamily="34" charset="0"/>
            </a:endParaRPr>
          </a:p>
          <a:p>
            <a:pPr lvl="1">
              <a:lnSpc>
                <a:spcPct val="110000"/>
              </a:lnSpc>
              <a:buFont typeface="Wingdings" pitchFamily="2" charset="2"/>
              <a:buChar char="ü"/>
            </a:pPr>
            <a:r>
              <a:rPr lang="en-US" sz="2400" b="1" dirty="0" smtClean="0">
                <a:latin typeface="Century Gothic" pitchFamily="34" charset="0"/>
              </a:rPr>
              <a:t>It was created for the purposes of education and research.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ü"/>
            </a:pPr>
            <a:endParaRPr lang="en-US" sz="2400" b="1" dirty="0" smtClean="0">
              <a:latin typeface="Century Gothic" pitchFamily="34" charset="0"/>
            </a:endParaRPr>
          </a:p>
          <a:p>
            <a:pPr lvl="1">
              <a:lnSpc>
                <a:spcPct val="110000"/>
              </a:lnSpc>
              <a:buFont typeface="Wingdings" pitchFamily="2" charset="2"/>
              <a:buChar char="ü"/>
            </a:pPr>
            <a:r>
              <a:rPr lang="en-US" sz="2400" b="1" dirty="0" smtClean="0">
                <a:latin typeface="Century Gothic" pitchFamily="34" charset="0"/>
              </a:rPr>
              <a:t>It’s a little harder to pin down than </a:t>
            </a:r>
            <a:r>
              <a:rPr lang="en-US" sz="2400" b="1" dirty="0" smtClean="0">
                <a:solidFill>
                  <a:schemeClr val="accent1"/>
                </a:solidFill>
                <a:latin typeface="Century Gothic" pitchFamily="34" charset="0"/>
              </a:rPr>
              <a:t>plagiarism</a:t>
            </a:r>
            <a:r>
              <a:rPr lang="en-US" sz="2400" b="1" dirty="0" smtClean="0">
                <a:latin typeface="Century Gothic" pitchFamily="34" charset="0"/>
              </a:rPr>
              <a:t> or </a:t>
            </a:r>
            <a:r>
              <a:rPr lang="en-US" sz="2400" b="1" dirty="0" smtClean="0">
                <a:solidFill>
                  <a:schemeClr val="accent1"/>
                </a:solidFill>
                <a:latin typeface="Century Gothic" pitchFamily="34" charset="0"/>
              </a:rPr>
              <a:t>copyright</a:t>
            </a:r>
            <a:r>
              <a:rPr lang="en-US" sz="2400" b="1" dirty="0" smtClean="0">
                <a:latin typeface="Century Gothic" pitchFamily="34" charset="0"/>
              </a:rPr>
              <a:t>. 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ü"/>
            </a:pPr>
            <a:endParaRPr lang="en-US" sz="2400" b="1" dirty="0" smtClean="0">
              <a:latin typeface="Century Gothic" pitchFamily="34" charset="0"/>
            </a:endParaRPr>
          </a:p>
          <a:p>
            <a:pPr lvl="1">
              <a:lnSpc>
                <a:spcPct val="110000"/>
              </a:lnSpc>
              <a:buFont typeface="Wingdings" pitchFamily="2" charset="2"/>
              <a:buChar char="ü"/>
            </a:pPr>
            <a:r>
              <a:rPr lang="en-US" sz="2400" b="1" dirty="0" smtClean="0">
                <a:latin typeface="Century Gothic" pitchFamily="34" charset="0"/>
              </a:rPr>
              <a:t>I mean, what qualifies as a "</a:t>
            </a:r>
            <a:r>
              <a:rPr lang="en-US" sz="2400" b="1" dirty="0" smtClean="0">
                <a:solidFill>
                  <a:srgbClr val="FF0000"/>
                </a:solidFill>
                <a:latin typeface="Century Gothic" pitchFamily="34" charset="0"/>
              </a:rPr>
              <a:t>limited portion</a:t>
            </a:r>
            <a:r>
              <a:rPr lang="en-US" sz="2400" b="1" dirty="0" smtClean="0">
                <a:latin typeface="Century Gothic" pitchFamily="34" charset="0"/>
              </a:rPr>
              <a:t>"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6" descr="MCj03310510000[1]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248400" y="1447800"/>
            <a:ext cx="2819400" cy="20051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8392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About Images, Videos, and Music?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38862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Using an </a:t>
            </a:r>
            <a:r>
              <a:rPr lang="en-US" dirty="0" smtClean="0">
                <a:solidFill>
                  <a:srgbClr val="0000CC"/>
                </a:solidFill>
              </a:rPr>
              <a:t>image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video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B050"/>
                </a:solidFill>
              </a:rPr>
              <a:t>piece of music</a:t>
            </a:r>
            <a:r>
              <a:rPr lang="en-US" dirty="0" smtClean="0"/>
              <a:t> in a work you have produced without receiving proper permission or providing appropriate citation is plagiarism.</a:t>
            </a:r>
          </a:p>
          <a:p>
            <a:endParaRPr lang="en-US" dirty="0"/>
          </a:p>
        </p:txBody>
      </p:sp>
      <p:pic>
        <p:nvPicPr>
          <p:cNvPr id="4" name="Picture 3" descr="Image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1371600"/>
            <a:ext cx="2505075" cy="1828800"/>
          </a:xfrm>
          <a:prstGeom prst="rect">
            <a:avLst/>
          </a:prstGeom>
        </p:spPr>
      </p:pic>
      <p:pic>
        <p:nvPicPr>
          <p:cNvPr id="5" name="Picture 4" descr="Musi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5143500"/>
            <a:ext cx="3248025" cy="1409700"/>
          </a:xfrm>
          <a:prstGeom prst="rect">
            <a:avLst/>
          </a:prstGeom>
        </p:spPr>
      </p:pic>
      <p:pic>
        <p:nvPicPr>
          <p:cNvPr id="6" name="Picture 5" descr="imagesYYO74U1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5000" y="3429000"/>
            <a:ext cx="1885950" cy="1552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Plagiarism: Legal Implication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5715000" cy="5334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Is it against the law?</a:t>
            </a:r>
          </a:p>
          <a:p>
            <a:pPr lvl="1"/>
            <a:r>
              <a:rPr lang="en-US" b="1" dirty="0" smtClean="0"/>
              <a:t>Although </a:t>
            </a:r>
            <a:r>
              <a:rPr lang="en-US" b="1" dirty="0" smtClean="0">
                <a:solidFill>
                  <a:srgbClr val="0000CC"/>
                </a:solidFill>
              </a:rPr>
              <a:t>plagiarism</a:t>
            </a:r>
            <a:r>
              <a:rPr lang="en-US" b="1" dirty="0" smtClean="0"/>
              <a:t> is not a criminal or civil offense, </a:t>
            </a:r>
            <a:r>
              <a:rPr lang="en-US" b="1" dirty="0" smtClean="0">
                <a:solidFill>
                  <a:srgbClr val="0000CC"/>
                </a:solidFill>
              </a:rPr>
              <a:t>plagiarism is illegal</a:t>
            </a:r>
            <a:r>
              <a:rPr lang="en-US" b="1" dirty="0" smtClean="0"/>
              <a:t> if it infringes an author's intellectual property rights, including copyright.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For example, the owner of a copyright can sue a plagiarizer in federal court for copyright violation.</a:t>
            </a:r>
            <a:endParaRPr lang="en-US" b="1" dirty="0"/>
          </a:p>
        </p:txBody>
      </p:sp>
      <p:pic>
        <p:nvPicPr>
          <p:cNvPr id="4" name="Picture 6" descr="MCBD07104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064250" y="1447800"/>
            <a:ext cx="2774950" cy="2247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Plagiarism: Legal Implication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5715000" cy="5334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How is it applied at the college level?</a:t>
            </a:r>
          </a:p>
          <a:p>
            <a:pPr lvl="1"/>
            <a:r>
              <a:rPr lang="en-US" sz="2000" b="1" dirty="0" smtClean="0">
                <a:latin typeface="Century Gothic" pitchFamily="34" charset="0"/>
              </a:rPr>
              <a:t>Most schools and universities have policies on cheating and plagiarism.</a:t>
            </a:r>
          </a:p>
          <a:p>
            <a:endParaRPr lang="en-US" sz="2000" b="1" dirty="0" smtClean="0">
              <a:latin typeface="Century Gothic" pitchFamily="34" charset="0"/>
              <a:hlinkClick r:id="rId2"/>
            </a:endParaRPr>
          </a:p>
          <a:p>
            <a:r>
              <a:rPr lang="en-US" sz="3600" b="1" dirty="0" smtClean="0">
                <a:latin typeface="Century Gothic" pitchFamily="34" charset="0"/>
                <a:hlinkClick r:id="rId2"/>
              </a:rPr>
              <a:t>Policy</a:t>
            </a:r>
            <a:r>
              <a:rPr lang="en-US" sz="3600" b="1" dirty="0" smtClean="0">
                <a:latin typeface="Century Gothic" pitchFamily="34" charset="0"/>
              </a:rPr>
              <a:t>:</a:t>
            </a:r>
          </a:p>
          <a:p>
            <a:pPr lvl="1"/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First offense:</a:t>
            </a:r>
            <a:r>
              <a:rPr lang="en-US" sz="2000" b="1" dirty="0" smtClean="0">
                <a:latin typeface="Century Gothic" pitchFamily="34" charset="0"/>
              </a:rPr>
              <a:t> failing grade on assignment</a:t>
            </a:r>
          </a:p>
          <a:p>
            <a:pPr lvl="1"/>
            <a:endParaRPr lang="en-US" sz="2000" b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lvl="1"/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Second offense:</a:t>
            </a:r>
            <a:r>
              <a:rPr lang="en-US" sz="2000" b="1" dirty="0" smtClean="0">
                <a:latin typeface="Century Gothic" pitchFamily="34" charset="0"/>
              </a:rPr>
              <a:t> failing grade for the course</a:t>
            </a:r>
          </a:p>
          <a:p>
            <a:pPr lvl="1"/>
            <a:endParaRPr lang="en-US" sz="2000" b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lvl="1"/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Third offense:</a:t>
            </a:r>
            <a:r>
              <a:rPr lang="en-US" sz="2000" b="1" dirty="0" smtClean="0">
                <a:latin typeface="Century Gothic" pitchFamily="34" charset="0"/>
              </a:rPr>
              <a:t> suspension or expel</a:t>
            </a:r>
          </a:p>
          <a:p>
            <a:endParaRPr lang="en-US" sz="2400" dirty="0" smtClean="0">
              <a:latin typeface="Century Gothic" pitchFamily="34" charset="0"/>
            </a:endParaRPr>
          </a:p>
        </p:txBody>
      </p:sp>
      <p:pic>
        <p:nvPicPr>
          <p:cNvPr id="2050" name="Picture 2" descr="Image resul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1524000"/>
            <a:ext cx="2965938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Avoiding Plagiarism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7315200" cy="47244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entury Gothic" pitchFamily="34" charset="0"/>
              </a:rPr>
              <a:t>Avoiding plagiarism is quite simple. The best method for avoiding it is to </a:t>
            </a:r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simply be honest!!!</a:t>
            </a:r>
            <a:r>
              <a:rPr lang="en-US" b="1" dirty="0" smtClean="0">
                <a:latin typeface="Century Gothic" pitchFamily="34" charset="0"/>
              </a:rPr>
              <a:t> </a:t>
            </a:r>
          </a:p>
          <a:p>
            <a:endParaRPr lang="en-US" sz="1200" b="1" dirty="0" smtClean="0">
              <a:latin typeface="Century Gothic" pitchFamily="34" charset="0"/>
            </a:endParaRPr>
          </a:p>
          <a:p>
            <a:r>
              <a:rPr lang="en-US" b="1" dirty="0" smtClean="0">
                <a:latin typeface="Century Gothic" pitchFamily="34" charset="0"/>
              </a:rPr>
              <a:t>When you've used a source in your paper, give credit where it's due. </a:t>
            </a:r>
          </a:p>
          <a:p>
            <a:endParaRPr lang="en-US" sz="1400" b="1" dirty="0" smtClean="0">
              <a:latin typeface="Century Gothic" pitchFamily="34" charset="0"/>
            </a:endParaRPr>
          </a:p>
          <a:p>
            <a:r>
              <a:rPr lang="en-US" b="1" dirty="0" smtClean="0">
                <a:latin typeface="Century Gothic" pitchFamily="34" charset="0"/>
              </a:rPr>
              <a:t>Acknowledge the author of the original work you've used.</a:t>
            </a:r>
          </a:p>
          <a:p>
            <a:endParaRPr lang="en-US" dirty="0"/>
          </a:p>
        </p:txBody>
      </p:sp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399" y="1295400"/>
            <a:ext cx="1661511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</TotalTime>
  <Words>508</Words>
  <Application>Microsoft Office PowerPoint</Application>
  <PresentationFormat>On-screen Show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Plagiarism</vt:lpstr>
      <vt:lpstr>Plagiarism: Session Overview</vt:lpstr>
      <vt:lpstr>Terminology: Plagiarism </vt:lpstr>
      <vt:lpstr>More on Plagiarism</vt:lpstr>
      <vt:lpstr>Terminology: Fair Use </vt:lpstr>
      <vt:lpstr>What About Images, Videos, and Music? </vt:lpstr>
      <vt:lpstr>Plagiarism: Legal Implication</vt:lpstr>
      <vt:lpstr>Plagiarism: Legal Implication</vt:lpstr>
      <vt:lpstr>Avoiding Plagiarism</vt:lpstr>
      <vt:lpstr>Avoiding Plagiarism</vt:lpstr>
      <vt:lpstr>Plagiarism Detector</vt:lpstr>
      <vt:lpstr>Plagiarism Detector</vt:lpstr>
      <vt:lpstr>Plagiarism Detection: Example</vt:lpstr>
      <vt:lpstr>Thank You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KunoLab</dc:creator>
  <cp:lastModifiedBy>KunoLab</cp:lastModifiedBy>
  <cp:revision>27</cp:revision>
  <dcterms:created xsi:type="dcterms:W3CDTF">2016-11-24T14:35:25Z</dcterms:created>
  <dcterms:modified xsi:type="dcterms:W3CDTF">2018-02-16T14:19:12Z</dcterms:modified>
</cp:coreProperties>
</file>