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8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253A7-8A25-4B38-9B5F-9623A074AB62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2FD82-8552-4F6D-99AF-2B2A1FA9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9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ame 9"/>
          <p:cNvSpPr/>
          <p:nvPr userDrawn="1"/>
        </p:nvSpPr>
        <p:spPr>
          <a:xfrm>
            <a:off x="0" y="0"/>
            <a:ext cx="11430001" cy="6858001"/>
          </a:xfrm>
          <a:prstGeom prst="frame">
            <a:avLst>
              <a:gd name="adj1" fmla="val 2243"/>
            </a:avLst>
          </a:prstGeom>
          <a:gradFill>
            <a:gsLst>
              <a:gs pos="0">
                <a:srgbClr val="00B050"/>
              </a:gs>
              <a:gs pos="17000">
                <a:srgbClr val="FF0000"/>
              </a:gs>
              <a:gs pos="35000">
                <a:srgbClr val="00B050"/>
              </a:gs>
              <a:gs pos="98286">
                <a:srgbClr val="00B050"/>
              </a:gs>
              <a:gs pos="43000">
                <a:srgbClr val="FF0000"/>
              </a:gs>
              <a:gs pos="59000">
                <a:srgbClr val="FF0000"/>
              </a:gs>
              <a:gs pos="9000">
                <a:srgbClr val="00B0F0"/>
              </a:gs>
              <a:gs pos="51000">
                <a:srgbClr val="FFFF00"/>
              </a:gs>
              <a:gs pos="84000">
                <a:srgbClr val="FF0000"/>
              </a:gs>
              <a:gs pos="68000">
                <a:srgbClr val="00B05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4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3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E3D325A-7091-43D3-9402-02EFD172432F}" type="datetimeFigureOut">
              <a:rPr lang="en-US" smtClean="0"/>
              <a:t>01-Nov-20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BA9574EF-DECB-430A-BD94-86DB0D063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-1" y="-1"/>
            <a:ext cx="11430001" cy="6858001"/>
          </a:xfrm>
          <a:prstGeom prst="frame">
            <a:avLst>
              <a:gd name="adj1" fmla="val 2243"/>
            </a:avLst>
          </a:prstGeom>
          <a:gradFill>
            <a:gsLst>
              <a:gs pos="0">
                <a:srgbClr val="00B050"/>
              </a:gs>
              <a:gs pos="17000">
                <a:srgbClr val="FF0000"/>
              </a:gs>
              <a:gs pos="35000">
                <a:srgbClr val="00B050"/>
              </a:gs>
              <a:gs pos="98286">
                <a:srgbClr val="00B050"/>
              </a:gs>
              <a:gs pos="43000">
                <a:srgbClr val="FF0000"/>
              </a:gs>
              <a:gs pos="59000">
                <a:srgbClr val="FF0000"/>
              </a:gs>
              <a:gs pos="9000">
                <a:srgbClr val="00B0F0"/>
              </a:gs>
              <a:gs pos="51000">
                <a:srgbClr val="FFFF00"/>
              </a:gs>
              <a:gs pos="84000">
                <a:srgbClr val="FF0000"/>
              </a:gs>
              <a:gs pos="68000">
                <a:srgbClr val="00B05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শ্রেণি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59" y="1965968"/>
            <a:ext cx="4883082" cy="3657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6856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105" y="1751618"/>
            <a:ext cx="10987790" cy="335476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উপাত্তগুলোকে ঊর্ধ্বক্রমে সু শৃঙ্খল ভাবে বিন্যাসে নিচে সাজানো হলঃ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25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27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31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33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33,35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36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37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40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41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45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47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51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53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56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60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61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64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71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78</a:t>
            </a:r>
            <a:r>
              <a:rPr lang="bn-IN" sz="36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ও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90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।</a:t>
            </a:r>
            <a:endParaRPr lang="en-US" sz="2800" dirty="0" smtClean="0">
              <a:latin typeface="Nikosh" panose="02000000000000000000" pitchFamily="2" charset="0"/>
              <a:ea typeface="Arial Unicode MS" panose="020B0604020202020204" pitchFamily="34" charset="-128"/>
              <a:cs typeface="Nikosh" panose="02000000000000000000" pitchFamily="2" charset="0"/>
            </a:endParaRPr>
          </a:p>
          <a:p>
            <a:pPr algn="just"/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এখানে</a:t>
            </a:r>
            <a:r>
              <a:rPr lang="bn-IN" sz="2800" b="1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আছে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বার,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33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আছে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বার,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আছে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বার,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49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আছে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বার,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52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আছে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3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বার এবং বাকি নম্বরগুলো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1 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বার করে আছে। যেহেতু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 উপাত্তটি সর্বাধিক বার আছে, সেহেতু এটিই নির্ণেয় প্রচুরক। </a:t>
            </a:r>
          </a:p>
          <a:p>
            <a:pPr algn="just"/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উত্তরঃ </a:t>
            </a:r>
            <a:r>
              <a:rPr lang="en-US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48</a:t>
            </a:r>
            <a:r>
              <a:rPr lang="bn-IN" sz="2800" dirty="0" smtClean="0">
                <a:latin typeface="Nikosh" panose="02000000000000000000" pitchFamily="2" charset="0"/>
                <a:ea typeface="Arial Unicode MS" panose="020B0604020202020204" pitchFamily="34" charset="-128"/>
                <a:cs typeface="Nikosh" panose="02000000000000000000" pitchFamily="2" charset="0"/>
              </a:rPr>
              <a:t>।</a:t>
            </a:r>
            <a:endParaRPr lang="bn-IN" sz="2800" dirty="0">
              <a:latin typeface="Nikosh" panose="02000000000000000000" pitchFamily="2" charset="0"/>
              <a:ea typeface="Arial Unicode MS" panose="020B0604020202020204" pitchFamily="34" charset="-128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8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1" r="51208"/>
          <a:stretch/>
        </p:blipFill>
        <p:spPr>
          <a:xfrm>
            <a:off x="283478" y="2827608"/>
            <a:ext cx="3143611" cy="3657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3539634" y="4977103"/>
            <a:ext cx="7700456" cy="150810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প্রচুরক নির্ণয় কর।</a:t>
            </a:r>
          </a:p>
          <a:p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30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12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22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17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27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25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20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24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19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23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32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26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29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35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21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28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19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944" y="1601286"/>
            <a:ext cx="2045456" cy="85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5846" y="492380"/>
            <a:ext cx="2578308" cy="76944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3283" y="1616273"/>
            <a:ext cx="18138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প্রচুরক=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089" y="2937737"/>
            <a:ext cx="688535" cy="445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093" y="3427091"/>
            <a:ext cx="628571" cy="504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7061" y="4005902"/>
            <a:ext cx="647619" cy="504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6525" y="4569340"/>
            <a:ext cx="628571" cy="5619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0345" y="2363320"/>
            <a:ext cx="157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5096" y="2886988"/>
            <a:ext cx="896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শ্রেণির নিম্নসীমা।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5135" y="3936300"/>
            <a:ext cx="902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ও তার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 গণসংখ্যার পার্থক্য।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116" y="3366674"/>
            <a:ext cx="902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ও তার পূর্ববর্তী শ্রেণির গণসংখ্যার পার্থক্য।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5194" y="4520916"/>
            <a:ext cx="911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শ্রেণির শ্রেণি বিস্তার।</a:t>
            </a:r>
          </a:p>
        </p:txBody>
      </p:sp>
    </p:spTree>
    <p:extLst>
      <p:ext uri="{BB962C8B-B14F-4D97-AF65-F5344CB8AC3E}">
        <p14:creationId xmlns:p14="http://schemas.microsoft.com/office/powerpoint/2010/main" val="157627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268161" y="2020901"/>
          <a:ext cx="8889168" cy="33278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44584"/>
                <a:gridCol w="4444584"/>
              </a:tblGrid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শ্রেণি</a:t>
                      </a:r>
                      <a:endParaRPr lang="en-US" sz="12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গণসংখ্যা</a:t>
                      </a:r>
                      <a:endParaRPr lang="en-US" sz="12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11-20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21-30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31-40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41-50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2902" y="696461"/>
            <a:ext cx="8844196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সমস্যাঃ নিচে গণসংখ্যা নিবেশন সারণি দেওয়া হল।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6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3" y="3204584"/>
            <a:ext cx="4809347" cy="320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5275384" y="5865882"/>
            <a:ext cx="5922500" cy="46166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১৩নং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স্লাইডের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সারণি থেকে প্রচুরক শ্রেণি বের কর।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2666" y="2767255"/>
            <a:ext cx="8124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11-20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)।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666" y="1262169"/>
            <a:ext cx="8124669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64" y="2813544"/>
            <a:ext cx="3657600" cy="3657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4057293" y="6012019"/>
            <a:ext cx="7186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গণসংখ্যা নিবেশন সারনি থেকে প্রচুরক নির্ণয় কর।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07859" y="2843159"/>
          <a:ext cx="6239435" cy="30112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01049"/>
                <a:gridCol w="5038386"/>
              </a:tblGrid>
              <a:tr h="41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শ্রেণি</a:t>
                      </a:r>
                      <a:endParaRPr lang="en-US" sz="12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গণসংখ্যা</a:t>
                      </a:r>
                      <a:endParaRPr lang="en-US" sz="1200" dirty="0"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646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11-20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46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21-30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46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31-40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46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41-50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Nikosh" panose="02000000000000000000" pitchFamily="2" charset="0"/>
                        <a:ea typeface="Times New Roman" panose="02020603050405020304" pitchFamily="18" charset="0"/>
                        <a:cs typeface="Nikosh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7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2666" y="685408"/>
            <a:ext cx="8124669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সমাধানঃ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2666" y="1494880"/>
            <a:ext cx="8124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সারণিতে বেশি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সংখ্যক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 (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-20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)শ্রেণিতে আছে। সুতরাং, প্রচুরক এই শ্রেণিতে অবস্থিত।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26" y="2968050"/>
            <a:ext cx="528192" cy="361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777" y="3295288"/>
            <a:ext cx="575841" cy="462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1723" y="3718470"/>
            <a:ext cx="587906" cy="4582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1018" y="4131569"/>
            <a:ext cx="583627" cy="5217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44685" y="2993279"/>
            <a:ext cx="1156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6319" y="3332166"/>
            <a:ext cx="2250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25-0=25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5576" y="3756901"/>
            <a:ext cx="1621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25-20=5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93320" y="4173721"/>
            <a:ext cx="1156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2309" y="2889829"/>
            <a:ext cx="1249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1210" y="2825087"/>
            <a:ext cx="1526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প্রচুরক=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2961" y="2852989"/>
            <a:ext cx="1447144" cy="606922"/>
          </a:xfrm>
          <a:prstGeom prst="rect">
            <a:avLst/>
          </a:prstGeom>
        </p:spPr>
      </p:pic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3062" y="3385290"/>
            <a:ext cx="1776703" cy="24009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7213" y="2998031"/>
            <a:ext cx="442584" cy="387259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5561353" y="2987899"/>
            <a:ext cx="44970" cy="2933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098049" y="5831172"/>
            <a:ext cx="1574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b="1" dirty="0"/>
              <a:t>19.33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66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15" grpId="0"/>
      <p:bldP spid="16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3" y="2222670"/>
            <a:ext cx="4250788" cy="320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4586068" y="4743454"/>
            <a:ext cx="6569614" cy="181588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সূত্রটি বল?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সূত্রে ব্যবহৃত প্রতীকগুলো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প্রকাশ করে? </a:t>
            </a:r>
          </a:p>
        </p:txBody>
      </p:sp>
    </p:spTree>
    <p:extLst>
      <p:ext uri="{BB962C8B-B14F-4D97-AF65-F5344CB8AC3E}">
        <p14:creationId xmlns:p14="http://schemas.microsoft.com/office/powerpoint/2010/main" val="34878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18" y="2180484"/>
            <a:ext cx="6509658" cy="3657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>
            <a:off x="5433645" y="5964682"/>
            <a:ext cx="5736104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নির্ণয়ের নিয়মগুলো লিখে নিয়ে আসবে।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1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6105378" y="2489982"/>
            <a:ext cx="4937760" cy="3981156"/>
          </a:xfrm>
          <a:prstGeom prst="frame">
            <a:avLst>
              <a:gd name="adj1" fmla="val 3181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407961" y="2489983"/>
            <a:ext cx="4937760" cy="3981156"/>
          </a:xfrm>
          <a:prstGeom prst="frame">
            <a:avLst>
              <a:gd name="adj1" fmla="val 3181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llate 7"/>
          <p:cNvSpPr/>
          <p:nvPr/>
        </p:nvSpPr>
        <p:spPr>
          <a:xfrm>
            <a:off x="5584871" y="351692"/>
            <a:ext cx="239151" cy="6091310"/>
          </a:xfrm>
          <a:prstGeom prst="flowChartCollat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7652824" y="281352"/>
            <a:ext cx="1871003" cy="2067951"/>
          </a:xfrm>
          <a:prstGeom prst="frame">
            <a:avLst>
              <a:gd name="adj1" fmla="val 3181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871002" y="281354"/>
            <a:ext cx="1871003" cy="2067951"/>
          </a:xfrm>
          <a:prstGeom prst="frame">
            <a:avLst>
              <a:gd name="adj1" fmla="val 3181"/>
            </a:avLst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5" y="446647"/>
            <a:ext cx="1533378" cy="17373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03" y="446647"/>
            <a:ext cx="1505243" cy="17373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1171" y="3193373"/>
            <a:ext cx="443133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বেতদিঘী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ফুলবাড়ী,দিনাজপুর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নং-০১৭১৮৮৯৯৪৭৮</a:t>
            </a:r>
          </a:p>
          <a:p>
            <a:pPr algn="just"/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mizanurrahmanbd</a:t>
            </a:r>
            <a:r>
              <a:rPr lang="en-US" sz="1600" dirty="0" smtClean="0">
                <a:latin typeface="Nikosh" panose="02000000000000000000" pitchFamily="2" charset="0"/>
                <a:cs typeface="Nikosh" panose="02000000000000000000" pitchFamily="2" charset="0"/>
              </a:rPr>
              <a:t>88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0488" y="3193360"/>
            <a:ext cx="3727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১০ম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</a:t>
            </a:r>
          </a:p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৫০মিনিট</a:t>
            </a:r>
          </a:p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০১/১১/২০২০খ্রি.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5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05" y="1977147"/>
            <a:ext cx="6055190" cy="453554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5205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39" y="1143000"/>
            <a:ext cx="8088922" cy="457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3" name="TextBox 2"/>
          <p:cNvSpPr txBox="1"/>
          <p:nvPr/>
        </p:nvSpPr>
        <p:spPr>
          <a:xfrm>
            <a:off x="1670540" y="284865"/>
            <a:ext cx="8088922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নিচে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প্রদর্শিত</a:t>
            </a:r>
            <a:r>
              <a:rPr lang="en-US" sz="4000" b="1" dirty="0" smtClean="0"/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বোতল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সর্বাধিক</a:t>
            </a:r>
            <a:r>
              <a:rPr lang="en-US" sz="4000" b="1" dirty="0" smtClean="0"/>
              <a:t>-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4642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0" t="22672" r="12175" b="21618"/>
          <a:stretch/>
        </p:blipFill>
        <p:spPr>
          <a:xfrm>
            <a:off x="1568301" y="1143000"/>
            <a:ext cx="8293398" cy="457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4" name="TextBox 3"/>
          <p:cNvSpPr txBox="1"/>
          <p:nvPr/>
        </p:nvSpPr>
        <p:spPr>
          <a:xfrm>
            <a:off x="1299621" y="284865"/>
            <a:ext cx="8830758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নিচে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প্রদর্শিত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কোন</a:t>
            </a:r>
            <a:r>
              <a:rPr lang="en-US" sz="4000" b="1" dirty="0"/>
              <a:t> </a:t>
            </a:r>
            <a:r>
              <a:rPr lang="en-US" sz="4000" b="1" dirty="0" err="1" smtClean="0"/>
              <a:t>রঙের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ফুলগুলো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সবচেয়ে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বেশি</a:t>
            </a:r>
            <a:r>
              <a:rPr lang="en-US" sz="4000" b="1" dirty="0" smtClean="0"/>
              <a:t>-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4276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6034" y="3075057"/>
            <a:ext cx="4557933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endParaRPr lang="en-US" sz="4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8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3980" y="196945"/>
            <a:ext cx="11022041" cy="1603717"/>
          </a:xfrm>
          <a:prstGeom prst="cloudCallout">
            <a:avLst/>
          </a:prstGeom>
          <a:solidFill>
            <a:srgbClr val="92D05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8070" y="2521059"/>
            <a:ext cx="9353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সংজ্ঞা দিতে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 ব্যাখ্যা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প্রচুরকের সূত্র প্রয়োগ করে সমস্যা সমাধান করতে 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8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vlc-record-2019-06-08-17h28m23s-কীভাবে প্রচুরক নির্ণয় করবেন -- Math Schooling.mp4-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90778" y="1334125"/>
            <a:ext cx="7448445" cy="4189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0778" y="358606"/>
            <a:ext cx="7448445" cy="70788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ভিডিও দেখি-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2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810" y="1997839"/>
            <a:ext cx="10088381" cy="286232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উপাত্তের যে সংখ্যাটি সবচেয়ে বেশি বার থাকে, তাকে প্রচুরক বলে।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15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6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সংখ্যাগুলোকে ঊর্ধ্বক্রমে সুশৃঙ্খল বিন্যাসে সাজালে হয়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5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6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7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11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15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এখানে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সংখ্যাটি সবচেয়ে বেশি বার অর্থাৎ,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3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 আছে। প্রদত্ত উপাত্ত (সংখ্যা) গুলোর প্রচুরক হল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9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096" y="2336393"/>
            <a:ext cx="10957809" cy="21852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নিচে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40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ছাত্রের বার্ষিক পরীক্ষায় গণিত বিষয়ে প্রাপ্ত নম্বর দেওয়া হল,উপাত্তগুলোর প্রচুরক নির্ণয় কর।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42,31,45,27,60,61,39,41,35,58,29,53,48,39,52,38,40,47,28,51,49,78,90,52,48,36,52,39,71,64,32,49,56,33,48,33,25,37,48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29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7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510</Words>
  <Application>Microsoft Office PowerPoint</Application>
  <PresentationFormat>Custom</PresentationFormat>
  <Paragraphs>82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Mizanur Rahman</dc:creator>
  <cp:lastModifiedBy>Mizanur Rahman</cp:lastModifiedBy>
  <cp:revision>200</cp:revision>
  <dcterms:created xsi:type="dcterms:W3CDTF">2020-10-29T10:10:43Z</dcterms:created>
  <dcterms:modified xsi:type="dcterms:W3CDTF">2020-11-01T12:40:05Z</dcterms:modified>
</cp:coreProperties>
</file>