
<file path=[Content_Types].xml><?xml version="1.0" encoding="utf-8"?>
<Types xmlns="http://schemas.openxmlformats.org/package/2006/content-types">
  <Default Extension="bin" ContentType="application/vnd.openxmlformats-officedocument.oleObject"/>
  <Default Extension="gif" ContentType="image/gif"/>
  <Default Extension="jfif" ContentType="image/jpeg"/>
  <Default Extension="jpeg" ContentType="image/jpeg"/>
  <Default Extension="jpg" ContentType="image/jpeg"/>
  <Default Extension="png" ContentType="image/png"/>
  <Default Extension="ppm"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22" r:id="rId2"/>
    <p:sldId id="278" r:id="rId3"/>
    <p:sldId id="347" r:id="rId4"/>
    <p:sldId id="348" r:id="rId5"/>
    <p:sldId id="327" r:id="rId6"/>
    <p:sldId id="334" r:id="rId7"/>
    <p:sldId id="279" r:id="rId8"/>
    <p:sldId id="270" r:id="rId9"/>
    <p:sldId id="326" r:id="rId10"/>
    <p:sldId id="324" r:id="rId11"/>
    <p:sldId id="332" r:id="rId12"/>
    <p:sldId id="330" r:id="rId13"/>
    <p:sldId id="342" r:id="rId14"/>
    <p:sldId id="338" r:id="rId15"/>
    <p:sldId id="343" r:id="rId16"/>
    <p:sldId id="345" r:id="rId17"/>
    <p:sldId id="344" r:id="rId18"/>
    <p:sldId id="337" r:id="rId19"/>
    <p:sldId id="340" r:id="rId20"/>
    <p:sldId id="320" r:id="rId21"/>
    <p:sldId id="315" r:id="rId22"/>
    <p:sldId id="346" r:id="rId23"/>
    <p:sldId id="283" r:id="rId24"/>
    <p:sldId id="291" r:id="rId25"/>
    <p:sldId id="32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7" d="100"/>
          <a:sy n="57" d="100"/>
        </p:scale>
        <p:origin x="1014" y="7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2FB372-4CAA-410C-92DB-3F533A40403A}" type="datetimeFigureOut">
              <a:rPr lang="en-US" smtClean="0"/>
              <a:t>11/1/2020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50F00C-88DD-4C28-9D76-0E1CE5E4691A}" type="slidenum">
              <a:rPr lang="en-US" smtClean="0"/>
              <a:t>‹#›</a:t>
            </a:fld>
            <a:endParaRPr lang="en-US"/>
          </a:p>
        </p:txBody>
      </p:sp>
    </p:spTree>
    <p:extLst>
      <p:ext uri="{BB962C8B-B14F-4D97-AF65-F5344CB8AC3E}">
        <p14:creationId xmlns:p14="http://schemas.microsoft.com/office/powerpoint/2010/main" val="2077814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50F00C-88DD-4C28-9D76-0E1CE5E4691A}" type="slidenum">
              <a:rPr lang="en-US" smtClean="0"/>
              <a:t>5</a:t>
            </a:fld>
            <a:endParaRPr lang="en-US"/>
          </a:p>
        </p:txBody>
      </p:sp>
    </p:spTree>
    <p:extLst>
      <p:ext uri="{BB962C8B-B14F-4D97-AF65-F5344CB8AC3E}">
        <p14:creationId xmlns:p14="http://schemas.microsoft.com/office/powerpoint/2010/main" val="805852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50F00C-88DD-4C28-9D76-0E1CE5E4691A}" type="slidenum">
              <a:rPr lang="en-US" smtClean="0"/>
              <a:t>18</a:t>
            </a:fld>
            <a:endParaRPr lang="en-US"/>
          </a:p>
        </p:txBody>
      </p:sp>
    </p:spTree>
    <p:extLst>
      <p:ext uri="{BB962C8B-B14F-4D97-AF65-F5344CB8AC3E}">
        <p14:creationId xmlns:p14="http://schemas.microsoft.com/office/powerpoint/2010/main" val="31795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60FA7-B704-49BA-AD79-41C4625E7C45}" type="slidenum">
              <a:rPr lang="en-US" smtClean="0"/>
              <a:t>21</a:t>
            </a:fld>
            <a:endParaRPr lang="en-US"/>
          </a:p>
        </p:txBody>
      </p:sp>
    </p:spTree>
    <p:extLst>
      <p:ext uri="{BB962C8B-B14F-4D97-AF65-F5344CB8AC3E}">
        <p14:creationId xmlns:p14="http://schemas.microsoft.com/office/powerpoint/2010/main" val="907624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660FA7-B704-49BA-AD79-41C4625E7C45}" type="slidenum">
              <a:rPr lang="en-US" smtClean="0"/>
              <a:t>22</a:t>
            </a:fld>
            <a:endParaRPr lang="en-US"/>
          </a:p>
        </p:txBody>
      </p:sp>
    </p:spTree>
    <p:extLst>
      <p:ext uri="{BB962C8B-B14F-4D97-AF65-F5344CB8AC3E}">
        <p14:creationId xmlns:p14="http://schemas.microsoft.com/office/powerpoint/2010/main" val="1005559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60FA7-B704-49BA-AD79-41C4625E7C45}" type="slidenum">
              <a:rPr lang="en-US" smtClean="0"/>
              <a:t>23</a:t>
            </a:fld>
            <a:endParaRPr lang="en-US"/>
          </a:p>
        </p:txBody>
      </p:sp>
    </p:spTree>
    <p:extLst>
      <p:ext uri="{BB962C8B-B14F-4D97-AF65-F5344CB8AC3E}">
        <p14:creationId xmlns:p14="http://schemas.microsoft.com/office/powerpoint/2010/main" val="2351154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F6EFA4-1C87-49E5-8914-206B5920EF61}" type="slidenum">
              <a:rPr lang="en-US" smtClean="0"/>
              <a:t>24</a:t>
            </a:fld>
            <a:endParaRPr lang="en-US"/>
          </a:p>
        </p:txBody>
      </p:sp>
    </p:spTree>
    <p:extLst>
      <p:ext uri="{BB962C8B-B14F-4D97-AF65-F5344CB8AC3E}">
        <p14:creationId xmlns:p14="http://schemas.microsoft.com/office/powerpoint/2010/main" val="3939639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51CF1-5754-4712-A877-0ED20A76BB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3AFA10-E73F-4371-B1EC-913083C33A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692B07D-9032-4588-9CD5-58789928C96F}"/>
              </a:ext>
            </a:extLst>
          </p:cNvPr>
          <p:cNvSpPr>
            <a:spLocks noGrp="1"/>
          </p:cNvSpPr>
          <p:nvPr>
            <p:ph type="dt" sz="half" idx="10"/>
          </p:nvPr>
        </p:nvSpPr>
        <p:spPr/>
        <p:txBody>
          <a:bodyPr/>
          <a:lstStyle/>
          <a:p>
            <a:fld id="{E3FC2971-6909-4271-8C58-2836089E8932}" type="datetimeFigureOut">
              <a:rPr lang="en-US" smtClean="0"/>
              <a:t>11/1/2020</a:t>
            </a:fld>
            <a:endParaRPr lang="en-US"/>
          </a:p>
        </p:txBody>
      </p:sp>
      <p:sp>
        <p:nvSpPr>
          <p:cNvPr id="5" name="Footer Placeholder 4">
            <a:extLst>
              <a:ext uri="{FF2B5EF4-FFF2-40B4-BE49-F238E27FC236}">
                <a16:creationId xmlns:a16="http://schemas.microsoft.com/office/drawing/2014/main" id="{E5D190EE-87D9-46AE-81D3-29CC9E4AFC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6087B3-6FC4-4114-9725-3F897F2EAAF8}"/>
              </a:ext>
            </a:extLst>
          </p:cNvPr>
          <p:cNvSpPr>
            <a:spLocks noGrp="1"/>
          </p:cNvSpPr>
          <p:nvPr>
            <p:ph type="sldNum" sz="quarter" idx="12"/>
          </p:nvPr>
        </p:nvSpPr>
        <p:spPr/>
        <p:txBody>
          <a:bodyPr/>
          <a:lstStyle/>
          <a:p>
            <a:fld id="{58883DD8-5661-44F7-B867-1FBB4B398BC3}" type="slidenum">
              <a:rPr lang="en-US" smtClean="0"/>
              <a:t>‹#›</a:t>
            </a:fld>
            <a:endParaRPr lang="en-US"/>
          </a:p>
        </p:txBody>
      </p:sp>
    </p:spTree>
    <p:extLst>
      <p:ext uri="{BB962C8B-B14F-4D97-AF65-F5344CB8AC3E}">
        <p14:creationId xmlns:p14="http://schemas.microsoft.com/office/powerpoint/2010/main" val="561837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C081C-49C4-4F94-9634-7149DDFA90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7D6BB2E-C520-448F-81CC-48194EE07A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AF5AF6-A95F-47D3-886C-8ED019D07317}"/>
              </a:ext>
            </a:extLst>
          </p:cNvPr>
          <p:cNvSpPr>
            <a:spLocks noGrp="1"/>
          </p:cNvSpPr>
          <p:nvPr>
            <p:ph type="dt" sz="half" idx="10"/>
          </p:nvPr>
        </p:nvSpPr>
        <p:spPr/>
        <p:txBody>
          <a:bodyPr/>
          <a:lstStyle/>
          <a:p>
            <a:fld id="{E3FC2971-6909-4271-8C58-2836089E8932}" type="datetimeFigureOut">
              <a:rPr lang="en-US" smtClean="0"/>
              <a:t>11/1/2020</a:t>
            </a:fld>
            <a:endParaRPr lang="en-US"/>
          </a:p>
        </p:txBody>
      </p:sp>
      <p:sp>
        <p:nvSpPr>
          <p:cNvPr id="5" name="Footer Placeholder 4">
            <a:extLst>
              <a:ext uri="{FF2B5EF4-FFF2-40B4-BE49-F238E27FC236}">
                <a16:creationId xmlns:a16="http://schemas.microsoft.com/office/drawing/2014/main" id="{58785849-C0A4-45F9-8804-91CB87A9C9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1A1441-B516-42E7-A339-A87090218924}"/>
              </a:ext>
            </a:extLst>
          </p:cNvPr>
          <p:cNvSpPr>
            <a:spLocks noGrp="1"/>
          </p:cNvSpPr>
          <p:nvPr>
            <p:ph type="sldNum" sz="quarter" idx="12"/>
          </p:nvPr>
        </p:nvSpPr>
        <p:spPr/>
        <p:txBody>
          <a:bodyPr/>
          <a:lstStyle/>
          <a:p>
            <a:fld id="{58883DD8-5661-44F7-B867-1FBB4B398BC3}" type="slidenum">
              <a:rPr lang="en-US" smtClean="0"/>
              <a:t>‹#›</a:t>
            </a:fld>
            <a:endParaRPr lang="en-US"/>
          </a:p>
        </p:txBody>
      </p:sp>
    </p:spTree>
    <p:extLst>
      <p:ext uri="{BB962C8B-B14F-4D97-AF65-F5344CB8AC3E}">
        <p14:creationId xmlns:p14="http://schemas.microsoft.com/office/powerpoint/2010/main" val="2972676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49C5CD-7E80-47D8-B7CD-D7557A7C763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829E0E-BC49-490F-8A5B-E16B0423D7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D36C8B-7938-4F86-9F50-D97FA028F328}"/>
              </a:ext>
            </a:extLst>
          </p:cNvPr>
          <p:cNvSpPr>
            <a:spLocks noGrp="1"/>
          </p:cNvSpPr>
          <p:nvPr>
            <p:ph type="dt" sz="half" idx="10"/>
          </p:nvPr>
        </p:nvSpPr>
        <p:spPr/>
        <p:txBody>
          <a:bodyPr/>
          <a:lstStyle/>
          <a:p>
            <a:fld id="{E3FC2971-6909-4271-8C58-2836089E8932}" type="datetimeFigureOut">
              <a:rPr lang="en-US" smtClean="0"/>
              <a:t>11/1/2020</a:t>
            </a:fld>
            <a:endParaRPr lang="en-US"/>
          </a:p>
        </p:txBody>
      </p:sp>
      <p:sp>
        <p:nvSpPr>
          <p:cNvPr id="5" name="Footer Placeholder 4">
            <a:extLst>
              <a:ext uri="{FF2B5EF4-FFF2-40B4-BE49-F238E27FC236}">
                <a16:creationId xmlns:a16="http://schemas.microsoft.com/office/drawing/2014/main" id="{2B8BCAC4-42CB-47A5-8352-E5F5580DB1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46457A-BDFC-4A99-8934-14BB10B1FF24}"/>
              </a:ext>
            </a:extLst>
          </p:cNvPr>
          <p:cNvSpPr>
            <a:spLocks noGrp="1"/>
          </p:cNvSpPr>
          <p:nvPr>
            <p:ph type="sldNum" sz="quarter" idx="12"/>
          </p:nvPr>
        </p:nvSpPr>
        <p:spPr/>
        <p:txBody>
          <a:bodyPr/>
          <a:lstStyle/>
          <a:p>
            <a:fld id="{58883DD8-5661-44F7-B867-1FBB4B398BC3}" type="slidenum">
              <a:rPr lang="en-US" smtClean="0"/>
              <a:t>‹#›</a:t>
            </a:fld>
            <a:endParaRPr lang="en-US"/>
          </a:p>
        </p:txBody>
      </p:sp>
    </p:spTree>
    <p:extLst>
      <p:ext uri="{BB962C8B-B14F-4D97-AF65-F5344CB8AC3E}">
        <p14:creationId xmlns:p14="http://schemas.microsoft.com/office/powerpoint/2010/main" val="2797127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F0049-32DE-41AC-BA5A-C319B936F4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6A30BF-B8DB-409B-B288-D851535835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75E52F-89AF-4228-A4F2-D9184CB8EDEC}"/>
              </a:ext>
            </a:extLst>
          </p:cNvPr>
          <p:cNvSpPr>
            <a:spLocks noGrp="1"/>
          </p:cNvSpPr>
          <p:nvPr>
            <p:ph type="dt" sz="half" idx="10"/>
          </p:nvPr>
        </p:nvSpPr>
        <p:spPr/>
        <p:txBody>
          <a:bodyPr/>
          <a:lstStyle/>
          <a:p>
            <a:fld id="{E3FC2971-6909-4271-8C58-2836089E8932}" type="datetimeFigureOut">
              <a:rPr lang="en-US" smtClean="0"/>
              <a:t>11/1/2020</a:t>
            </a:fld>
            <a:endParaRPr lang="en-US"/>
          </a:p>
        </p:txBody>
      </p:sp>
      <p:sp>
        <p:nvSpPr>
          <p:cNvPr id="5" name="Footer Placeholder 4">
            <a:extLst>
              <a:ext uri="{FF2B5EF4-FFF2-40B4-BE49-F238E27FC236}">
                <a16:creationId xmlns:a16="http://schemas.microsoft.com/office/drawing/2014/main" id="{0FD44492-7B4E-44D1-815C-41B1D843FD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B043BB-FEED-4164-B882-4B4B625DA938}"/>
              </a:ext>
            </a:extLst>
          </p:cNvPr>
          <p:cNvSpPr>
            <a:spLocks noGrp="1"/>
          </p:cNvSpPr>
          <p:nvPr>
            <p:ph type="sldNum" sz="quarter" idx="12"/>
          </p:nvPr>
        </p:nvSpPr>
        <p:spPr/>
        <p:txBody>
          <a:bodyPr/>
          <a:lstStyle/>
          <a:p>
            <a:fld id="{58883DD8-5661-44F7-B867-1FBB4B398BC3}" type="slidenum">
              <a:rPr lang="en-US" smtClean="0"/>
              <a:t>‹#›</a:t>
            </a:fld>
            <a:endParaRPr lang="en-US"/>
          </a:p>
        </p:txBody>
      </p:sp>
    </p:spTree>
    <p:extLst>
      <p:ext uri="{BB962C8B-B14F-4D97-AF65-F5344CB8AC3E}">
        <p14:creationId xmlns:p14="http://schemas.microsoft.com/office/powerpoint/2010/main" val="4073994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95384-F103-45CE-B57D-8BEB32066B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487572E-B65B-45C4-A9E2-9CA72548AC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C5B589-C7DE-4A33-A092-5AD8E12E45CA}"/>
              </a:ext>
            </a:extLst>
          </p:cNvPr>
          <p:cNvSpPr>
            <a:spLocks noGrp="1"/>
          </p:cNvSpPr>
          <p:nvPr>
            <p:ph type="dt" sz="half" idx="10"/>
          </p:nvPr>
        </p:nvSpPr>
        <p:spPr/>
        <p:txBody>
          <a:bodyPr/>
          <a:lstStyle/>
          <a:p>
            <a:fld id="{E3FC2971-6909-4271-8C58-2836089E8932}" type="datetimeFigureOut">
              <a:rPr lang="en-US" smtClean="0"/>
              <a:t>11/1/2020</a:t>
            </a:fld>
            <a:endParaRPr lang="en-US"/>
          </a:p>
        </p:txBody>
      </p:sp>
      <p:sp>
        <p:nvSpPr>
          <p:cNvPr id="5" name="Footer Placeholder 4">
            <a:extLst>
              <a:ext uri="{FF2B5EF4-FFF2-40B4-BE49-F238E27FC236}">
                <a16:creationId xmlns:a16="http://schemas.microsoft.com/office/drawing/2014/main" id="{EF11D48B-8EAB-4AC7-9C21-050FE95065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0B91CC-2D19-4009-A684-E6F889C304C9}"/>
              </a:ext>
            </a:extLst>
          </p:cNvPr>
          <p:cNvSpPr>
            <a:spLocks noGrp="1"/>
          </p:cNvSpPr>
          <p:nvPr>
            <p:ph type="sldNum" sz="quarter" idx="12"/>
          </p:nvPr>
        </p:nvSpPr>
        <p:spPr/>
        <p:txBody>
          <a:bodyPr/>
          <a:lstStyle/>
          <a:p>
            <a:fld id="{58883DD8-5661-44F7-B867-1FBB4B398BC3}" type="slidenum">
              <a:rPr lang="en-US" smtClean="0"/>
              <a:t>‹#›</a:t>
            </a:fld>
            <a:endParaRPr lang="en-US"/>
          </a:p>
        </p:txBody>
      </p:sp>
    </p:spTree>
    <p:extLst>
      <p:ext uri="{BB962C8B-B14F-4D97-AF65-F5344CB8AC3E}">
        <p14:creationId xmlns:p14="http://schemas.microsoft.com/office/powerpoint/2010/main" val="496342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F0412-7F34-42A7-8617-ED3F96B1D9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B22919-4D65-42A9-84F5-AF7AE41F81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CB4B6A-E7B0-4C1E-9D5C-03F5AD2EA7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922801-CE4F-4F7F-866B-C4D41BBC91F8}"/>
              </a:ext>
            </a:extLst>
          </p:cNvPr>
          <p:cNvSpPr>
            <a:spLocks noGrp="1"/>
          </p:cNvSpPr>
          <p:nvPr>
            <p:ph type="dt" sz="half" idx="10"/>
          </p:nvPr>
        </p:nvSpPr>
        <p:spPr/>
        <p:txBody>
          <a:bodyPr/>
          <a:lstStyle/>
          <a:p>
            <a:fld id="{E3FC2971-6909-4271-8C58-2836089E8932}" type="datetimeFigureOut">
              <a:rPr lang="en-US" smtClean="0"/>
              <a:t>11/1/2020</a:t>
            </a:fld>
            <a:endParaRPr lang="en-US"/>
          </a:p>
        </p:txBody>
      </p:sp>
      <p:sp>
        <p:nvSpPr>
          <p:cNvPr id="6" name="Footer Placeholder 5">
            <a:extLst>
              <a:ext uri="{FF2B5EF4-FFF2-40B4-BE49-F238E27FC236}">
                <a16:creationId xmlns:a16="http://schemas.microsoft.com/office/drawing/2014/main" id="{D023B21D-390F-4727-B8A3-1B83EEA6C1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A46AAA-EB7A-4CE0-B62B-EF07A9C26A86}"/>
              </a:ext>
            </a:extLst>
          </p:cNvPr>
          <p:cNvSpPr>
            <a:spLocks noGrp="1"/>
          </p:cNvSpPr>
          <p:nvPr>
            <p:ph type="sldNum" sz="quarter" idx="12"/>
          </p:nvPr>
        </p:nvSpPr>
        <p:spPr/>
        <p:txBody>
          <a:bodyPr/>
          <a:lstStyle/>
          <a:p>
            <a:fld id="{58883DD8-5661-44F7-B867-1FBB4B398BC3}" type="slidenum">
              <a:rPr lang="en-US" smtClean="0"/>
              <a:t>‹#›</a:t>
            </a:fld>
            <a:endParaRPr lang="en-US"/>
          </a:p>
        </p:txBody>
      </p:sp>
    </p:spTree>
    <p:extLst>
      <p:ext uri="{BB962C8B-B14F-4D97-AF65-F5344CB8AC3E}">
        <p14:creationId xmlns:p14="http://schemas.microsoft.com/office/powerpoint/2010/main" val="3085457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2F511-FA1B-4A39-AA3A-3A095AD589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6F3335B-D5B7-4D41-821A-724F167672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31FF12-ECAC-437D-95B8-5E9A688FEB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C8FC22-9B16-43A1-A165-CF3518E5B1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809280-8868-4D4E-8FAC-D8081E8EE9D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BE1809-3517-48FA-80D8-21688DB90409}"/>
              </a:ext>
            </a:extLst>
          </p:cNvPr>
          <p:cNvSpPr>
            <a:spLocks noGrp="1"/>
          </p:cNvSpPr>
          <p:nvPr>
            <p:ph type="dt" sz="half" idx="10"/>
          </p:nvPr>
        </p:nvSpPr>
        <p:spPr/>
        <p:txBody>
          <a:bodyPr/>
          <a:lstStyle/>
          <a:p>
            <a:fld id="{E3FC2971-6909-4271-8C58-2836089E8932}" type="datetimeFigureOut">
              <a:rPr lang="en-US" smtClean="0"/>
              <a:t>11/1/2020</a:t>
            </a:fld>
            <a:endParaRPr lang="en-US"/>
          </a:p>
        </p:txBody>
      </p:sp>
      <p:sp>
        <p:nvSpPr>
          <p:cNvPr id="8" name="Footer Placeholder 7">
            <a:extLst>
              <a:ext uri="{FF2B5EF4-FFF2-40B4-BE49-F238E27FC236}">
                <a16:creationId xmlns:a16="http://schemas.microsoft.com/office/drawing/2014/main" id="{E28AD787-151B-4F2C-BCE6-06F3E1ABAF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6D9B654-ADC9-4940-9570-E3F2F2530FA1}"/>
              </a:ext>
            </a:extLst>
          </p:cNvPr>
          <p:cNvSpPr>
            <a:spLocks noGrp="1"/>
          </p:cNvSpPr>
          <p:nvPr>
            <p:ph type="sldNum" sz="quarter" idx="12"/>
          </p:nvPr>
        </p:nvSpPr>
        <p:spPr/>
        <p:txBody>
          <a:bodyPr/>
          <a:lstStyle/>
          <a:p>
            <a:fld id="{58883DD8-5661-44F7-B867-1FBB4B398BC3}" type="slidenum">
              <a:rPr lang="en-US" smtClean="0"/>
              <a:t>‹#›</a:t>
            </a:fld>
            <a:endParaRPr lang="en-US"/>
          </a:p>
        </p:txBody>
      </p:sp>
    </p:spTree>
    <p:extLst>
      <p:ext uri="{BB962C8B-B14F-4D97-AF65-F5344CB8AC3E}">
        <p14:creationId xmlns:p14="http://schemas.microsoft.com/office/powerpoint/2010/main" val="2226807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885BA-A3E2-4D28-B247-A821A54B3C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D057E7A-E90A-4D89-8C79-458760379C78}"/>
              </a:ext>
            </a:extLst>
          </p:cNvPr>
          <p:cNvSpPr>
            <a:spLocks noGrp="1"/>
          </p:cNvSpPr>
          <p:nvPr>
            <p:ph type="dt" sz="half" idx="10"/>
          </p:nvPr>
        </p:nvSpPr>
        <p:spPr/>
        <p:txBody>
          <a:bodyPr/>
          <a:lstStyle/>
          <a:p>
            <a:fld id="{E3FC2971-6909-4271-8C58-2836089E8932}" type="datetimeFigureOut">
              <a:rPr lang="en-US" smtClean="0"/>
              <a:t>11/1/2020</a:t>
            </a:fld>
            <a:endParaRPr lang="en-US"/>
          </a:p>
        </p:txBody>
      </p:sp>
      <p:sp>
        <p:nvSpPr>
          <p:cNvPr id="4" name="Footer Placeholder 3">
            <a:extLst>
              <a:ext uri="{FF2B5EF4-FFF2-40B4-BE49-F238E27FC236}">
                <a16:creationId xmlns:a16="http://schemas.microsoft.com/office/drawing/2014/main" id="{EC778C50-7E6B-432D-8E17-DE1E9C002BA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A771AD-D247-4CDB-B6E1-2713E0571AF4}"/>
              </a:ext>
            </a:extLst>
          </p:cNvPr>
          <p:cNvSpPr>
            <a:spLocks noGrp="1"/>
          </p:cNvSpPr>
          <p:nvPr>
            <p:ph type="sldNum" sz="quarter" idx="12"/>
          </p:nvPr>
        </p:nvSpPr>
        <p:spPr/>
        <p:txBody>
          <a:bodyPr/>
          <a:lstStyle/>
          <a:p>
            <a:fld id="{58883DD8-5661-44F7-B867-1FBB4B398BC3}" type="slidenum">
              <a:rPr lang="en-US" smtClean="0"/>
              <a:t>‹#›</a:t>
            </a:fld>
            <a:endParaRPr lang="en-US"/>
          </a:p>
        </p:txBody>
      </p:sp>
    </p:spTree>
    <p:extLst>
      <p:ext uri="{BB962C8B-B14F-4D97-AF65-F5344CB8AC3E}">
        <p14:creationId xmlns:p14="http://schemas.microsoft.com/office/powerpoint/2010/main" val="1567331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4EA91A-1587-45C6-9791-1DF006EBA881}"/>
              </a:ext>
            </a:extLst>
          </p:cNvPr>
          <p:cNvSpPr>
            <a:spLocks noGrp="1"/>
          </p:cNvSpPr>
          <p:nvPr>
            <p:ph type="dt" sz="half" idx="10"/>
          </p:nvPr>
        </p:nvSpPr>
        <p:spPr/>
        <p:txBody>
          <a:bodyPr/>
          <a:lstStyle/>
          <a:p>
            <a:fld id="{E3FC2971-6909-4271-8C58-2836089E8932}" type="datetimeFigureOut">
              <a:rPr lang="en-US" smtClean="0"/>
              <a:t>11/1/2020</a:t>
            </a:fld>
            <a:endParaRPr lang="en-US"/>
          </a:p>
        </p:txBody>
      </p:sp>
      <p:sp>
        <p:nvSpPr>
          <p:cNvPr id="3" name="Footer Placeholder 2">
            <a:extLst>
              <a:ext uri="{FF2B5EF4-FFF2-40B4-BE49-F238E27FC236}">
                <a16:creationId xmlns:a16="http://schemas.microsoft.com/office/drawing/2014/main" id="{42AD3D9D-D980-4EFC-8D43-1442D734B20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AB1339-A7A0-473D-9EEE-B3B153DD30DD}"/>
              </a:ext>
            </a:extLst>
          </p:cNvPr>
          <p:cNvSpPr>
            <a:spLocks noGrp="1"/>
          </p:cNvSpPr>
          <p:nvPr>
            <p:ph type="sldNum" sz="quarter" idx="12"/>
          </p:nvPr>
        </p:nvSpPr>
        <p:spPr/>
        <p:txBody>
          <a:bodyPr/>
          <a:lstStyle/>
          <a:p>
            <a:fld id="{58883DD8-5661-44F7-B867-1FBB4B398BC3}" type="slidenum">
              <a:rPr lang="en-US" smtClean="0"/>
              <a:t>‹#›</a:t>
            </a:fld>
            <a:endParaRPr lang="en-US"/>
          </a:p>
        </p:txBody>
      </p:sp>
    </p:spTree>
    <p:extLst>
      <p:ext uri="{BB962C8B-B14F-4D97-AF65-F5344CB8AC3E}">
        <p14:creationId xmlns:p14="http://schemas.microsoft.com/office/powerpoint/2010/main" val="3374414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34D92-3441-44B5-9647-D389BA6943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0078A4-9836-43EC-9D2A-7D56C4A6FE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6F2B6D-8C2C-44EC-86F8-19DCEFA2EE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6E4A44-856E-4524-8E52-34903D350874}"/>
              </a:ext>
            </a:extLst>
          </p:cNvPr>
          <p:cNvSpPr>
            <a:spLocks noGrp="1"/>
          </p:cNvSpPr>
          <p:nvPr>
            <p:ph type="dt" sz="half" idx="10"/>
          </p:nvPr>
        </p:nvSpPr>
        <p:spPr/>
        <p:txBody>
          <a:bodyPr/>
          <a:lstStyle/>
          <a:p>
            <a:fld id="{E3FC2971-6909-4271-8C58-2836089E8932}" type="datetimeFigureOut">
              <a:rPr lang="en-US" smtClean="0"/>
              <a:t>11/1/2020</a:t>
            </a:fld>
            <a:endParaRPr lang="en-US"/>
          </a:p>
        </p:txBody>
      </p:sp>
      <p:sp>
        <p:nvSpPr>
          <p:cNvPr id="6" name="Footer Placeholder 5">
            <a:extLst>
              <a:ext uri="{FF2B5EF4-FFF2-40B4-BE49-F238E27FC236}">
                <a16:creationId xmlns:a16="http://schemas.microsoft.com/office/drawing/2014/main" id="{17FB220D-5B7D-480C-9908-F95BB7A977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D19221-CCCA-4819-89EE-DA114D48B8EE}"/>
              </a:ext>
            </a:extLst>
          </p:cNvPr>
          <p:cNvSpPr>
            <a:spLocks noGrp="1"/>
          </p:cNvSpPr>
          <p:nvPr>
            <p:ph type="sldNum" sz="quarter" idx="12"/>
          </p:nvPr>
        </p:nvSpPr>
        <p:spPr/>
        <p:txBody>
          <a:bodyPr/>
          <a:lstStyle/>
          <a:p>
            <a:fld id="{58883DD8-5661-44F7-B867-1FBB4B398BC3}" type="slidenum">
              <a:rPr lang="en-US" smtClean="0"/>
              <a:t>‹#›</a:t>
            </a:fld>
            <a:endParaRPr lang="en-US"/>
          </a:p>
        </p:txBody>
      </p:sp>
    </p:spTree>
    <p:extLst>
      <p:ext uri="{BB962C8B-B14F-4D97-AF65-F5344CB8AC3E}">
        <p14:creationId xmlns:p14="http://schemas.microsoft.com/office/powerpoint/2010/main" val="434988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949B9-864E-4AE7-BA49-C28137EBA5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183C45D-D26A-463A-A445-34168B4730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620A5B-0868-4C2A-974C-02D3570AE0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78F916-3158-4651-8CB4-6DC0EA13F001}"/>
              </a:ext>
            </a:extLst>
          </p:cNvPr>
          <p:cNvSpPr>
            <a:spLocks noGrp="1"/>
          </p:cNvSpPr>
          <p:nvPr>
            <p:ph type="dt" sz="half" idx="10"/>
          </p:nvPr>
        </p:nvSpPr>
        <p:spPr/>
        <p:txBody>
          <a:bodyPr/>
          <a:lstStyle/>
          <a:p>
            <a:fld id="{E3FC2971-6909-4271-8C58-2836089E8932}" type="datetimeFigureOut">
              <a:rPr lang="en-US" smtClean="0"/>
              <a:t>11/1/2020</a:t>
            </a:fld>
            <a:endParaRPr lang="en-US"/>
          </a:p>
        </p:txBody>
      </p:sp>
      <p:sp>
        <p:nvSpPr>
          <p:cNvPr id="6" name="Footer Placeholder 5">
            <a:extLst>
              <a:ext uri="{FF2B5EF4-FFF2-40B4-BE49-F238E27FC236}">
                <a16:creationId xmlns:a16="http://schemas.microsoft.com/office/drawing/2014/main" id="{2AC7EA72-FAAC-41F3-82D1-D2EE838C05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E9CE89-BA52-42DE-8993-34BD1038ADF8}"/>
              </a:ext>
            </a:extLst>
          </p:cNvPr>
          <p:cNvSpPr>
            <a:spLocks noGrp="1"/>
          </p:cNvSpPr>
          <p:nvPr>
            <p:ph type="sldNum" sz="quarter" idx="12"/>
          </p:nvPr>
        </p:nvSpPr>
        <p:spPr/>
        <p:txBody>
          <a:bodyPr/>
          <a:lstStyle/>
          <a:p>
            <a:fld id="{58883DD8-5661-44F7-B867-1FBB4B398BC3}" type="slidenum">
              <a:rPr lang="en-US" smtClean="0"/>
              <a:t>‹#›</a:t>
            </a:fld>
            <a:endParaRPr lang="en-US"/>
          </a:p>
        </p:txBody>
      </p:sp>
    </p:spTree>
    <p:extLst>
      <p:ext uri="{BB962C8B-B14F-4D97-AF65-F5344CB8AC3E}">
        <p14:creationId xmlns:p14="http://schemas.microsoft.com/office/powerpoint/2010/main" val="2792303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DE77D1-93E5-4BEF-A1D4-D3DE473241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700E7E-0271-4EF5-A65B-932307F51F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14CE99-46E9-4787-A26A-79FDA86A16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FC2971-6909-4271-8C58-2836089E8932}" type="datetimeFigureOut">
              <a:rPr lang="en-US" smtClean="0"/>
              <a:t>11/1/2020</a:t>
            </a:fld>
            <a:endParaRPr lang="en-US"/>
          </a:p>
        </p:txBody>
      </p:sp>
      <p:sp>
        <p:nvSpPr>
          <p:cNvPr id="5" name="Footer Placeholder 4">
            <a:extLst>
              <a:ext uri="{FF2B5EF4-FFF2-40B4-BE49-F238E27FC236}">
                <a16:creationId xmlns:a16="http://schemas.microsoft.com/office/drawing/2014/main" id="{A7ABD3DE-E9EE-4C64-9A32-185E02C60D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62B53E7-C5EB-40D0-B969-E1B8315CD0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883DD8-5661-44F7-B867-1FBB4B398BC3}" type="slidenum">
              <a:rPr lang="en-US" smtClean="0"/>
              <a:t>‹#›</a:t>
            </a:fld>
            <a:endParaRPr lang="en-US"/>
          </a:p>
        </p:txBody>
      </p:sp>
    </p:spTree>
    <p:extLst>
      <p:ext uri="{BB962C8B-B14F-4D97-AF65-F5344CB8AC3E}">
        <p14:creationId xmlns:p14="http://schemas.microsoft.com/office/powerpoint/2010/main" val="3516373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25.jpg"/><Relationship Id="rId5" Type="http://schemas.openxmlformats.org/officeDocument/2006/relationships/image" Target="../media/image24.jfif"/><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7.jpg"/></Relationships>
</file>

<file path=ppt/slides/_rels/slide15.xml.rels><?xml version="1.0" encoding="UTF-8" standalone="yes"?>
<Relationships xmlns="http://schemas.openxmlformats.org/package/2006/relationships"><Relationship Id="rId3" Type="http://schemas.openxmlformats.org/officeDocument/2006/relationships/image" Target="../media/image28.jfif"/><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9.jfif"/></Relationships>
</file>

<file path=ppt/slides/_rels/slide1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31.jpg"/><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34.jpg"/><Relationship Id="rId4" Type="http://schemas.openxmlformats.org/officeDocument/2006/relationships/image" Target="../media/image33.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5.jfif"/><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6.jfif"/><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38.jfif"/><Relationship Id="rId4" Type="http://schemas.openxmlformats.org/officeDocument/2006/relationships/image" Target="../media/image37.jfi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0.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3.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9.wmf"/><Relationship Id="rId5" Type="http://schemas.openxmlformats.org/officeDocument/2006/relationships/oleObject" Target="../embeddings/oleObject1.bin"/><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4.ppm"/><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8BEC3DD-2BF8-4BA9-8792-B8B9C4B620A7}"/>
              </a:ext>
            </a:extLst>
          </p:cNvPr>
          <p:cNvSpPr txBox="1"/>
          <p:nvPr/>
        </p:nvSpPr>
        <p:spPr>
          <a:xfrm>
            <a:off x="1608668" y="5554133"/>
            <a:ext cx="9067799" cy="707886"/>
          </a:xfrm>
          <a:prstGeom prst="rect">
            <a:avLst/>
          </a:prstGeom>
          <a:noFill/>
        </p:spPr>
        <p:txBody>
          <a:bodyPr wrap="square" rtlCol="0">
            <a:spAutoFit/>
          </a:bodyPr>
          <a:lstStyle/>
          <a:p>
            <a:r>
              <a:rPr lang="en-US" sz="4000" b="1" i="1" dirty="0">
                <a:solidFill>
                  <a:srgbClr val="FFC000"/>
                </a:solidFill>
                <a:latin typeface="Times New Roman" panose="02020603050405020304" pitchFamily="18" charset="0"/>
                <a:cs typeface="Times New Roman" panose="02020603050405020304" pitchFamily="18" charset="0"/>
              </a:rPr>
              <a:t>WELCOME TO MULTI MEDIA CLASS</a:t>
            </a:r>
          </a:p>
        </p:txBody>
      </p:sp>
      <p:pic>
        <p:nvPicPr>
          <p:cNvPr id="2" name="Picture 1">
            <a:extLst>
              <a:ext uri="{FF2B5EF4-FFF2-40B4-BE49-F238E27FC236}">
                <a16:creationId xmlns:a16="http://schemas.microsoft.com/office/drawing/2014/main" id="{43E8DB83-D3C9-42A0-8D66-29B10D4F83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4533" y="0"/>
            <a:ext cx="9990668" cy="55541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a:extLst>
              <a:ext uri="{FF2B5EF4-FFF2-40B4-BE49-F238E27FC236}">
                <a16:creationId xmlns:a16="http://schemas.microsoft.com/office/drawing/2014/main" id="{7CC2C66F-7A3A-4920-8370-919C0C2014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134638" y="2916574"/>
            <a:ext cx="6937859" cy="1143000"/>
          </a:xfrm>
          <a:prstGeom prst="rect">
            <a:avLst/>
          </a:prstGeom>
        </p:spPr>
      </p:pic>
      <p:pic>
        <p:nvPicPr>
          <p:cNvPr id="11" name="Picture 10">
            <a:extLst>
              <a:ext uri="{FF2B5EF4-FFF2-40B4-BE49-F238E27FC236}">
                <a16:creationId xmlns:a16="http://schemas.microsoft.com/office/drawing/2014/main" id="{7916BF28-227F-46BB-820C-A9EFA45474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799884" y="2835961"/>
            <a:ext cx="6776634" cy="1143000"/>
          </a:xfrm>
          <a:prstGeom prst="rect">
            <a:avLst/>
          </a:prstGeom>
        </p:spPr>
      </p:pic>
      <p:sp>
        <p:nvSpPr>
          <p:cNvPr id="5" name="TextBox 4">
            <a:extLst>
              <a:ext uri="{FF2B5EF4-FFF2-40B4-BE49-F238E27FC236}">
                <a16:creationId xmlns:a16="http://schemas.microsoft.com/office/drawing/2014/main" id="{CFC0F839-4D31-41A9-9F4D-503DBA195CCE}"/>
              </a:ext>
            </a:extLst>
          </p:cNvPr>
          <p:cNvSpPr txBox="1"/>
          <p:nvPr/>
        </p:nvSpPr>
        <p:spPr>
          <a:xfrm>
            <a:off x="3471335" y="6534168"/>
            <a:ext cx="5791199" cy="261610"/>
          </a:xfrm>
          <a:prstGeom prst="rect">
            <a:avLst/>
          </a:prstGeom>
          <a:noFill/>
        </p:spPr>
        <p:txBody>
          <a:bodyPr wrap="square" rtlCol="0">
            <a:spAutoFit/>
          </a:bodyPr>
          <a:lstStyle/>
          <a:p>
            <a:r>
              <a:rPr lang="en-US" sz="1100" b="1" i="1" dirty="0">
                <a:latin typeface="Times New Roman" panose="02020603050405020304" pitchFamily="18" charset="0"/>
                <a:cs typeface="Times New Roman" panose="02020603050405020304" pitchFamily="18" charset="0"/>
              </a:rPr>
              <a:t>Md. Saiful Islam, Assistant teacher (English) Bagbari </a:t>
            </a:r>
            <a:r>
              <a:rPr lang="en-US" sz="1100" b="1" i="1" dirty="0" err="1">
                <a:latin typeface="Times New Roman" panose="02020603050405020304" pitchFamily="18" charset="0"/>
                <a:cs typeface="Times New Roman" panose="02020603050405020304" pitchFamily="18" charset="0"/>
              </a:rPr>
              <a:t>Chowbaria</a:t>
            </a:r>
            <a:r>
              <a:rPr lang="en-US" sz="1100" b="1" i="1" dirty="0">
                <a:latin typeface="Times New Roman" panose="02020603050405020304" pitchFamily="18" charset="0"/>
                <a:cs typeface="Times New Roman" panose="02020603050405020304" pitchFamily="18" charset="0"/>
              </a:rPr>
              <a:t> High School, </a:t>
            </a:r>
            <a:r>
              <a:rPr lang="en-US" sz="1100" b="1" i="1" dirty="0" err="1">
                <a:latin typeface="Times New Roman" panose="02020603050405020304" pitchFamily="18" charset="0"/>
                <a:cs typeface="Times New Roman" panose="02020603050405020304" pitchFamily="18" charset="0"/>
              </a:rPr>
              <a:t>Sadar</a:t>
            </a:r>
            <a:r>
              <a:rPr lang="en-US" sz="1100" b="1" i="1" dirty="0">
                <a:latin typeface="Times New Roman" panose="02020603050405020304" pitchFamily="18" charset="0"/>
                <a:cs typeface="Times New Roman" panose="02020603050405020304" pitchFamily="18" charset="0"/>
              </a:rPr>
              <a:t> Tangail</a:t>
            </a:r>
          </a:p>
        </p:txBody>
      </p:sp>
    </p:spTree>
    <p:extLst>
      <p:ext uri="{BB962C8B-B14F-4D97-AF65-F5344CB8AC3E}">
        <p14:creationId xmlns:p14="http://schemas.microsoft.com/office/powerpoint/2010/main" val="85526206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29A7A61-197E-4001-9110-E0138827E0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960929" y="2997003"/>
            <a:ext cx="6937859" cy="982138"/>
          </a:xfrm>
          <a:prstGeom prst="rect">
            <a:avLst/>
          </a:prstGeom>
        </p:spPr>
      </p:pic>
      <p:pic>
        <p:nvPicPr>
          <p:cNvPr id="14" name="Picture 13">
            <a:extLst>
              <a:ext uri="{FF2B5EF4-FFF2-40B4-BE49-F238E27FC236}">
                <a16:creationId xmlns:a16="http://schemas.microsoft.com/office/drawing/2014/main" id="{FB3DA189-5C44-4FB9-A549-E6F0B19FC4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232000" y="2997002"/>
            <a:ext cx="6937859" cy="982141"/>
          </a:xfrm>
          <a:prstGeom prst="rect">
            <a:avLst/>
          </a:prstGeom>
        </p:spPr>
      </p:pic>
      <p:sp>
        <p:nvSpPr>
          <p:cNvPr id="16" name="TextBox 15">
            <a:extLst>
              <a:ext uri="{FF2B5EF4-FFF2-40B4-BE49-F238E27FC236}">
                <a16:creationId xmlns:a16="http://schemas.microsoft.com/office/drawing/2014/main" id="{360E8914-101E-4BB3-8E58-83CF44CD9909}"/>
              </a:ext>
            </a:extLst>
          </p:cNvPr>
          <p:cNvSpPr txBox="1"/>
          <p:nvPr/>
        </p:nvSpPr>
        <p:spPr>
          <a:xfrm>
            <a:off x="1058339" y="4106333"/>
            <a:ext cx="10075321" cy="2246769"/>
          </a:xfrm>
          <a:prstGeom prst="rect">
            <a:avLst/>
          </a:prstGeom>
          <a:noFill/>
        </p:spPr>
        <p:txBody>
          <a:bodyPr wrap="square" rtlCol="0">
            <a:spAutoFit/>
          </a:bodyPr>
          <a:lstStyle/>
          <a:p>
            <a:r>
              <a:rPr lang="en-US" sz="2800" b="1" i="1" dirty="0">
                <a:latin typeface="Times New Roman" panose="02020603050405020304" pitchFamily="18" charset="0"/>
                <a:cs typeface="Times New Roman" panose="02020603050405020304" pitchFamily="18" charset="0"/>
              </a:rPr>
              <a:t>The central hill-lands including the Kathmandu and Pokhara valleys have a temperate climate and are also influenced by the monsoon. North of that is the slope of the main section of the Himalayan range. This part of Nepal has some of the highest peaks of the world including Everest.</a:t>
            </a:r>
          </a:p>
        </p:txBody>
      </p:sp>
      <p:sp>
        <p:nvSpPr>
          <p:cNvPr id="9" name="TextBox 8">
            <a:extLst>
              <a:ext uri="{FF2B5EF4-FFF2-40B4-BE49-F238E27FC236}">
                <a16:creationId xmlns:a16="http://schemas.microsoft.com/office/drawing/2014/main" id="{613769E6-1B25-439B-A110-C1FBAE6302ED}"/>
              </a:ext>
            </a:extLst>
          </p:cNvPr>
          <p:cNvSpPr txBox="1"/>
          <p:nvPr/>
        </p:nvSpPr>
        <p:spPr>
          <a:xfrm>
            <a:off x="3327403" y="6475988"/>
            <a:ext cx="5791199" cy="261610"/>
          </a:xfrm>
          <a:prstGeom prst="rect">
            <a:avLst/>
          </a:prstGeom>
          <a:noFill/>
        </p:spPr>
        <p:txBody>
          <a:bodyPr wrap="square" rtlCol="0">
            <a:spAutoFit/>
          </a:bodyPr>
          <a:lstStyle/>
          <a:p>
            <a:r>
              <a:rPr lang="en-US" sz="1100" b="1" i="1" dirty="0">
                <a:latin typeface="Times New Roman" panose="02020603050405020304" pitchFamily="18" charset="0"/>
                <a:cs typeface="Times New Roman" panose="02020603050405020304" pitchFamily="18" charset="0"/>
              </a:rPr>
              <a:t>Md. Saiful Islam, Assistant teacher (English) Bagbari </a:t>
            </a:r>
            <a:r>
              <a:rPr lang="en-US" sz="1100" b="1" i="1" dirty="0" err="1">
                <a:latin typeface="Times New Roman" panose="02020603050405020304" pitchFamily="18" charset="0"/>
                <a:cs typeface="Times New Roman" panose="02020603050405020304" pitchFamily="18" charset="0"/>
              </a:rPr>
              <a:t>Chowbaria</a:t>
            </a:r>
            <a:r>
              <a:rPr lang="en-US" sz="1100" b="1" i="1" dirty="0">
                <a:latin typeface="Times New Roman" panose="02020603050405020304" pitchFamily="18" charset="0"/>
                <a:cs typeface="Times New Roman" panose="02020603050405020304" pitchFamily="18" charset="0"/>
              </a:rPr>
              <a:t> High School, </a:t>
            </a:r>
            <a:r>
              <a:rPr lang="en-US" sz="1100" b="1" i="1" dirty="0" err="1">
                <a:latin typeface="Times New Roman" panose="02020603050405020304" pitchFamily="18" charset="0"/>
                <a:cs typeface="Times New Roman" panose="02020603050405020304" pitchFamily="18" charset="0"/>
              </a:rPr>
              <a:t>Sadar</a:t>
            </a:r>
            <a:r>
              <a:rPr lang="en-US" sz="1100" b="1" i="1" dirty="0">
                <a:latin typeface="Times New Roman" panose="02020603050405020304" pitchFamily="18" charset="0"/>
                <a:cs typeface="Times New Roman" panose="02020603050405020304" pitchFamily="18" charset="0"/>
              </a:rPr>
              <a:t> Tangail</a:t>
            </a:r>
          </a:p>
        </p:txBody>
      </p:sp>
      <p:pic>
        <p:nvPicPr>
          <p:cNvPr id="3" name="Picture 2">
            <a:extLst>
              <a:ext uri="{FF2B5EF4-FFF2-40B4-BE49-F238E27FC236}">
                <a16:creationId xmlns:a16="http://schemas.microsoft.com/office/drawing/2014/main" id="{8722862B-029A-4B31-9EB5-D0F058B6C4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9225" y="0"/>
            <a:ext cx="4865532" cy="37317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a:extLst>
              <a:ext uri="{FF2B5EF4-FFF2-40B4-BE49-F238E27FC236}">
                <a16:creationId xmlns:a16="http://schemas.microsoft.com/office/drawing/2014/main" id="{5FA888EE-799F-4C31-8B7D-D4352BAA25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4757" y="-1"/>
            <a:ext cx="4592108" cy="37265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TextBox 10">
            <a:extLst>
              <a:ext uri="{FF2B5EF4-FFF2-40B4-BE49-F238E27FC236}">
                <a16:creationId xmlns:a16="http://schemas.microsoft.com/office/drawing/2014/main" id="{74293937-933A-4C78-BA51-238B52A329DD}"/>
              </a:ext>
            </a:extLst>
          </p:cNvPr>
          <p:cNvSpPr txBox="1"/>
          <p:nvPr/>
        </p:nvSpPr>
        <p:spPr>
          <a:xfrm>
            <a:off x="2093308" y="3676852"/>
            <a:ext cx="1734607" cy="369332"/>
          </a:xfrm>
          <a:prstGeom prst="rect">
            <a:avLst/>
          </a:prstGeom>
          <a:noFill/>
        </p:spPr>
        <p:txBody>
          <a:bodyPr wrap="square" rtlCol="0">
            <a:spAutoFit/>
          </a:bodyPr>
          <a:lstStyle/>
          <a:p>
            <a:r>
              <a:rPr lang="en-US" dirty="0"/>
              <a:t>Pokhara Valley</a:t>
            </a:r>
          </a:p>
        </p:txBody>
      </p:sp>
      <p:sp>
        <p:nvSpPr>
          <p:cNvPr id="13" name="TextBox 12">
            <a:extLst>
              <a:ext uri="{FF2B5EF4-FFF2-40B4-BE49-F238E27FC236}">
                <a16:creationId xmlns:a16="http://schemas.microsoft.com/office/drawing/2014/main" id="{BB2E3F72-6D6B-4049-8F8A-F3185EBDCA73}"/>
              </a:ext>
            </a:extLst>
          </p:cNvPr>
          <p:cNvSpPr txBox="1"/>
          <p:nvPr/>
        </p:nvSpPr>
        <p:spPr>
          <a:xfrm>
            <a:off x="7603704" y="3731766"/>
            <a:ext cx="1954213" cy="369332"/>
          </a:xfrm>
          <a:prstGeom prst="rect">
            <a:avLst/>
          </a:prstGeom>
          <a:noFill/>
        </p:spPr>
        <p:txBody>
          <a:bodyPr wrap="square" rtlCol="0">
            <a:spAutoFit/>
          </a:bodyPr>
          <a:lstStyle/>
          <a:p>
            <a:r>
              <a:rPr lang="en-US" dirty="0"/>
              <a:t>Kathmandu Valley</a:t>
            </a:r>
          </a:p>
        </p:txBody>
      </p:sp>
    </p:spTree>
    <p:extLst>
      <p:ext uri="{BB962C8B-B14F-4D97-AF65-F5344CB8AC3E}">
        <p14:creationId xmlns:p14="http://schemas.microsoft.com/office/powerpoint/2010/main" val="58615828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9" grpId="0"/>
      <p:bldP spid="11"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21305C-3278-47A6-B2AE-8386A1B30C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969396" y="3005472"/>
            <a:ext cx="6937859" cy="965202"/>
          </a:xfrm>
          <a:prstGeom prst="rect">
            <a:avLst/>
          </a:prstGeom>
        </p:spPr>
      </p:pic>
      <p:pic>
        <p:nvPicPr>
          <p:cNvPr id="7" name="Picture 6">
            <a:extLst>
              <a:ext uri="{FF2B5EF4-FFF2-40B4-BE49-F238E27FC236}">
                <a16:creationId xmlns:a16="http://schemas.microsoft.com/office/drawing/2014/main" id="{0B7E3F86-1A46-4EE7-AB7F-2C74DE8815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223536" y="3005473"/>
            <a:ext cx="6937859" cy="965204"/>
          </a:xfrm>
          <a:prstGeom prst="rect">
            <a:avLst/>
          </a:prstGeom>
        </p:spPr>
      </p:pic>
      <p:sp>
        <p:nvSpPr>
          <p:cNvPr id="11" name="TextBox 10">
            <a:extLst>
              <a:ext uri="{FF2B5EF4-FFF2-40B4-BE49-F238E27FC236}">
                <a16:creationId xmlns:a16="http://schemas.microsoft.com/office/drawing/2014/main" id="{42B6AE21-224C-4585-B0B7-F81D779C6A97}"/>
              </a:ext>
            </a:extLst>
          </p:cNvPr>
          <p:cNvSpPr txBox="1"/>
          <p:nvPr/>
        </p:nvSpPr>
        <p:spPr>
          <a:xfrm>
            <a:off x="982136" y="3973435"/>
            <a:ext cx="10141475" cy="2554545"/>
          </a:xfrm>
          <a:prstGeom prst="rect">
            <a:avLst/>
          </a:prstGeom>
          <a:noFill/>
        </p:spPr>
        <p:txBody>
          <a:bodyPr wrap="square" rtlCol="0">
            <a:spAutoFit/>
          </a:bodyPr>
          <a:lstStyle/>
          <a:p>
            <a:r>
              <a:rPr lang="en-US" sz="3200" b="1" i="1" dirty="0">
                <a:latin typeface="Times New Roman" panose="02020603050405020304" pitchFamily="18" charset="0"/>
                <a:cs typeface="Times New Roman" panose="02020603050405020304" pitchFamily="18" charset="0"/>
              </a:rPr>
              <a:t>Nepal is home to nearly 29,000,000 people. The population is primarily rural. Kathmandu, the capital city, has less than one million inhabitants. Nepal’s demographic features are complicated not only by dozens of ethnic groups, but by different castes. </a:t>
            </a:r>
          </a:p>
        </p:txBody>
      </p:sp>
      <p:sp>
        <p:nvSpPr>
          <p:cNvPr id="9" name="TextBox 8">
            <a:extLst>
              <a:ext uri="{FF2B5EF4-FFF2-40B4-BE49-F238E27FC236}">
                <a16:creationId xmlns:a16="http://schemas.microsoft.com/office/drawing/2014/main" id="{2E2EF998-5880-4BA8-BFB0-3030C53A1494}"/>
              </a:ext>
            </a:extLst>
          </p:cNvPr>
          <p:cNvSpPr txBox="1"/>
          <p:nvPr/>
        </p:nvSpPr>
        <p:spPr>
          <a:xfrm>
            <a:off x="3327403" y="6527981"/>
            <a:ext cx="5791199" cy="261610"/>
          </a:xfrm>
          <a:prstGeom prst="rect">
            <a:avLst/>
          </a:prstGeom>
          <a:noFill/>
        </p:spPr>
        <p:txBody>
          <a:bodyPr wrap="square" rtlCol="0">
            <a:spAutoFit/>
          </a:bodyPr>
          <a:lstStyle/>
          <a:p>
            <a:r>
              <a:rPr lang="en-US" sz="1100" b="1" i="1" dirty="0">
                <a:latin typeface="Times New Roman" panose="02020603050405020304" pitchFamily="18" charset="0"/>
                <a:cs typeface="Times New Roman" panose="02020603050405020304" pitchFamily="18" charset="0"/>
              </a:rPr>
              <a:t>Md. Saiful Islam, Assistant teacher (English) Bagbari </a:t>
            </a:r>
            <a:r>
              <a:rPr lang="en-US" sz="1100" b="1" i="1" dirty="0" err="1">
                <a:latin typeface="Times New Roman" panose="02020603050405020304" pitchFamily="18" charset="0"/>
                <a:cs typeface="Times New Roman" panose="02020603050405020304" pitchFamily="18" charset="0"/>
              </a:rPr>
              <a:t>Chowbaria</a:t>
            </a:r>
            <a:r>
              <a:rPr lang="en-US" sz="1100" b="1" i="1" dirty="0">
                <a:latin typeface="Times New Roman" panose="02020603050405020304" pitchFamily="18" charset="0"/>
                <a:cs typeface="Times New Roman" panose="02020603050405020304" pitchFamily="18" charset="0"/>
              </a:rPr>
              <a:t> High School, </a:t>
            </a:r>
            <a:r>
              <a:rPr lang="en-US" sz="1100" b="1" i="1" dirty="0" err="1">
                <a:latin typeface="Times New Roman" panose="02020603050405020304" pitchFamily="18" charset="0"/>
                <a:cs typeface="Times New Roman" panose="02020603050405020304" pitchFamily="18" charset="0"/>
              </a:rPr>
              <a:t>Sadar</a:t>
            </a:r>
            <a:r>
              <a:rPr lang="en-US" sz="1100" b="1" i="1" dirty="0">
                <a:latin typeface="Times New Roman" panose="02020603050405020304" pitchFamily="18" charset="0"/>
                <a:cs typeface="Times New Roman" panose="02020603050405020304" pitchFamily="18" charset="0"/>
              </a:rPr>
              <a:t> Tangail</a:t>
            </a:r>
          </a:p>
        </p:txBody>
      </p:sp>
      <p:pic>
        <p:nvPicPr>
          <p:cNvPr id="12" name="Picture 11">
            <a:extLst>
              <a:ext uri="{FF2B5EF4-FFF2-40B4-BE49-F238E27FC236}">
                <a16:creationId xmlns:a16="http://schemas.microsoft.com/office/drawing/2014/main" id="{F1ECD2B6-EDE6-4954-BCCC-4DB3ADACEB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9126" y="19141"/>
            <a:ext cx="5027610" cy="34098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a:extLst>
              <a:ext uri="{FF2B5EF4-FFF2-40B4-BE49-F238E27FC236}">
                <a16:creationId xmlns:a16="http://schemas.microsoft.com/office/drawing/2014/main" id="{E5C932A3-F383-4424-BA48-91AA8E5421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8390" y="0"/>
            <a:ext cx="5027610" cy="3429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a:extLst>
              <a:ext uri="{FF2B5EF4-FFF2-40B4-BE49-F238E27FC236}">
                <a16:creationId xmlns:a16="http://schemas.microsoft.com/office/drawing/2014/main" id="{B29FD627-8F3D-4EE0-9B0D-183C63B89F84}"/>
              </a:ext>
            </a:extLst>
          </p:cNvPr>
          <p:cNvSpPr txBox="1"/>
          <p:nvPr/>
        </p:nvSpPr>
        <p:spPr>
          <a:xfrm>
            <a:off x="1338789" y="3462481"/>
            <a:ext cx="1734607" cy="369332"/>
          </a:xfrm>
          <a:prstGeom prst="rect">
            <a:avLst/>
          </a:prstGeom>
          <a:noFill/>
        </p:spPr>
        <p:txBody>
          <a:bodyPr wrap="square" rtlCol="0">
            <a:spAutoFit/>
          </a:bodyPr>
          <a:lstStyle/>
          <a:p>
            <a:r>
              <a:rPr lang="en-US" dirty="0"/>
              <a:t>Capital of Nepal</a:t>
            </a:r>
          </a:p>
        </p:txBody>
      </p:sp>
      <p:sp>
        <p:nvSpPr>
          <p:cNvPr id="10" name="TextBox 9">
            <a:extLst>
              <a:ext uri="{FF2B5EF4-FFF2-40B4-BE49-F238E27FC236}">
                <a16:creationId xmlns:a16="http://schemas.microsoft.com/office/drawing/2014/main" id="{8E214930-2B4B-4089-97FF-0F9B7B0D9EF0}"/>
              </a:ext>
            </a:extLst>
          </p:cNvPr>
          <p:cNvSpPr txBox="1"/>
          <p:nvPr/>
        </p:nvSpPr>
        <p:spPr>
          <a:xfrm>
            <a:off x="8058148" y="3480317"/>
            <a:ext cx="2542119" cy="369332"/>
          </a:xfrm>
          <a:prstGeom prst="rect">
            <a:avLst/>
          </a:prstGeom>
          <a:noFill/>
        </p:spPr>
        <p:txBody>
          <a:bodyPr wrap="square" rtlCol="0">
            <a:spAutoFit/>
          </a:bodyPr>
          <a:lstStyle/>
          <a:p>
            <a:r>
              <a:rPr lang="en-US" dirty="0"/>
              <a:t>The population of Nepal</a:t>
            </a:r>
          </a:p>
        </p:txBody>
      </p:sp>
    </p:spTree>
    <p:extLst>
      <p:ext uri="{BB962C8B-B14F-4D97-AF65-F5344CB8AC3E}">
        <p14:creationId xmlns:p14="http://schemas.microsoft.com/office/powerpoint/2010/main" val="22501758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P spid="8"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21305C-3278-47A6-B2AE-8386A1B30C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880497" y="2916573"/>
            <a:ext cx="6937859" cy="1143000"/>
          </a:xfrm>
          <a:prstGeom prst="rect">
            <a:avLst/>
          </a:prstGeom>
        </p:spPr>
      </p:pic>
      <p:pic>
        <p:nvPicPr>
          <p:cNvPr id="7" name="Picture 6">
            <a:extLst>
              <a:ext uri="{FF2B5EF4-FFF2-40B4-BE49-F238E27FC236}">
                <a16:creationId xmlns:a16="http://schemas.microsoft.com/office/drawing/2014/main" id="{0B7E3F86-1A46-4EE7-AB7F-2C74DE8815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151570" y="2916574"/>
            <a:ext cx="6937859" cy="1143000"/>
          </a:xfrm>
          <a:prstGeom prst="rect">
            <a:avLst/>
          </a:prstGeom>
        </p:spPr>
      </p:pic>
      <p:sp>
        <p:nvSpPr>
          <p:cNvPr id="12" name="TextBox 11">
            <a:extLst>
              <a:ext uri="{FF2B5EF4-FFF2-40B4-BE49-F238E27FC236}">
                <a16:creationId xmlns:a16="http://schemas.microsoft.com/office/drawing/2014/main" id="{56DCF5AC-7F91-4CC8-BEAB-B7890AA3DBD9}"/>
              </a:ext>
            </a:extLst>
          </p:cNvPr>
          <p:cNvSpPr txBox="1"/>
          <p:nvPr/>
        </p:nvSpPr>
        <p:spPr>
          <a:xfrm>
            <a:off x="1213221" y="4503062"/>
            <a:ext cx="9835778" cy="2062103"/>
          </a:xfrm>
          <a:prstGeom prst="rect">
            <a:avLst/>
          </a:prstGeom>
          <a:noFill/>
        </p:spPr>
        <p:txBody>
          <a:bodyPr wrap="square" rtlCol="0">
            <a:spAutoFit/>
          </a:bodyPr>
          <a:lstStyle/>
          <a:p>
            <a:r>
              <a:rPr lang="en-US" sz="3200" b="1" i="1" dirty="0">
                <a:latin typeface="Times New Roman" panose="02020603050405020304" pitchFamily="18" charset="0"/>
                <a:cs typeface="Times New Roman" panose="02020603050405020304" pitchFamily="18" charset="0"/>
              </a:rPr>
              <a:t>In total, there are 103 castes and ethnic groups living in this small country. The two largest of such groups  are known as </a:t>
            </a:r>
            <a:r>
              <a:rPr lang="en-US" sz="3200" b="1" i="1" dirty="0" err="1">
                <a:latin typeface="Times New Roman" panose="02020603050405020304" pitchFamily="18" charset="0"/>
                <a:cs typeface="Times New Roman" panose="02020603050405020304" pitchFamily="18" charset="0"/>
              </a:rPr>
              <a:t>Chetri</a:t>
            </a:r>
            <a:r>
              <a:rPr lang="en-US" sz="3200" b="1" i="1" dirty="0">
                <a:latin typeface="Times New Roman" panose="02020603050405020304" pitchFamily="18" charset="0"/>
                <a:cs typeface="Times New Roman" panose="02020603050405020304" pitchFamily="18" charset="0"/>
              </a:rPr>
              <a:t> and </a:t>
            </a:r>
            <a:r>
              <a:rPr lang="en-US" sz="3200" b="1" i="1" dirty="0" err="1">
                <a:latin typeface="Times New Roman" panose="02020603050405020304" pitchFamily="18" charset="0"/>
                <a:cs typeface="Times New Roman" panose="02020603050405020304" pitchFamily="18" charset="0"/>
              </a:rPr>
              <a:t>Bahun</a:t>
            </a:r>
            <a:r>
              <a:rPr lang="en-US" sz="3200" b="1" i="1" dirty="0">
                <a:latin typeface="Times New Roman" panose="02020603050405020304" pitchFamily="18" charset="0"/>
                <a:cs typeface="Times New Roman" panose="02020603050405020304" pitchFamily="18" charset="0"/>
              </a:rPr>
              <a:t>. Others include Magar, </a:t>
            </a:r>
            <a:r>
              <a:rPr lang="en-US" sz="3200" b="1" i="1" dirty="0" err="1">
                <a:latin typeface="Times New Roman" panose="02020603050405020304" pitchFamily="18" charset="0"/>
                <a:cs typeface="Times New Roman" panose="02020603050405020304" pitchFamily="18" charset="0"/>
              </a:rPr>
              <a:t>Tharu</a:t>
            </a:r>
            <a:endParaRPr lang="en-US" sz="3200" b="1" i="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2F0CF767-DEDB-4647-8891-6DE47DDE2D7D}"/>
              </a:ext>
            </a:extLst>
          </p:cNvPr>
          <p:cNvSpPr txBox="1"/>
          <p:nvPr/>
        </p:nvSpPr>
        <p:spPr>
          <a:xfrm>
            <a:off x="3327403" y="6527981"/>
            <a:ext cx="5791199" cy="261610"/>
          </a:xfrm>
          <a:prstGeom prst="rect">
            <a:avLst/>
          </a:prstGeom>
          <a:noFill/>
        </p:spPr>
        <p:txBody>
          <a:bodyPr wrap="square" rtlCol="0">
            <a:spAutoFit/>
          </a:bodyPr>
          <a:lstStyle/>
          <a:p>
            <a:r>
              <a:rPr lang="en-US" sz="1100" b="1" i="1" dirty="0">
                <a:latin typeface="Times New Roman" panose="02020603050405020304" pitchFamily="18" charset="0"/>
                <a:cs typeface="Times New Roman" panose="02020603050405020304" pitchFamily="18" charset="0"/>
              </a:rPr>
              <a:t>Md. Saiful Islam, Assistant teacher (English) Bagbari </a:t>
            </a:r>
            <a:r>
              <a:rPr lang="en-US" sz="1100" b="1" i="1" dirty="0" err="1">
                <a:latin typeface="Times New Roman" panose="02020603050405020304" pitchFamily="18" charset="0"/>
                <a:cs typeface="Times New Roman" panose="02020603050405020304" pitchFamily="18" charset="0"/>
              </a:rPr>
              <a:t>Chowbaria</a:t>
            </a:r>
            <a:r>
              <a:rPr lang="en-US" sz="1100" b="1" i="1" dirty="0">
                <a:latin typeface="Times New Roman" panose="02020603050405020304" pitchFamily="18" charset="0"/>
                <a:cs typeface="Times New Roman" panose="02020603050405020304" pitchFamily="18" charset="0"/>
              </a:rPr>
              <a:t> High School, </a:t>
            </a:r>
            <a:r>
              <a:rPr lang="en-US" sz="1100" b="1" i="1" dirty="0" err="1">
                <a:latin typeface="Times New Roman" panose="02020603050405020304" pitchFamily="18" charset="0"/>
                <a:cs typeface="Times New Roman" panose="02020603050405020304" pitchFamily="18" charset="0"/>
              </a:rPr>
              <a:t>Sadar</a:t>
            </a:r>
            <a:r>
              <a:rPr lang="en-US" sz="1100" b="1" i="1" dirty="0">
                <a:latin typeface="Times New Roman" panose="02020603050405020304" pitchFamily="18" charset="0"/>
                <a:cs typeface="Times New Roman" panose="02020603050405020304" pitchFamily="18" charset="0"/>
              </a:rPr>
              <a:t> Tangail</a:t>
            </a:r>
          </a:p>
        </p:txBody>
      </p:sp>
      <p:pic>
        <p:nvPicPr>
          <p:cNvPr id="4" name="Picture 3">
            <a:extLst>
              <a:ext uri="{FF2B5EF4-FFF2-40B4-BE49-F238E27FC236}">
                <a16:creationId xmlns:a16="http://schemas.microsoft.com/office/drawing/2014/main" id="{80741961-7A0F-4FC7-AD9F-0D8C1FFA9F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9434" y="0"/>
            <a:ext cx="2390334" cy="37651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a:extLst>
              <a:ext uri="{FF2B5EF4-FFF2-40B4-BE49-F238E27FC236}">
                <a16:creationId xmlns:a16="http://schemas.microsoft.com/office/drawing/2014/main" id="{DC53B8AD-069D-42C0-B848-35E5127578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9090" y="0"/>
            <a:ext cx="2499909" cy="38335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a:extLst>
              <a:ext uri="{FF2B5EF4-FFF2-40B4-BE49-F238E27FC236}">
                <a16:creationId xmlns:a16="http://schemas.microsoft.com/office/drawing/2014/main" id="{9B112506-4AC9-4638-9FC8-500D764A47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61687" y="-68410"/>
            <a:ext cx="2477747" cy="38335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a:extLst>
              <a:ext uri="{FF2B5EF4-FFF2-40B4-BE49-F238E27FC236}">
                <a16:creationId xmlns:a16="http://schemas.microsoft.com/office/drawing/2014/main" id="{FA3041FB-09CC-4A60-9088-4C2A91A026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9933" y="0"/>
            <a:ext cx="2564156" cy="38144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TextBox 9">
            <a:extLst>
              <a:ext uri="{FF2B5EF4-FFF2-40B4-BE49-F238E27FC236}">
                <a16:creationId xmlns:a16="http://schemas.microsoft.com/office/drawing/2014/main" id="{C38BDB56-DEC7-46F8-9049-6495D2E18023}"/>
              </a:ext>
            </a:extLst>
          </p:cNvPr>
          <p:cNvSpPr txBox="1"/>
          <p:nvPr/>
        </p:nvSpPr>
        <p:spPr>
          <a:xfrm>
            <a:off x="1764057" y="3874779"/>
            <a:ext cx="1278467" cy="369332"/>
          </a:xfrm>
          <a:prstGeom prst="rect">
            <a:avLst/>
          </a:prstGeom>
          <a:noFill/>
        </p:spPr>
        <p:txBody>
          <a:bodyPr wrap="square" rtlCol="0">
            <a:spAutoFit/>
          </a:bodyPr>
          <a:lstStyle/>
          <a:p>
            <a:r>
              <a:rPr lang="en-US" dirty="0" err="1"/>
              <a:t>Tharu</a:t>
            </a:r>
            <a:endParaRPr lang="en-US" dirty="0"/>
          </a:p>
        </p:txBody>
      </p:sp>
      <p:sp>
        <p:nvSpPr>
          <p:cNvPr id="13" name="TextBox 12">
            <a:extLst>
              <a:ext uri="{FF2B5EF4-FFF2-40B4-BE49-F238E27FC236}">
                <a16:creationId xmlns:a16="http://schemas.microsoft.com/office/drawing/2014/main" id="{050C86BF-E8EC-461D-BB25-EBB6F3EF5E0A}"/>
              </a:ext>
            </a:extLst>
          </p:cNvPr>
          <p:cNvSpPr txBox="1"/>
          <p:nvPr/>
        </p:nvSpPr>
        <p:spPr>
          <a:xfrm>
            <a:off x="4405781" y="3837595"/>
            <a:ext cx="1278467" cy="369332"/>
          </a:xfrm>
          <a:prstGeom prst="rect">
            <a:avLst/>
          </a:prstGeom>
          <a:noFill/>
        </p:spPr>
        <p:txBody>
          <a:bodyPr wrap="square" rtlCol="0">
            <a:spAutoFit/>
          </a:bodyPr>
          <a:lstStyle/>
          <a:p>
            <a:r>
              <a:rPr lang="en-US" dirty="0"/>
              <a:t>Magar</a:t>
            </a:r>
          </a:p>
        </p:txBody>
      </p:sp>
      <p:sp>
        <p:nvSpPr>
          <p:cNvPr id="14" name="TextBox 13">
            <a:extLst>
              <a:ext uri="{FF2B5EF4-FFF2-40B4-BE49-F238E27FC236}">
                <a16:creationId xmlns:a16="http://schemas.microsoft.com/office/drawing/2014/main" id="{61BA3514-9D5B-4C10-BAFB-57376CD90875}"/>
              </a:ext>
            </a:extLst>
          </p:cNvPr>
          <p:cNvSpPr txBox="1"/>
          <p:nvPr/>
        </p:nvSpPr>
        <p:spPr>
          <a:xfrm>
            <a:off x="7000188" y="3874779"/>
            <a:ext cx="1278467" cy="369332"/>
          </a:xfrm>
          <a:prstGeom prst="rect">
            <a:avLst/>
          </a:prstGeom>
          <a:noFill/>
        </p:spPr>
        <p:txBody>
          <a:bodyPr wrap="square" rtlCol="0">
            <a:spAutoFit/>
          </a:bodyPr>
          <a:lstStyle/>
          <a:p>
            <a:r>
              <a:rPr lang="en-US" dirty="0" err="1"/>
              <a:t>Bahum</a:t>
            </a:r>
            <a:endParaRPr lang="en-US" dirty="0"/>
          </a:p>
        </p:txBody>
      </p:sp>
      <p:sp>
        <p:nvSpPr>
          <p:cNvPr id="15" name="TextBox 14">
            <a:extLst>
              <a:ext uri="{FF2B5EF4-FFF2-40B4-BE49-F238E27FC236}">
                <a16:creationId xmlns:a16="http://schemas.microsoft.com/office/drawing/2014/main" id="{B96888DA-DA90-4257-B1F6-BFE272C1E5B4}"/>
              </a:ext>
            </a:extLst>
          </p:cNvPr>
          <p:cNvSpPr txBox="1"/>
          <p:nvPr/>
        </p:nvSpPr>
        <p:spPr>
          <a:xfrm>
            <a:off x="9444567" y="3856739"/>
            <a:ext cx="764485" cy="369332"/>
          </a:xfrm>
          <a:prstGeom prst="rect">
            <a:avLst/>
          </a:prstGeom>
          <a:noFill/>
        </p:spPr>
        <p:txBody>
          <a:bodyPr wrap="square" rtlCol="0">
            <a:spAutoFit/>
          </a:bodyPr>
          <a:lstStyle/>
          <a:p>
            <a:r>
              <a:rPr lang="en-US" dirty="0" err="1"/>
              <a:t>Chetri</a:t>
            </a:r>
            <a:endParaRPr lang="en-US" dirty="0"/>
          </a:p>
        </p:txBody>
      </p:sp>
    </p:spTree>
    <p:extLst>
      <p:ext uri="{BB962C8B-B14F-4D97-AF65-F5344CB8AC3E}">
        <p14:creationId xmlns:p14="http://schemas.microsoft.com/office/powerpoint/2010/main" val="4336027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ppt_x"/>
                                          </p:val>
                                        </p:tav>
                                        <p:tav tm="100000">
                                          <p:val>
                                            <p:strVal val="#ppt_x"/>
                                          </p:val>
                                        </p:tav>
                                      </p:tavLst>
                                    </p:anim>
                                    <p:anim calcmode="lin" valueType="num">
                                      <p:cBhvr additive="base">
                                        <p:cTn id="6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P spid="10" grpId="0"/>
      <p:bldP spid="13"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21305C-3278-47A6-B2AE-8386A1B30C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880497" y="2916573"/>
            <a:ext cx="6937859" cy="1143000"/>
          </a:xfrm>
          <a:prstGeom prst="rect">
            <a:avLst/>
          </a:prstGeom>
        </p:spPr>
      </p:pic>
      <p:pic>
        <p:nvPicPr>
          <p:cNvPr id="7" name="Picture 6">
            <a:extLst>
              <a:ext uri="{FF2B5EF4-FFF2-40B4-BE49-F238E27FC236}">
                <a16:creationId xmlns:a16="http://schemas.microsoft.com/office/drawing/2014/main" id="{0B7E3F86-1A46-4EE7-AB7F-2C74DE8815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134638" y="2916574"/>
            <a:ext cx="6937859" cy="1143000"/>
          </a:xfrm>
          <a:prstGeom prst="rect">
            <a:avLst/>
          </a:prstGeom>
        </p:spPr>
      </p:pic>
      <p:sp>
        <p:nvSpPr>
          <p:cNvPr id="14" name="TextBox 13">
            <a:extLst>
              <a:ext uri="{FF2B5EF4-FFF2-40B4-BE49-F238E27FC236}">
                <a16:creationId xmlns:a16="http://schemas.microsoft.com/office/drawing/2014/main" id="{2CE5A697-2534-46A1-9096-7AFAF68C9AD1}"/>
              </a:ext>
            </a:extLst>
          </p:cNvPr>
          <p:cNvSpPr txBox="1"/>
          <p:nvPr/>
        </p:nvSpPr>
        <p:spPr>
          <a:xfrm>
            <a:off x="1184243" y="4078766"/>
            <a:ext cx="9847823" cy="2308324"/>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 </a:t>
            </a:r>
            <a:r>
              <a:rPr lang="en-US" sz="3600" b="1" i="1" dirty="0">
                <a:latin typeface="Times New Roman" panose="02020603050405020304" pitchFamily="18" charset="0"/>
                <a:cs typeface="Times New Roman" panose="02020603050405020304" pitchFamily="18" charset="0"/>
              </a:rPr>
              <a:t>and Tamang, </a:t>
            </a:r>
            <a:r>
              <a:rPr lang="en-US" sz="3600" b="1" i="1" dirty="0" err="1">
                <a:latin typeface="Times New Roman" panose="02020603050405020304" pitchFamily="18" charset="0"/>
                <a:cs typeface="Times New Roman" panose="02020603050405020304" pitchFamily="18" charset="0"/>
              </a:rPr>
              <a:t>Newar</a:t>
            </a:r>
            <a:r>
              <a:rPr lang="en-US" sz="3600" b="1" i="1" dirty="0">
                <a:latin typeface="Times New Roman" panose="02020603050405020304" pitchFamily="18" charset="0"/>
                <a:cs typeface="Times New Roman" panose="02020603050405020304" pitchFamily="18" charset="0"/>
              </a:rPr>
              <a:t> Muslim, Gurung and </a:t>
            </a:r>
            <a:r>
              <a:rPr lang="en-US" sz="3600" b="1" i="1" dirty="0" err="1">
                <a:latin typeface="Times New Roman" panose="02020603050405020304" pitchFamily="18" charset="0"/>
                <a:cs typeface="Times New Roman" panose="02020603050405020304" pitchFamily="18" charset="0"/>
              </a:rPr>
              <a:t>Damai</a:t>
            </a:r>
            <a:r>
              <a:rPr lang="en-US" sz="3600" b="1" i="1" dirty="0">
                <a:latin typeface="Times New Roman" panose="02020603050405020304" pitchFamily="18" charset="0"/>
                <a:cs typeface="Times New Roman" panose="02020603050405020304" pitchFamily="18" charset="0"/>
              </a:rPr>
              <a:t>. About 48 percent of the people speak Nepali. Among other languages spoken are </a:t>
            </a:r>
            <a:r>
              <a:rPr lang="en-US" sz="3600" b="1" i="1" dirty="0" err="1">
                <a:latin typeface="Times New Roman" panose="02020603050405020304" pitchFamily="18" charset="0"/>
                <a:cs typeface="Times New Roman" panose="02020603050405020304" pitchFamily="18" charset="0"/>
              </a:rPr>
              <a:t>Maithali</a:t>
            </a:r>
            <a:r>
              <a:rPr lang="en-US" sz="3600" b="1" i="1" dirty="0">
                <a:latin typeface="Times New Roman" panose="02020603050405020304" pitchFamily="18" charset="0"/>
                <a:cs typeface="Times New Roman" panose="02020603050405020304" pitchFamily="18" charset="0"/>
              </a:rPr>
              <a:t>, Bhojpuri, </a:t>
            </a:r>
            <a:r>
              <a:rPr lang="en-US" sz="3600" b="1" i="1" dirty="0" err="1">
                <a:latin typeface="Times New Roman" panose="02020603050405020304" pitchFamily="18" charset="0"/>
                <a:cs typeface="Times New Roman" panose="02020603050405020304" pitchFamily="18" charset="0"/>
              </a:rPr>
              <a:t>Tharu</a:t>
            </a:r>
            <a:r>
              <a:rPr lang="en-US" sz="3600" b="1" i="1" dirty="0">
                <a:latin typeface="Times New Roman" panose="02020603050405020304" pitchFamily="18" charset="0"/>
                <a:cs typeface="Times New Roman" panose="02020603050405020304" pitchFamily="18" charset="0"/>
              </a:rPr>
              <a:t> and Tamang.. </a:t>
            </a:r>
          </a:p>
        </p:txBody>
      </p:sp>
      <p:sp>
        <p:nvSpPr>
          <p:cNvPr id="10" name="TextBox 9">
            <a:extLst>
              <a:ext uri="{FF2B5EF4-FFF2-40B4-BE49-F238E27FC236}">
                <a16:creationId xmlns:a16="http://schemas.microsoft.com/office/drawing/2014/main" id="{78852BEB-9AC4-4912-9FF9-5B1AE9CE939E}"/>
              </a:ext>
            </a:extLst>
          </p:cNvPr>
          <p:cNvSpPr txBox="1"/>
          <p:nvPr/>
        </p:nvSpPr>
        <p:spPr>
          <a:xfrm>
            <a:off x="3327403" y="6527981"/>
            <a:ext cx="5791199" cy="261610"/>
          </a:xfrm>
          <a:prstGeom prst="rect">
            <a:avLst/>
          </a:prstGeom>
          <a:noFill/>
        </p:spPr>
        <p:txBody>
          <a:bodyPr wrap="square" rtlCol="0">
            <a:spAutoFit/>
          </a:bodyPr>
          <a:lstStyle/>
          <a:p>
            <a:r>
              <a:rPr lang="en-US" sz="1100" b="1" i="1" dirty="0">
                <a:latin typeface="Times New Roman" panose="02020603050405020304" pitchFamily="18" charset="0"/>
                <a:cs typeface="Times New Roman" panose="02020603050405020304" pitchFamily="18" charset="0"/>
              </a:rPr>
              <a:t>Md. Saiful Islam, Assistant teacher (English) Bagbari </a:t>
            </a:r>
            <a:r>
              <a:rPr lang="en-US" sz="1100" b="1" i="1" dirty="0" err="1">
                <a:latin typeface="Times New Roman" panose="02020603050405020304" pitchFamily="18" charset="0"/>
                <a:cs typeface="Times New Roman" panose="02020603050405020304" pitchFamily="18" charset="0"/>
              </a:rPr>
              <a:t>Chowbaria</a:t>
            </a:r>
            <a:r>
              <a:rPr lang="en-US" sz="1100" b="1" i="1" dirty="0">
                <a:latin typeface="Times New Roman" panose="02020603050405020304" pitchFamily="18" charset="0"/>
                <a:cs typeface="Times New Roman" panose="02020603050405020304" pitchFamily="18" charset="0"/>
              </a:rPr>
              <a:t> High School, </a:t>
            </a:r>
            <a:r>
              <a:rPr lang="en-US" sz="1100" b="1" i="1" dirty="0" err="1">
                <a:latin typeface="Times New Roman" panose="02020603050405020304" pitchFamily="18" charset="0"/>
                <a:cs typeface="Times New Roman" panose="02020603050405020304" pitchFamily="18" charset="0"/>
              </a:rPr>
              <a:t>Sadar</a:t>
            </a:r>
            <a:r>
              <a:rPr lang="en-US" sz="1100" b="1" i="1" dirty="0">
                <a:latin typeface="Times New Roman" panose="02020603050405020304" pitchFamily="18" charset="0"/>
                <a:cs typeface="Times New Roman" panose="02020603050405020304" pitchFamily="18" charset="0"/>
              </a:rPr>
              <a:t> Tangail</a:t>
            </a:r>
          </a:p>
        </p:txBody>
      </p:sp>
      <p:pic>
        <p:nvPicPr>
          <p:cNvPr id="6" name="Picture 5">
            <a:extLst>
              <a:ext uri="{FF2B5EF4-FFF2-40B4-BE49-F238E27FC236}">
                <a16:creationId xmlns:a16="http://schemas.microsoft.com/office/drawing/2014/main" id="{1FC5E322-7FBC-4813-AC27-1E2C15424A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0636" y="32505"/>
            <a:ext cx="2335742" cy="34897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11">
            <a:extLst>
              <a:ext uri="{FF2B5EF4-FFF2-40B4-BE49-F238E27FC236}">
                <a16:creationId xmlns:a16="http://schemas.microsoft.com/office/drawing/2014/main" id="{5B887E9E-D25D-422F-985B-31B3FA3540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4894" y="39590"/>
            <a:ext cx="2335742" cy="34692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Picture 16">
            <a:extLst>
              <a:ext uri="{FF2B5EF4-FFF2-40B4-BE49-F238E27FC236}">
                <a16:creationId xmlns:a16="http://schemas.microsoft.com/office/drawing/2014/main" id="{C0C3BCA6-7AAD-4600-A638-D9176A9CDF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4244" y="19143"/>
            <a:ext cx="2816286" cy="34897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TextBox 10">
            <a:extLst>
              <a:ext uri="{FF2B5EF4-FFF2-40B4-BE49-F238E27FC236}">
                <a16:creationId xmlns:a16="http://schemas.microsoft.com/office/drawing/2014/main" id="{C19F745F-EB78-481B-96E2-565221E6DA24}"/>
              </a:ext>
            </a:extLst>
          </p:cNvPr>
          <p:cNvSpPr txBox="1"/>
          <p:nvPr/>
        </p:nvSpPr>
        <p:spPr>
          <a:xfrm>
            <a:off x="1964268" y="3577720"/>
            <a:ext cx="918633" cy="369332"/>
          </a:xfrm>
          <a:prstGeom prst="rect">
            <a:avLst/>
          </a:prstGeom>
          <a:noFill/>
        </p:spPr>
        <p:txBody>
          <a:bodyPr wrap="square" rtlCol="0">
            <a:spAutoFit/>
          </a:bodyPr>
          <a:lstStyle/>
          <a:p>
            <a:r>
              <a:rPr lang="en-US" dirty="0" err="1"/>
              <a:t>Damai</a:t>
            </a:r>
            <a:endParaRPr lang="en-US" dirty="0"/>
          </a:p>
        </p:txBody>
      </p:sp>
      <p:sp>
        <p:nvSpPr>
          <p:cNvPr id="13" name="TextBox 12">
            <a:extLst>
              <a:ext uri="{FF2B5EF4-FFF2-40B4-BE49-F238E27FC236}">
                <a16:creationId xmlns:a16="http://schemas.microsoft.com/office/drawing/2014/main" id="{D10E8937-6031-41DA-92E2-40CAE1C4F11D}"/>
              </a:ext>
            </a:extLst>
          </p:cNvPr>
          <p:cNvSpPr txBox="1"/>
          <p:nvPr/>
        </p:nvSpPr>
        <p:spPr>
          <a:xfrm>
            <a:off x="4739699" y="3577720"/>
            <a:ext cx="1278467" cy="369332"/>
          </a:xfrm>
          <a:prstGeom prst="rect">
            <a:avLst/>
          </a:prstGeom>
          <a:noFill/>
        </p:spPr>
        <p:txBody>
          <a:bodyPr wrap="square" rtlCol="0">
            <a:spAutoFit/>
          </a:bodyPr>
          <a:lstStyle/>
          <a:p>
            <a:r>
              <a:rPr lang="en-US" dirty="0"/>
              <a:t>Gurung</a:t>
            </a:r>
          </a:p>
        </p:txBody>
      </p:sp>
      <p:sp>
        <p:nvSpPr>
          <p:cNvPr id="16" name="TextBox 15">
            <a:extLst>
              <a:ext uri="{FF2B5EF4-FFF2-40B4-BE49-F238E27FC236}">
                <a16:creationId xmlns:a16="http://schemas.microsoft.com/office/drawing/2014/main" id="{F5FA7390-6D89-4360-B721-793585833A95}"/>
              </a:ext>
            </a:extLst>
          </p:cNvPr>
          <p:cNvSpPr txBox="1"/>
          <p:nvPr/>
        </p:nvSpPr>
        <p:spPr>
          <a:xfrm>
            <a:off x="6739420" y="3562640"/>
            <a:ext cx="1626689" cy="369332"/>
          </a:xfrm>
          <a:prstGeom prst="rect">
            <a:avLst/>
          </a:prstGeom>
          <a:noFill/>
        </p:spPr>
        <p:txBody>
          <a:bodyPr wrap="square" rtlCol="0">
            <a:spAutoFit/>
          </a:bodyPr>
          <a:lstStyle/>
          <a:p>
            <a:r>
              <a:rPr lang="en-US" dirty="0"/>
              <a:t>Nepali Muslim</a:t>
            </a:r>
          </a:p>
        </p:txBody>
      </p:sp>
      <p:sp>
        <p:nvSpPr>
          <p:cNvPr id="18" name="TextBox 17">
            <a:extLst>
              <a:ext uri="{FF2B5EF4-FFF2-40B4-BE49-F238E27FC236}">
                <a16:creationId xmlns:a16="http://schemas.microsoft.com/office/drawing/2014/main" id="{B5A2ABE5-0ABA-4015-953F-4175DFB5A991}"/>
              </a:ext>
            </a:extLst>
          </p:cNvPr>
          <p:cNvSpPr txBox="1"/>
          <p:nvPr/>
        </p:nvSpPr>
        <p:spPr>
          <a:xfrm>
            <a:off x="9395884" y="3515108"/>
            <a:ext cx="1278467" cy="369332"/>
          </a:xfrm>
          <a:prstGeom prst="rect">
            <a:avLst/>
          </a:prstGeom>
          <a:noFill/>
        </p:spPr>
        <p:txBody>
          <a:bodyPr wrap="square" rtlCol="0">
            <a:spAutoFit/>
          </a:bodyPr>
          <a:lstStyle/>
          <a:p>
            <a:r>
              <a:rPr lang="en-US" dirty="0"/>
              <a:t>Tamang</a:t>
            </a:r>
          </a:p>
        </p:txBody>
      </p:sp>
      <p:pic>
        <p:nvPicPr>
          <p:cNvPr id="5" name="Picture 4">
            <a:extLst>
              <a:ext uri="{FF2B5EF4-FFF2-40B4-BE49-F238E27FC236}">
                <a16:creationId xmlns:a16="http://schemas.microsoft.com/office/drawing/2014/main" id="{A39AEA6B-8D40-4861-BE4A-0C42DC2AC9D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24841" y="-14198"/>
            <a:ext cx="2335742" cy="35230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7584842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ppt_x"/>
                                          </p:val>
                                        </p:tav>
                                        <p:tav tm="100000">
                                          <p:val>
                                            <p:strVal val="#ppt_x"/>
                                          </p:val>
                                        </p:tav>
                                      </p:tavLst>
                                    </p:anim>
                                    <p:anim calcmode="lin" valueType="num">
                                      <p:cBhvr additive="base">
                                        <p:cTn id="6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0" grpId="0"/>
      <p:bldP spid="11" grpId="0"/>
      <p:bldP spid="13" grpId="0"/>
      <p:bldP spid="16"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21305C-3278-47A6-B2AE-8386A1B30C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880497" y="2941976"/>
            <a:ext cx="6937859" cy="1143000"/>
          </a:xfrm>
          <a:prstGeom prst="rect">
            <a:avLst/>
          </a:prstGeom>
        </p:spPr>
      </p:pic>
      <p:pic>
        <p:nvPicPr>
          <p:cNvPr id="7" name="Picture 6">
            <a:extLst>
              <a:ext uri="{FF2B5EF4-FFF2-40B4-BE49-F238E27FC236}">
                <a16:creationId xmlns:a16="http://schemas.microsoft.com/office/drawing/2014/main" id="{0B7E3F86-1A46-4EE7-AB7F-2C74DE8815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134638" y="2916574"/>
            <a:ext cx="6937859" cy="1143000"/>
          </a:xfrm>
          <a:prstGeom prst="rect">
            <a:avLst/>
          </a:prstGeom>
        </p:spPr>
      </p:pic>
      <p:sp>
        <p:nvSpPr>
          <p:cNvPr id="14" name="TextBox 13">
            <a:extLst>
              <a:ext uri="{FF2B5EF4-FFF2-40B4-BE49-F238E27FC236}">
                <a16:creationId xmlns:a16="http://schemas.microsoft.com/office/drawing/2014/main" id="{616D2DF9-8663-4233-A764-A8B32E629998}"/>
              </a:ext>
            </a:extLst>
          </p:cNvPr>
          <p:cNvSpPr txBox="1"/>
          <p:nvPr/>
        </p:nvSpPr>
        <p:spPr>
          <a:xfrm>
            <a:off x="1286933" y="3910015"/>
            <a:ext cx="9745134" cy="2246769"/>
          </a:xfrm>
          <a:prstGeom prst="rect">
            <a:avLst/>
          </a:prstGeom>
          <a:noFill/>
        </p:spPr>
        <p:txBody>
          <a:bodyPr wrap="square" rtlCol="0">
            <a:spAutoFit/>
          </a:bodyPr>
          <a:lstStyle/>
          <a:p>
            <a:r>
              <a:rPr lang="en-US" sz="2800" b="1" i="1" dirty="0">
                <a:latin typeface="Times New Roman" panose="02020603050405020304" pitchFamily="18" charset="0"/>
                <a:cs typeface="Times New Roman" panose="02020603050405020304" pitchFamily="18" charset="0"/>
              </a:rPr>
              <a:t>Nepal is the holy land of Lord </a:t>
            </a:r>
            <a:r>
              <a:rPr lang="en-US" sz="2800" b="1" i="1" dirty="0" err="1">
                <a:latin typeface="Times New Roman" panose="02020603050405020304" pitchFamily="18" charset="0"/>
                <a:cs typeface="Times New Roman" panose="02020603050405020304" pitchFamily="18" charset="0"/>
              </a:rPr>
              <a:t>Pashupatinath</a:t>
            </a:r>
            <a:r>
              <a:rPr lang="en-US" sz="2800" b="1" i="1" dirty="0">
                <a:latin typeface="Times New Roman" panose="02020603050405020304" pitchFamily="18" charset="0"/>
                <a:cs typeface="Times New Roman" panose="02020603050405020304" pitchFamily="18" charset="0"/>
              </a:rPr>
              <a:t> and Gautam Buddha where the Hindus and Buddhists have lived together in harmony for centuries. Temple of </a:t>
            </a:r>
            <a:r>
              <a:rPr lang="en-US" sz="2800" b="1" i="1" dirty="0" err="1">
                <a:latin typeface="Times New Roman" panose="02020603050405020304" pitchFamily="18" charset="0"/>
                <a:cs typeface="Times New Roman" panose="02020603050405020304" pitchFamily="18" charset="0"/>
              </a:rPr>
              <a:t>Pashupatinath</a:t>
            </a:r>
            <a:r>
              <a:rPr lang="en-US" sz="2800" b="1" i="1" dirty="0">
                <a:latin typeface="Times New Roman" panose="02020603050405020304" pitchFamily="18" charset="0"/>
                <a:cs typeface="Times New Roman" panose="02020603050405020304" pitchFamily="18" charset="0"/>
              </a:rPr>
              <a:t> is the most sacred Hindu shrine and one of the four most important  sites in the world for Shiva worshippers.  </a:t>
            </a:r>
          </a:p>
        </p:txBody>
      </p:sp>
      <p:sp>
        <p:nvSpPr>
          <p:cNvPr id="10" name="TextBox 9">
            <a:extLst>
              <a:ext uri="{FF2B5EF4-FFF2-40B4-BE49-F238E27FC236}">
                <a16:creationId xmlns:a16="http://schemas.microsoft.com/office/drawing/2014/main" id="{523E0FE6-C741-418D-9467-D702B8D845E7}"/>
              </a:ext>
            </a:extLst>
          </p:cNvPr>
          <p:cNvSpPr txBox="1"/>
          <p:nvPr/>
        </p:nvSpPr>
        <p:spPr>
          <a:xfrm>
            <a:off x="3327403" y="6527981"/>
            <a:ext cx="5791199" cy="261610"/>
          </a:xfrm>
          <a:prstGeom prst="rect">
            <a:avLst/>
          </a:prstGeom>
          <a:noFill/>
        </p:spPr>
        <p:txBody>
          <a:bodyPr wrap="square" rtlCol="0">
            <a:spAutoFit/>
          </a:bodyPr>
          <a:lstStyle/>
          <a:p>
            <a:r>
              <a:rPr lang="en-US" sz="1100" b="1" i="1" dirty="0">
                <a:latin typeface="Times New Roman" panose="02020603050405020304" pitchFamily="18" charset="0"/>
                <a:cs typeface="Times New Roman" panose="02020603050405020304" pitchFamily="18" charset="0"/>
              </a:rPr>
              <a:t>Md. Saiful Islam, Assistant teacher (English) Bagbari </a:t>
            </a:r>
            <a:r>
              <a:rPr lang="en-US" sz="1100" b="1" i="1" dirty="0" err="1">
                <a:latin typeface="Times New Roman" panose="02020603050405020304" pitchFamily="18" charset="0"/>
                <a:cs typeface="Times New Roman" panose="02020603050405020304" pitchFamily="18" charset="0"/>
              </a:rPr>
              <a:t>Chowbaria</a:t>
            </a:r>
            <a:r>
              <a:rPr lang="en-US" sz="1100" b="1" i="1" dirty="0">
                <a:latin typeface="Times New Roman" panose="02020603050405020304" pitchFamily="18" charset="0"/>
                <a:cs typeface="Times New Roman" panose="02020603050405020304" pitchFamily="18" charset="0"/>
              </a:rPr>
              <a:t> High School, </a:t>
            </a:r>
            <a:r>
              <a:rPr lang="en-US" sz="1100" b="1" i="1" dirty="0" err="1">
                <a:latin typeface="Times New Roman" panose="02020603050405020304" pitchFamily="18" charset="0"/>
                <a:cs typeface="Times New Roman" panose="02020603050405020304" pitchFamily="18" charset="0"/>
              </a:rPr>
              <a:t>Sadar</a:t>
            </a:r>
            <a:r>
              <a:rPr lang="en-US" sz="1100" b="1" i="1" dirty="0">
                <a:latin typeface="Times New Roman" panose="02020603050405020304" pitchFamily="18" charset="0"/>
                <a:cs typeface="Times New Roman" panose="02020603050405020304" pitchFamily="18" charset="0"/>
              </a:rPr>
              <a:t> Tangail</a:t>
            </a:r>
          </a:p>
        </p:txBody>
      </p:sp>
      <p:pic>
        <p:nvPicPr>
          <p:cNvPr id="6" name="Picture 5">
            <a:extLst>
              <a:ext uri="{FF2B5EF4-FFF2-40B4-BE49-F238E27FC236}">
                <a16:creationId xmlns:a16="http://schemas.microsoft.com/office/drawing/2014/main" id="{39597987-E055-4BE0-941C-31195C1ABE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6932" y="68408"/>
            <a:ext cx="4809067" cy="32935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a:extLst>
              <a:ext uri="{FF2B5EF4-FFF2-40B4-BE49-F238E27FC236}">
                <a16:creationId xmlns:a16="http://schemas.microsoft.com/office/drawing/2014/main" id="{248A8F98-6A02-40D3-B143-685FB41849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2998" y="0"/>
            <a:ext cx="4682070" cy="32935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a:extLst>
              <a:ext uri="{FF2B5EF4-FFF2-40B4-BE49-F238E27FC236}">
                <a16:creationId xmlns:a16="http://schemas.microsoft.com/office/drawing/2014/main" id="{192173EE-756A-4436-8FCC-7B64B57CA83C}"/>
              </a:ext>
            </a:extLst>
          </p:cNvPr>
          <p:cNvSpPr txBox="1"/>
          <p:nvPr/>
        </p:nvSpPr>
        <p:spPr>
          <a:xfrm>
            <a:off x="1930400" y="3465833"/>
            <a:ext cx="1811867" cy="369332"/>
          </a:xfrm>
          <a:prstGeom prst="rect">
            <a:avLst/>
          </a:prstGeom>
          <a:noFill/>
        </p:spPr>
        <p:txBody>
          <a:bodyPr wrap="square" rtlCol="0">
            <a:spAutoFit/>
          </a:bodyPr>
          <a:lstStyle/>
          <a:p>
            <a:r>
              <a:rPr lang="en-US" b="1" i="1" dirty="0">
                <a:latin typeface="Times New Roman" panose="02020603050405020304" pitchFamily="18" charset="0"/>
                <a:cs typeface="Times New Roman" panose="02020603050405020304" pitchFamily="18" charset="0"/>
              </a:rPr>
              <a:t>Gautam Buddha</a:t>
            </a:r>
          </a:p>
        </p:txBody>
      </p:sp>
      <p:sp>
        <p:nvSpPr>
          <p:cNvPr id="11" name="TextBox 10">
            <a:extLst>
              <a:ext uri="{FF2B5EF4-FFF2-40B4-BE49-F238E27FC236}">
                <a16:creationId xmlns:a16="http://schemas.microsoft.com/office/drawing/2014/main" id="{D8BD8A24-0A12-41C3-AF50-A1C5044B504F}"/>
              </a:ext>
            </a:extLst>
          </p:cNvPr>
          <p:cNvSpPr txBox="1"/>
          <p:nvPr/>
        </p:nvSpPr>
        <p:spPr>
          <a:xfrm>
            <a:off x="8449733" y="3404041"/>
            <a:ext cx="2167467" cy="369332"/>
          </a:xfrm>
          <a:prstGeom prst="rect">
            <a:avLst/>
          </a:prstGeom>
          <a:noFill/>
        </p:spPr>
        <p:txBody>
          <a:bodyPr wrap="square" rtlCol="0">
            <a:spAutoFit/>
          </a:bodyPr>
          <a:lstStyle/>
          <a:p>
            <a:r>
              <a:rPr lang="en-US" b="1" i="1" dirty="0">
                <a:latin typeface="Times New Roman" panose="02020603050405020304" pitchFamily="18" charset="0"/>
                <a:cs typeface="Times New Roman" panose="02020603050405020304" pitchFamily="18" charset="0"/>
              </a:rPr>
              <a:t>Lora </a:t>
            </a:r>
            <a:r>
              <a:rPr lang="en-US" b="1" i="1" dirty="0" err="1">
                <a:latin typeface="Times New Roman" panose="02020603050405020304" pitchFamily="18" charset="0"/>
                <a:cs typeface="Times New Roman" panose="02020603050405020304" pitchFamily="18" charset="0"/>
              </a:rPr>
              <a:t>Pashupatinath</a:t>
            </a:r>
            <a:endParaRPr lang="en-US"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1570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0" grpId="0"/>
      <p:bldP spid="9"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21305C-3278-47A6-B2AE-8386A1B30C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880497" y="2916572"/>
            <a:ext cx="6937859" cy="1142999"/>
          </a:xfrm>
          <a:prstGeom prst="rect">
            <a:avLst/>
          </a:prstGeom>
        </p:spPr>
      </p:pic>
      <p:pic>
        <p:nvPicPr>
          <p:cNvPr id="7" name="Picture 6">
            <a:extLst>
              <a:ext uri="{FF2B5EF4-FFF2-40B4-BE49-F238E27FC236}">
                <a16:creationId xmlns:a16="http://schemas.microsoft.com/office/drawing/2014/main" id="{0B7E3F86-1A46-4EE7-AB7F-2C74DE8815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134638" y="2916574"/>
            <a:ext cx="6937859" cy="1143000"/>
          </a:xfrm>
          <a:prstGeom prst="rect">
            <a:avLst/>
          </a:prstGeom>
        </p:spPr>
      </p:pic>
      <p:sp>
        <p:nvSpPr>
          <p:cNvPr id="8" name="TextBox 7">
            <a:extLst>
              <a:ext uri="{FF2B5EF4-FFF2-40B4-BE49-F238E27FC236}">
                <a16:creationId xmlns:a16="http://schemas.microsoft.com/office/drawing/2014/main" id="{89D0ADE7-4FE4-4C03-9022-E31AD04B41C9}"/>
              </a:ext>
            </a:extLst>
          </p:cNvPr>
          <p:cNvSpPr txBox="1"/>
          <p:nvPr/>
        </p:nvSpPr>
        <p:spPr>
          <a:xfrm>
            <a:off x="3327403" y="6527981"/>
            <a:ext cx="5791199" cy="261610"/>
          </a:xfrm>
          <a:prstGeom prst="rect">
            <a:avLst/>
          </a:prstGeom>
          <a:noFill/>
        </p:spPr>
        <p:txBody>
          <a:bodyPr wrap="square" rtlCol="0">
            <a:spAutoFit/>
          </a:bodyPr>
          <a:lstStyle/>
          <a:p>
            <a:r>
              <a:rPr lang="en-US" sz="1100" b="1" i="1" dirty="0">
                <a:latin typeface="Times New Roman" panose="02020603050405020304" pitchFamily="18" charset="0"/>
                <a:cs typeface="Times New Roman" panose="02020603050405020304" pitchFamily="18" charset="0"/>
              </a:rPr>
              <a:t>Md. Saiful Islam, Assistant teacher (English) Bagbari </a:t>
            </a:r>
            <a:r>
              <a:rPr lang="en-US" sz="1100" b="1" i="1" dirty="0" err="1">
                <a:latin typeface="Times New Roman" panose="02020603050405020304" pitchFamily="18" charset="0"/>
                <a:cs typeface="Times New Roman" panose="02020603050405020304" pitchFamily="18" charset="0"/>
              </a:rPr>
              <a:t>Chowbaria</a:t>
            </a:r>
            <a:r>
              <a:rPr lang="en-US" sz="1100" b="1" i="1" dirty="0">
                <a:latin typeface="Times New Roman" panose="02020603050405020304" pitchFamily="18" charset="0"/>
                <a:cs typeface="Times New Roman" panose="02020603050405020304" pitchFamily="18" charset="0"/>
              </a:rPr>
              <a:t> High School, </a:t>
            </a:r>
            <a:r>
              <a:rPr lang="en-US" sz="1100" b="1" i="1" dirty="0" err="1">
                <a:latin typeface="Times New Roman" panose="02020603050405020304" pitchFamily="18" charset="0"/>
                <a:cs typeface="Times New Roman" panose="02020603050405020304" pitchFamily="18" charset="0"/>
              </a:rPr>
              <a:t>Sadar</a:t>
            </a:r>
            <a:r>
              <a:rPr lang="en-US" sz="1100" b="1" i="1" dirty="0">
                <a:latin typeface="Times New Roman" panose="02020603050405020304" pitchFamily="18" charset="0"/>
                <a:cs typeface="Times New Roman" panose="02020603050405020304" pitchFamily="18" charset="0"/>
              </a:rPr>
              <a:t> Tangail</a:t>
            </a:r>
          </a:p>
        </p:txBody>
      </p:sp>
      <p:sp>
        <p:nvSpPr>
          <p:cNvPr id="9" name="TextBox 8">
            <a:extLst>
              <a:ext uri="{FF2B5EF4-FFF2-40B4-BE49-F238E27FC236}">
                <a16:creationId xmlns:a16="http://schemas.microsoft.com/office/drawing/2014/main" id="{48ED2BC7-4E3C-423C-90F3-88A8D2C1B503}"/>
              </a:ext>
            </a:extLst>
          </p:cNvPr>
          <p:cNvSpPr txBox="1"/>
          <p:nvPr/>
        </p:nvSpPr>
        <p:spPr>
          <a:xfrm>
            <a:off x="1298046" y="3682912"/>
            <a:ext cx="9734021" cy="2677656"/>
          </a:xfrm>
          <a:prstGeom prst="rect">
            <a:avLst/>
          </a:prstGeom>
          <a:noFill/>
        </p:spPr>
        <p:txBody>
          <a:bodyPr wrap="square">
            <a:spAutoFit/>
          </a:bodyPr>
          <a:lstStyle/>
          <a:p>
            <a:r>
              <a:rPr lang="en-US" sz="2800" b="1" i="1" dirty="0">
                <a:latin typeface="Times New Roman" panose="02020603050405020304" pitchFamily="18" charset="0"/>
                <a:cs typeface="Times New Roman" panose="02020603050405020304" pitchFamily="18" charset="0"/>
              </a:rPr>
              <a:t>Lord Buddha, the light of Asia, was born in Lumbini in Nepal’s southern plains, which makes this sacred pilgrimage destination for the Buddhists as well. In fact, many Nepalese combine Hindu and Buddhists practices; many temples and shrines are shared between the two faiths, and some deities are worshipped by both Hindus and Buddhists.</a:t>
            </a:r>
          </a:p>
        </p:txBody>
      </p:sp>
      <p:pic>
        <p:nvPicPr>
          <p:cNvPr id="4" name="Picture 3">
            <a:extLst>
              <a:ext uri="{FF2B5EF4-FFF2-40B4-BE49-F238E27FC236}">
                <a16:creationId xmlns:a16="http://schemas.microsoft.com/office/drawing/2014/main" id="{DFBD7EA9-627A-4A4C-B1F5-5FC83DDABA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4534" y="0"/>
            <a:ext cx="4961465" cy="33171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a:extLst>
              <a:ext uri="{FF2B5EF4-FFF2-40B4-BE49-F238E27FC236}">
                <a16:creationId xmlns:a16="http://schemas.microsoft.com/office/drawing/2014/main" id="{A6CA1627-856A-4EC7-B785-5EE41742E8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5999" y="19142"/>
            <a:ext cx="4797955" cy="32980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TextBox 9">
            <a:extLst>
              <a:ext uri="{FF2B5EF4-FFF2-40B4-BE49-F238E27FC236}">
                <a16:creationId xmlns:a16="http://schemas.microsoft.com/office/drawing/2014/main" id="{51096321-8316-4B5F-A27C-9D87EB67883F}"/>
              </a:ext>
            </a:extLst>
          </p:cNvPr>
          <p:cNvSpPr txBox="1"/>
          <p:nvPr/>
        </p:nvSpPr>
        <p:spPr>
          <a:xfrm>
            <a:off x="2332568" y="3313580"/>
            <a:ext cx="1989669" cy="369332"/>
          </a:xfrm>
          <a:prstGeom prst="rect">
            <a:avLst/>
          </a:prstGeom>
          <a:noFill/>
        </p:spPr>
        <p:txBody>
          <a:bodyPr wrap="square" rtlCol="0">
            <a:spAutoFit/>
          </a:bodyPr>
          <a:lstStyle/>
          <a:p>
            <a:r>
              <a:rPr lang="en-US" dirty="0"/>
              <a:t>Temple of Buddha</a:t>
            </a:r>
          </a:p>
        </p:txBody>
      </p:sp>
      <p:sp>
        <p:nvSpPr>
          <p:cNvPr id="11" name="TextBox 10">
            <a:extLst>
              <a:ext uri="{FF2B5EF4-FFF2-40B4-BE49-F238E27FC236}">
                <a16:creationId xmlns:a16="http://schemas.microsoft.com/office/drawing/2014/main" id="{DF19F1C1-72F1-4CAD-B696-D7F19948144B}"/>
              </a:ext>
            </a:extLst>
          </p:cNvPr>
          <p:cNvSpPr txBox="1"/>
          <p:nvPr/>
        </p:nvSpPr>
        <p:spPr>
          <a:xfrm>
            <a:off x="7978509" y="3336321"/>
            <a:ext cx="1989668" cy="369332"/>
          </a:xfrm>
          <a:prstGeom prst="rect">
            <a:avLst/>
          </a:prstGeom>
          <a:noFill/>
        </p:spPr>
        <p:txBody>
          <a:bodyPr wrap="square" rtlCol="0">
            <a:spAutoFit/>
          </a:bodyPr>
          <a:lstStyle/>
          <a:p>
            <a:r>
              <a:rPr lang="en-US" dirty="0"/>
              <a:t>Temple of Hindus</a:t>
            </a:r>
          </a:p>
        </p:txBody>
      </p:sp>
    </p:spTree>
    <p:extLst>
      <p:ext uri="{BB962C8B-B14F-4D97-AF65-F5344CB8AC3E}">
        <p14:creationId xmlns:p14="http://schemas.microsoft.com/office/powerpoint/2010/main" val="98205102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21305C-3278-47A6-B2AE-8386A1B30C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880497" y="2916573"/>
            <a:ext cx="6937859" cy="1143000"/>
          </a:xfrm>
          <a:prstGeom prst="rect">
            <a:avLst/>
          </a:prstGeom>
        </p:spPr>
      </p:pic>
      <p:pic>
        <p:nvPicPr>
          <p:cNvPr id="7" name="Picture 6">
            <a:extLst>
              <a:ext uri="{FF2B5EF4-FFF2-40B4-BE49-F238E27FC236}">
                <a16:creationId xmlns:a16="http://schemas.microsoft.com/office/drawing/2014/main" id="{0B7E3F86-1A46-4EE7-AB7F-2C74DE8815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134638" y="2916574"/>
            <a:ext cx="6937859" cy="1143000"/>
          </a:xfrm>
          <a:prstGeom prst="rect">
            <a:avLst/>
          </a:prstGeom>
        </p:spPr>
      </p:pic>
      <p:sp>
        <p:nvSpPr>
          <p:cNvPr id="10" name="TextBox 9">
            <a:extLst>
              <a:ext uri="{FF2B5EF4-FFF2-40B4-BE49-F238E27FC236}">
                <a16:creationId xmlns:a16="http://schemas.microsoft.com/office/drawing/2014/main" id="{ACFCFF1A-DDF0-49EE-BB34-DF7BA4C719D6}"/>
              </a:ext>
            </a:extLst>
          </p:cNvPr>
          <p:cNvSpPr txBox="1"/>
          <p:nvPr/>
        </p:nvSpPr>
        <p:spPr>
          <a:xfrm>
            <a:off x="1282699" y="3312763"/>
            <a:ext cx="9604604" cy="3108543"/>
          </a:xfrm>
          <a:prstGeom prst="rect">
            <a:avLst/>
          </a:prstGeom>
          <a:noFill/>
        </p:spPr>
        <p:txBody>
          <a:bodyPr wrap="square" rtlCol="0">
            <a:spAutoFit/>
          </a:bodyPr>
          <a:lstStyle/>
          <a:p>
            <a:r>
              <a:rPr lang="en-US" sz="2800" b="1" i="1" dirty="0">
                <a:latin typeface="Times New Roman" panose="02020603050405020304" pitchFamily="18" charset="0"/>
                <a:cs typeface="Times New Roman" panose="02020603050405020304" pitchFamily="18" charset="0"/>
              </a:rPr>
              <a:t>Kathmandu Valley is the richest cultural  heritage </a:t>
            </a:r>
            <a:r>
              <a:rPr lang="en-US" sz="2800" b="1" i="1" dirty="0" err="1">
                <a:latin typeface="Times New Roman" panose="02020603050405020304" pitchFamily="18" charset="0"/>
                <a:cs typeface="Times New Roman" panose="02020603050405020304" pitchFamily="18" charset="0"/>
              </a:rPr>
              <a:t>centre</a:t>
            </a:r>
            <a:r>
              <a:rPr lang="en-US" sz="2800" b="1" i="1" dirty="0">
                <a:latin typeface="Times New Roman" panose="02020603050405020304" pitchFamily="18" charset="0"/>
                <a:cs typeface="Times New Roman" panose="02020603050405020304" pitchFamily="18" charset="0"/>
              </a:rPr>
              <a:t> of Nepal. The three ancient cities of the Valley- </a:t>
            </a:r>
            <a:r>
              <a:rPr lang="en-US" sz="2800" b="1" i="1" dirty="0" err="1">
                <a:latin typeface="Times New Roman" panose="02020603050405020304" pitchFamily="18" charset="0"/>
                <a:cs typeface="Times New Roman" panose="02020603050405020304" pitchFamily="18" charset="0"/>
              </a:rPr>
              <a:t>Patan</a:t>
            </a:r>
            <a:r>
              <a:rPr lang="en-US" sz="2800" b="1" i="1" dirty="0">
                <a:latin typeface="Times New Roman" panose="02020603050405020304" pitchFamily="18" charset="0"/>
                <a:cs typeface="Times New Roman" panose="02020603050405020304" pitchFamily="18" charset="0"/>
              </a:rPr>
              <a:t>, Kathmandu and Bhaktapur represent an epitome of harmony in urban design, elegant architecture and refined culture. These cities are famous for religious monuments unequalled in the world. The seven monuments zones situated within the Valley have been named as World Heritage Sites by UNESCO.</a:t>
            </a:r>
          </a:p>
        </p:txBody>
      </p:sp>
      <p:sp>
        <p:nvSpPr>
          <p:cNvPr id="8" name="TextBox 7">
            <a:extLst>
              <a:ext uri="{FF2B5EF4-FFF2-40B4-BE49-F238E27FC236}">
                <a16:creationId xmlns:a16="http://schemas.microsoft.com/office/drawing/2014/main" id="{28AE23CE-E0BA-4A29-B674-C7B25EA12866}"/>
              </a:ext>
            </a:extLst>
          </p:cNvPr>
          <p:cNvSpPr txBox="1"/>
          <p:nvPr/>
        </p:nvSpPr>
        <p:spPr>
          <a:xfrm>
            <a:off x="3327403" y="6527981"/>
            <a:ext cx="5791199" cy="261610"/>
          </a:xfrm>
          <a:prstGeom prst="rect">
            <a:avLst/>
          </a:prstGeom>
          <a:noFill/>
        </p:spPr>
        <p:txBody>
          <a:bodyPr wrap="square" rtlCol="0">
            <a:spAutoFit/>
          </a:bodyPr>
          <a:lstStyle/>
          <a:p>
            <a:r>
              <a:rPr lang="en-US" sz="1100" b="1" i="1" dirty="0">
                <a:latin typeface="Times New Roman" panose="02020603050405020304" pitchFamily="18" charset="0"/>
                <a:cs typeface="Times New Roman" panose="02020603050405020304" pitchFamily="18" charset="0"/>
              </a:rPr>
              <a:t>Md. Saiful Islam, Assistant teacher (English) Bagbari </a:t>
            </a:r>
            <a:r>
              <a:rPr lang="en-US" sz="1100" b="1" i="1" dirty="0" err="1">
                <a:latin typeface="Times New Roman" panose="02020603050405020304" pitchFamily="18" charset="0"/>
                <a:cs typeface="Times New Roman" panose="02020603050405020304" pitchFamily="18" charset="0"/>
              </a:rPr>
              <a:t>Chowbaria</a:t>
            </a:r>
            <a:r>
              <a:rPr lang="en-US" sz="1100" b="1" i="1" dirty="0">
                <a:latin typeface="Times New Roman" panose="02020603050405020304" pitchFamily="18" charset="0"/>
                <a:cs typeface="Times New Roman" panose="02020603050405020304" pitchFamily="18" charset="0"/>
              </a:rPr>
              <a:t> High School, </a:t>
            </a:r>
            <a:r>
              <a:rPr lang="en-US" sz="1100" b="1" i="1" dirty="0" err="1">
                <a:latin typeface="Times New Roman" panose="02020603050405020304" pitchFamily="18" charset="0"/>
                <a:cs typeface="Times New Roman" panose="02020603050405020304" pitchFamily="18" charset="0"/>
              </a:rPr>
              <a:t>Sadar</a:t>
            </a:r>
            <a:r>
              <a:rPr lang="en-US" sz="1100" b="1" i="1" dirty="0">
                <a:latin typeface="Times New Roman" panose="02020603050405020304" pitchFamily="18" charset="0"/>
                <a:cs typeface="Times New Roman" panose="02020603050405020304" pitchFamily="18" charset="0"/>
              </a:rPr>
              <a:t> Tangail</a:t>
            </a:r>
          </a:p>
        </p:txBody>
      </p:sp>
      <p:pic>
        <p:nvPicPr>
          <p:cNvPr id="11" name="Picture 10">
            <a:extLst>
              <a:ext uri="{FF2B5EF4-FFF2-40B4-BE49-F238E27FC236}">
                <a16:creationId xmlns:a16="http://schemas.microsoft.com/office/drawing/2014/main" id="{405EBCCA-D9BF-4AE4-A97E-73AA18F610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8933" y="-14868"/>
            <a:ext cx="3238501" cy="27919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11">
            <a:extLst>
              <a:ext uri="{FF2B5EF4-FFF2-40B4-BE49-F238E27FC236}">
                <a16:creationId xmlns:a16="http://schemas.microsoft.com/office/drawing/2014/main" id="{9AA7FF78-C5C3-4ED2-8682-5AF0B3B684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9932" y="1"/>
            <a:ext cx="3429001" cy="27770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TextBox 12">
            <a:extLst>
              <a:ext uri="{FF2B5EF4-FFF2-40B4-BE49-F238E27FC236}">
                <a16:creationId xmlns:a16="http://schemas.microsoft.com/office/drawing/2014/main" id="{7C5F3280-3E46-4D9B-89BD-B5CB1C5EFF80}"/>
              </a:ext>
            </a:extLst>
          </p:cNvPr>
          <p:cNvSpPr txBox="1"/>
          <p:nvPr/>
        </p:nvSpPr>
        <p:spPr>
          <a:xfrm>
            <a:off x="1951680" y="2821234"/>
            <a:ext cx="1905302" cy="369332"/>
          </a:xfrm>
          <a:prstGeom prst="rect">
            <a:avLst/>
          </a:prstGeom>
          <a:noFill/>
        </p:spPr>
        <p:txBody>
          <a:bodyPr wrap="square" rtlCol="0">
            <a:spAutoFit/>
          </a:bodyPr>
          <a:lstStyle/>
          <a:p>
            <a:r>
              <a:rPr lang="en-US" dirty="0"/>
              <a:t>Kathmandu Valley</a:t>
            </a:r>
          </a:p>
        </p:txBody>
      </p:sp>
      <p:sp>
        <p:nvSpPr>
          <p:cNvPr id="14" name="TextBox 13">
            <a:extLst>
              <a:ext uri="{FF2B5EF4-FFF2-40B4-BE49-F238E27FC236}">
                <a16:creationId xmlns:a16="http://schemas.microsoft.com/office/drawing/2014/main" id="{81D6E8EC-F087-49E9-A716-417CF3DCA6CC}"/>
              </a:ext>
            </a:extLst>
          </p:cNvPr>
          <p:cNvSpPr txBox="1"/>
          <p:nvPr/>
        </p:nvSpPr>
        <p:spPr>
          <a:xfrm>
            <a:off x="5697384" y="2842089"/>
            <a:ext cx="1369939" cy="369332"/>
          </a:xfrm>
          <a:prstGeom prst="rect">
            <a:avLst/>
          </a:prstGeom>
          <a:noFill/>
        </p:spPr>
        <p:txBody>
          <a:bodyPr wrap="square" rtlCol="0">
            <a:spAutoFit/>
          </a:bodyPr>
          <a:lstStyle/>
          <a:p>
            <a:r>
              <a:rPr lang="en-US" dirty="0" err="1"/>
              <a:t>Patan</a:t>
            </a:r>
            <a:r>
              <a:rPr lang="en-US" dirty="0"/>
              <a:t> Valley</a:t>
            </a:r>
          </a:p>
        </p:txBody>
      </p:sp>
      <p:sp>
        <p:nvSpPr>
          <p:cNvPr id="16" name="TextBox 15">
            <a:extLst>
              <a:ext uri="{FF2B5EF4-FFF2-40B4-BE49-F238E27FC236}">
                <a16:creationId xmlns:a16="http://schemas.microsoft.com/office/drawing/2014/main" id="{C6044AAC-10FE-4BC4-8DA3-FFF62B7221E4}"/>
              </a:ext>
            </a:extLst>
          </p:cNvPr>
          <p:cNvSpPr txBox="1"/>
          <p:nvPr/>
        </p:nvSpPr>
        <p:spPr>
          <a:xfrm>
            <a:off x="9205157" y="2818588"/>
            <a:ext cx="1704144" cy="369332"/>
          </a:xfrm>
          <a:prstGeom prst="rect">
            <a:avLst/>
          </a:prstGeom>
          <a:noFill/>
        </p:spPr>
        <p:txBody>
          <a:bodyPr wrap="square" rtlCol="0">
            <a:spAutoFit/>
          </a:bodyPr>
          <a:lstStyle/>
          <a:p>
            <a:r>
              <a:rPr lang="en-US" dirty="0" err="1"/>
              <a:t>BhaktapurValley</a:t>
            </a:r>
            <a:endParaRPr lang="en-US" dirty="0"/>
          </a:p>
        </p:txBody>
      </p:sp>
      <p:pic>
        <p:nvPicPr>
          <p:cNvPr id="4" name="Picture 3">
            <a:extLst>
              <a:ext uri="{FF2B5EF4-FFF2-40B4-BE49-F238E27FC236}">
                <a16:creationId xmlns:a16="http://schemas.microsoft.com/office/drawing/2014/main" id="{FD93E449-BC67-4E25-BAAB-09A0322879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9431" y="-8427"/>
            <a:ext cx="3182636" cy="27854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137912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P spid="13" grpId="0"/>
      <p:bldP spid="14"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21305C-3278-47A6-B2AE-8386A1B30C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880497" y="2916573"/>
            <a:ext cx="6937859" cy="1143000"/>
          </a:xfrm>
          <a:prstGeom prst="rect">
            <a:avLst/>
          </a:prstGeom>
        </p:spPr>
      </p:pic>
      <p:pic>
        <p:nvPicPr>
          <p:cNvPr id="7" name="Picture 6">
            <a:extLst>
              <a:ext uri="{FF2B5EF4-FFF2-40B4-BE49-F238E27FC236}">
                <a16:creationId xmlns:a16="http://schemas.microsoft.com/office/drawing/2014/main" id="{0B7E3F86-1A46-4EE7-AB7F-2C74DE8815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134638" y="2916574"/>
            <a:ext cx="6937859" cy="1143000"/>
          </a:xfrm>
          <a:prstGeom prst="rect">
            <a:avLst/>
          </a:prstGeom>
        </p:spPr>
      </p:pic>
      <p:sp>
        <p:nvSpPr>
          <p:cNvPr id="14" name="TextBox 13">
            <a:extLst>
              <a:ext uri="{FF2B5EF4-FFF2-40B4-BE49-F238E27FC236}">
                <a16:creationId xmlns:a16="http://schemas.microsoft.com/office/drawing/2014/main" id="{39859858-3605-42F3-8C11-6818D841D168}"/>
              </a:ext>
            </a:extLst>
          </p:cNvPr>
          <p:cNvSpPr txBox="1"/>
          <p:nvPr/>
        </p:nvSpPr>
        <p:spPr>
          <a:xfrm>
            <a:off x="1168398" y="4306728"/>
            <a:ext cx="9872133" cy="2062103"/>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Tihar is celebrated in November. Other festivals include the Holi and Chaitra </a:t>
            </a:r>
            <a:r>
              <a:rPr lang="en-US" sz="3200" b="1" dirty="0" err="1">
                <a:latin typeface="Times New Roman" panose="02020603050405020304" pitchFamily="18" charset="0"/>
                <a:cs typeface="Times New Roman" panose="02020603050405020304" pitchFamily="18" charset="0"/>
              </a:rPr>
              <a:t>Daisan</a:t>
            </a:r>
            <a:r>
              <a:rPr lang="en-US" sz="3200" b="1" dirty="0">
                <a:latin typeface="Times New Roman" panose="02020603050405020304" pitchFamily="18" charset="0"/>
                <a:cs typeface="Times New Roman" panose="02020603050405020304" pitchFamily="18" charset="0"/>
              </a:rPr>
              <a:t>. Some Hindu festivals are the </a:t>
            </a:r>
            <a:r>
              <a:rPr lang="en-US" sz="3200" b="1" dirty="0" err="1">
                <a:latin typeface="Times New Roman" panose="02020603050405020304" pitchFamily="18" charset="0"/>
                <a:cs typeface="Times New Roman" panose="02020603050405020304" pitchFamily="18" charset="0"/>
              </a:rPr>
              <a:t>Haribodhini</a:t>
            </a:r>
            <a:r>
              <a:rPr lang="en-US" sz="3200" b="1" dirty="0">
                <a:latin typeface="Times New Roman" panose="02020603050405020304" pitchFamily="18" charset="0"/>
                <a:cs typeface="Times New Roman" panose="02020603050405020304" pitchFamily="18" charset="0"/>
              </a:rPr>
              <a:t> Ekadashi. </a:t>
            </a:r>
            <a:r>
              <a:rPr lang="en-US" sz="3200" b="1" dirty="0" err="1">
                <a:latin typeface="Times New Roman" panose="02020603050405020304" pitchFamily="18" charset="0"/>
                <a:cs typeface="Times New Roman" panose="02020603050405020304" pitchFamily="18" charset="0"/>
              </a:rPr>
              <a:t>Maha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Sivaratri</a:t>
            </a:r>
            <a:r>
              <a:rPr lang="en-US" sz="3200" b="1" dirty="0">
                <a:latin typeface="Times New Roman" panose="02020603050405020304" pitchFamily="18" charset="0"/>
                <a:cs typeface="Times New Roman" panose="02020603050405020304" pitchFamily="18" charset="0"/>
              </a:rPr>
              <a:t> and the Krishna Jayanti. </a:t>
            </a:r>
          </a:p>
        </p:txBody>
      </p:sp>
      <p:sp>
        <p:nvSpPr>
          <p:cNvPr id="10" name="TextBox 9">
            <a:extLst>
              <a:ext uri="{FF2B5EF4-FFF2-40B4-BE49-F238E27FC236}">
                <a16:creationId xmlns:a16="http://schemas.microsoft.com/office/drawing/2014/main" id="{21768CAE-B2B8-43EE-AADA-792F5DA219E1}"/>
              </a:ext>
            </a:extLst>
          </p:cNvPr>
          <p:cNvSpPr txBox="1"/>
          <p:nvPr/>
        </p:nvSpPr>
        <p:spPr>
          <a:xfrm>
            <a:off x="3327403" y="6527981"/>
            <a:ext cx="5791199" cy="261610"/>
          </a:xfrm>
          <a:prstGeom prst="rect">
            <a:avLst/>
          </a:prstGeom>
          <a:noFill/>
        </p:spPr>
        <p:txBody>
          <a:bodyPr wrap="square" rtlCol="0">
            <a:spAutoFit/>
          </a:bodyPr>
          <a:lstStyle/>
          <a:p>
            <a:r>
              <a:rPr lang="en-US" sz="1100" b="1" i="1" dirty="0">
                <a:latin typeface="Times New Roman" panose="02020603050405020304" pitchFamily="18" charset="0"/>
                <a:cs typeface="Times New Roman" panose="02020603050405020304" pitchFamily="18" charset="0"/>
              </a:rPr>
              <a:t>Md. Saiful Islam, Assistant teacher (English) Bagbari </a:t>
            </a:r>
            <a:r>
              <a:rPr lang="en-US" sz="1100" b="1" i="1" dirty="0" err="1">
                <a:latin typeface="Times New Roman" panose="02020603050405020304" pitchFamily="18" charset="0"/>
                <a:cs typeface="Times New Roman" panose="02020603050405020304" pitchFamily="18" charset="0"/>
              </a:rPr>
              <a:t>Chowbaria</a:t>
            </a:r>
            <a:r>
              <a:rPr lang="en-US" sz="1100" b="1" i="1" dirty="0">
                <a:latin typeface="Times New Roman" panose="02020603050405020304" pitchFamily="18" charset="0"/>
                <a:cs typeface="Times New Roman" panose="02020603050405020304" pitchFamily="18" charset="0"/>
              </a:rPr>
              <a:t> High School, </a:t>
            </a:r>
            <a:r>
              <a:rPr lang="en-US" sz="1100" b="1" i="1" dirty="0" err="1">
                <a:latin typeface="Times New Roman" panose="02020603050405020304" pitchFamily="18" charset="0"/>
                <a:cs typeface="Times New Roman" panose="02020603050405020304" pitchFamily="18" charset="0"/>
              </a:rPr>
              <a:t>Sadar</a:t>
            </a:r>
            <a:r>
              <a:rPr lang="en-US" sz="1100" b="1" i="1" dirty="0">
                <a:latin typeface="Times New Roman" panose="02020603050405020304" pitchFamily="18" charset="0"/>
                <a:cs typeface="Times New Roman" panose="02020603050405020304" pitchFamily="18" charset="0"/>
              </a:rPr>
              <a:t> Tangail</a:t>
            </a:r>
          </a:p>
        </p:txBody>
      </p:sp>
      <p:pic>
        <p:nvPicPr>
          <p:cNvPr id="8" name="Picture 7">
            <a:extLst>
              <a:ext uri="{FF2B5EF4-FFF2-40B4-BE49-F238E27FC236}">
                <a16:creationId xmlns:a16="http://schemas.microsoft.com/office/drawing/2014/main" id="{1DE8259F-9BB9-4FBE-B26C-CF75DFBC96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4667" y="0"/>
            <a:ext cx="3327400" cy="35056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TextBox 12">
            <a:extLst>
              <a:ext uri="{FF2B5EF4-FFF2-40B4-BE49-F238E27FC236}">
                <a16:creationId xmlns:a16="http://schemas.microsoft.com/office/drawing/2014/main" id="{91608837-D33A-47EA-84AB-900C2682A623}"/>
              </a:ext>
            </a:extLst>
          </p:cNvPr>
          <p:cNvSpPr txBox="1"/>
          <p:nvPr/>
        </p:nvSpPr>
        <p:spPr>
          <a:xfrm>
            <a:off x="1371298" y="3564965"/>
            <a:ext cx="1740178" cy="369332"/>
          </a:xfrm>
          <a:prstGeom prst="rect">
            <a:avLst/>
          </a:prstGeom>
          <a:noFill/>
        </p:spPr>
        <p:txBody>
          <a:bodyPr wrap="square" rtlCol="0">
            <a:spAutoFit/>
          </a:bodyPr>
          <a:lstStyle/>
          <a:p>
            <a:r>
              <a:rPr lang="en-US" dirty="0" err="1"/>
              <a:t>Maha</a:t>
            </a:r>
            <a:r>
              <a:rPr lang="en-US" dirty="0"/>
              <a:t> Shivaratri</a:t>
            </a:r>
          </a:p>
        </p:txBody>
      </p:sp>
      <p:sp>
        <p:nvSpPr>
          <p:cNvPr id="15" name="TextBox 14">
            <a:extLst>
              <a:ext uri="{FF2B5EF4-FFF2-40B4-BE49-F238E27FC236}">
                <a16:creationId xmlns:a16="http://schemas.microsoft.com/office/drawing/2014/main" id="{90AC595C-BE36-4214-B08A-DF85D25E1707}"/>
              </a:ext>
            </a:extLst>
          </p:cNvPr>
          <p:cNvSpPr txBox="1"/>
          <p:nvPr/>
        </p:nvSpPr>
        <p:spPr>
          <a:xfrm>
            <a:off x="4814567" y="3488073"/>
            <a:ext cx="1624310" cy="369332"/>
          </a:xfrm>
          <a:prstGeom prst="rect">
            <a:avLst/>
          </a:prstGeom>
          <a:noFill/>
        </p:spPr>
        <p:txBody>
          <a:bodyPr wrap="square" rtlCol="0">
            <a:spAutoFit/>
          </a:bodyPr>
          <a:lstStyle/>
          <a:p>
            <a:r>
              <a:rPr lang="en-US" dirty="0"/>
              <a:t>Krishna Jayanti</a:t>
            </a:r>
          </a:p>
        </p:txBody>
      </p:sp>
      <p:sp>
        <p:nvSpPr>
          <p:cNvPr id="16" name="TextBox 15">
            <a:extLst>
              <a:ext uri="{FF2B5EF4-FFF2-40B4-BE49-F238E27FC236}">
                <a16:creationId xmlns:a16="http://schemas.microsoft.com/office/drawing/2014/main" id="{AFB69097-C2BF-485C-801B-86943BCDB74D}"/>
              </a:ext>
            </a:extLst>
          </p:cNvPr>
          <p:cNvSpPr txBox="1"/>
          <p:nvPr/>
        </p:nvSpPr>
        <p:spPr>
          <a:xfrm>
            <a:off x="9118602" y="3528069"/>
            <a:ext cx="1561932" cy="369332"/>
          </a:xfrm>
          <a:prstGeom prst="rect">
            <a:avLst/>
          </a:prstGeom>
          <a:noFill/>
        </p:spPr>
        <p:txBody>
          <a:bodyPr wrap="square" rtlCol="0">
            <a:spAutoFit/>
          </a:bodyPr>
          <a:lstStyle/>
          <a:p>
            <a:r>
              <a:rPr lang="en-US" dirty="0" err="1"/>
              <a:t>Caitra</a:t>
            </a:r>
            <a:r>
              <a:rPr lang="en-US" dirty="0"/>
              <a:t> </a:t>
            </a:r>
            <a:r>
              <a:rPr lang="en-US" dirty="0" err="1"/>
              <a:t>Dasain</a:t>
            </a:r>
            <a:endParaRPr lang="en-US" dirty="0"/>
          </a:p>
        </p:txBody>
      </p:sp>
      <p:pic>
        <p:nvPicPr>
          <p:cNvPr id="4" name="Picture 3">
            <a:extLst>
              <a:ext uri="{FF2B5EF4-FFF2-40B4-BE49-F238E27FC236}">
                <a16:creationId xmlns:a16="http://schemas.microsoft.com/office/drawing/2014/main" id="{8A693B95-B139-4D67-AFFB-DD0491DB85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2962" y="-23185"/>
            <a:ext cx="3327399" cy="3429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Picture 16">
            <a:extLst>
              <a:ext uri="{FF2B5EF4-FFF2-40B4-BE49-F238E27FC236}">
                <a16:creationId xmlns:a16="http://schemas.microsoft.com/office/drawing/2014/main" id="{67619FEE-BC7D-4934-981F-B415E49FEE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7333" y="0"/>
            <a:ext cx="3174305" cy="34965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851462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0" grpId="0"/>
      <p:bldP spid="13" grpId="0"/>
      <p:bldP spid="15"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21305C-3278-47A6-B2AE-8386A1B30C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880497" y="2916573"/>
            <a:ext cx="6937859" cy="1143000"/>
          </a:xfrm>
          <a:prstGeom prst="rect">
            <a:avLst/>
          </a:prstGeom>
        </p:spPr>
      </p:pic>
      <p:pic>
        <p:nvPicPr>
          <p:cNvPr id="7" name="Picture 6">
            <a:extLst>
              <a:ext uri="{FF2B5EF4-FFF2-40B4-BE49-F238E27FC236}">
                <a16:creationId xmlns:a16="http://schemas.microsoft.com/office/drawing/2014/main" id="{0B7E3F86-1A46-4EE7-AB7F-2C74DE8815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134638" y="2916574"/>
            <a:ext cx="6937859" cy="1143000"/>
          </a:xfrm>
          <a:prstGeom prst="rect">
            <a:avLst/>
          </a:prstGeom>
        </p:spPr>
      </p:pic>
      <p:sp>
        <p:nvSpPr>
          <p:cNvPr id="10" name="TextBox 9">
            <a:extLst>
              <a:ext uri="{FF2B5EF4-FFF2-40B4-BE49-F238E27FC236}">
                <a16:creationId xmlns:a16="http://schemas.microsoft.com/office/drawing/2014/main" id="{FCEBCF1E-94B5-48B6-B885-F61025DB8FEA}"/>
              </a:ext>
            </a:extLst>
          </p:cNvPr>
          <p:cNvSpPr txBox="1"/>
          <p:nvPr/>
        </p:nvSpPr>
        <p:spPr>
          <a:xfrm>
            <a:off x="3327403" y="6527981"/>
            <a:ext cx="5791199" cy="261610"/>
          </a:xfrm>
          <a:prstGeom prst="rect">
            <a:avLst/>
          </a:prstGeom>
          <a:noFill/>
        </p:spPr>
        <p:txBody>
          <a:bodyPr wrap="square" rtlCol="0">
            <a:spAutoFit/>
          </a:bodyPr>
          <a:lstStyle/>
          <a:p>
            <a:r>
              <a:rPr lang="en-US" sz="1100" b="1" i="1" dirty="0">
                <a:latin typeface="Times New Roman" panose="02020603050405020304" pitchFamily="18" charset="0"/>
                <a:cs typeface="Times New Roman" panose="02020603050405020304" pitchFamily="18" charset="0"/>
              </a:rPr>
              <a:t>Md. Saiful Islam, Assistant teacher (English) Bagbari </a:t>
            </a:r>
            <a:r>
              <a:rPr lang="en-US" sz="1100" b="1" i="1" dirty="0" err="1">
                <a:latin typeface="Times New Roman" panose="02020603050405020304" pitchFamily="18" charset="0"/>
                <a:cs typeface="Times New Roman" panose="02020603050405020304" pitchFamily="18" charset="0"/>
              </a:rPr>
              <a:t>Chowbaria</a:t>
            </a:r>
            <a:r>
              <a:rPr lang="en-US" sz="1100" b="1" i="1" dirty="0">
                <a:latin typeface="Times New Roman" panose="02020603050405020304" pitchFamily="18" charset="0"/>
                <a:cs typeface="Times New Roman" panose="02020603050405020304" pitchFamily="18" charset="0"/>
              </a:rPr>
              <a:t> High School, </a:t>
            </a:r>
            <a:r>
              <a:rPr lang="en-US" sz="1100" b="1" i="1" dirty="0" err="1">
                <a:latin typeface="Times New Roman" panose="02020603050405020304" pitchFamily="18" charset="0"/>
                <a:cs typeface="Times New Roman" panose="02020603050405020304" pitchFamily="18" charset="0"/>
              </a:rPr>
              <a:t>Sadar</a:t>
            </a:r>
            <a:r>
              <a:rPr lang="en-US" sz="1100" b="1" i="1" dirty="0">
                <a:latin typeface="Times New Roman" panose="02020603050405020304" pitchFamily="18" charset="0"/>
                <a:cs typeface="Times New Roman" panose="02020603050405020304" pitchFamily="18" charset="0"/>
              </a:rPr>
              <a:t> Tangail</a:t>
            </a:r>
          </a:p>
        </p:txBody>
      </p:sp>
      <p:sp>
        <p:nvSpPr>
          <p:cNvPr id="11" name="TextBox 10">
            <a:extLst>
              <a:ext uri="{FF2B5EF4-FFF2-40B4-BE49-F238E27FC236}">
                <a16:creationId xmlns:a16="http://schemas.microsoft.com/office/drawing/2014/main" id="{3D034FA0-9A58-4440-A20B-E6B257E0562F}"/>
              </a:ext>
            </a:extLst>
          </p:cNvPr>
          <p:cNvSpPr txBox="1"/>
          <p:nvPr/>
        </p:nvSpPr>
        <p:spPr>
          <a:xfrm>
            <a:off x="1096432" y="3883689"/>
            <a:ext cx="9999136" cy="2554545"/>
          </a:xfrm>
          <a:prstGeom prst="rect">
            <a:avLst/>
          </a:prstGeom>
          <a:noFill/>
        </p:spPr>
        <p:txBody>
          <a:bodyPr wrap="square">
            <a:spAutoFit/>
          </a:bodyPr>
          <a:lstStyle/>
          <a:p>
            <a:r>
              <a:rPr lang="en-US" sz="3200" b="1" dirty="0">
                <a:latin typeface="Times New Roman" panose="02020603050405020304" pitchFamily="18" charset="0"/>
                <a:cs typeface="Times New Roman" panose="02020603050405020304" pitchFamily="18" charset="0"/>
              </a:rPr>
              <a:t>Many festivals add dazzling </a:t>
            </a:r>
            <a:r>
              <a:rPr lang="en-US" sz="3200" b="1" dirty="0" err="1">
                <a:latin typeface="Times New Roman" panose="02020603050405020304" pitchFamily="18" charset="0"/>
                <a:cs typeface="Times New Roman" panose="02020603050405020304" pitchFamily="18" charset="0"/>
              </a:rPr>
              <a:t>colour</a:t>
            </a:r>
            <a:r>
              <a:rPr lang="en-US" sz="3200" b="1" dirty="0">
                <a:latin typeface="Times New Roman" panose="02020603050405020304" pitchFamily="18" charset="0"/>
                <a:cs typeface="Times New Roman" panose="02020603050405020304" pitchFamily="18" charset="0"/>
              </a:rPr>
              <a:t> to Nepal’s vibrant culture, which are celebrated throughout the year. </a:t>
            </a:r>
            <a:r>
              <a:rPr lang="en-US" sz="3200" b="1" dirty="0" err="1">
                <a:latin typeface="Times New Roman" panose="02020603050405020304" pitchFamily="18" charset="0"/>
                <a:cs typeface="Times New Roman" panose="02020603050405020304" pitchFamily="18" charset="0"/>
              </a:rPr>
              <a:t>Dasain</a:t>
            </a:r>
            <a:r>
              <a:rPr lang="en-US" sz="3200" b="1" dirty="0">
                <a:latin typeface="Times New Roman" panose="02020603050405020304" pitchFamily="18" charset="0"/>
                <a:cs typeface="Times New Roman" panose="02020603050405020304" pitchFamily="18" charset="0"/>
              </a:rPr>
              <a:t> or </a:t>
            </a:r>
            <a:r>
              <a:rPr lang="en-US" sz="3200" b="1" dirty="0" err="1">
                <a:latin typeface="Times New Roman" panose="02020603050405020304" pitchFamily="18" charset="0"/>
                <a:cs typeface="Times New Roman" panose="02020603050405020304" pitchFamily="18" charset="0"/>
              </a:rPr>
              <a:t>dusherra</a:t>
            </a:r>
            <a:r>
              <a:rPr lang="en-US" sz="3200" b="1" dirty="0">
                <a:latin typeface="Times New Roman" panose="02020603050405020304" pitchFamily="18" charset="0"/>
                <a:cs typeface="Times New Roman" panose="02020603050405020304" pitchFamily="18" charset="0"/>
              </a:rPr>
              <a:t> is celebrated nationwide in October. This is the most important of all Nepalese celebrations and includes the biggest animal sacrifice of the year. </a:t>
            </a:r>
            <a:endParaRPr lang="en-US" sz="3200" dirty="0"/>
          </a:p>
        </p:txBody>
      </p:sp>
      <p:pic>
        <p:nvPicPr>
          <p:cNvPr id="8" name="Picture 7">
            <a:extLst>
              <a:ext uri="{FF2B5EF4-FFF2-40B4-BE49-F238E27FC236}">
                <a16:creationId xmlns:a16="http://schemas.microsoft.com/office/drawing/2014/main" id="{EC0CE6B0-3547-4946-97DD-2207E3F62F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9933" y="0"/>
            <a:ext cx="5063069" cy="33649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Picture 16">
            <a:extLst>
              <a:ext uri="{FF2B5EF4-FFF2-40B4-BE49-F238E27FC236}">
                <a16:creationId xmlns:a16="http://schemas.microsoft.com/office/drawing/2014/main" id="{F1ADD06B-1450-4F15-A093-0EFEC59918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3002" y="19143"/>
            <a:ext cx="4809065" cy="33649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a:extLst>
              <a:ext uri="{FF2B5EF4-FFF2-40B4-BE49-F238E27FC236}">
                <a16:creationId xmlns:a16="http://schemas.microsoft.com/office/drawing/2014/main" id="{F3D9FB92-48E9-4172-944B-A21101934C1A}"/>
              </a:ext>
            </a:extLst>
          </p:cNvPr>
          <p:cNvSpPr txBox="1"/>
          <p:nvPr/>
        </p:nvSpPr>
        <p:spPr>
          <a:xfrm>
            <a:off x="2540002" y="3364919"/>
            <a:ext cx="1642531" cy="369332"/>
          </a:xfrm>
          <a:prstGeom prst="rect">
            <a:avLst/>
          </a:prstGeom>
          <a:noFill/>
        </p:spPr>
        <p:txBody>
          <a:bodyPr wrap="square" rtlCol="0">
            <a:spAutoFit/>
          </a:bodyPr>
          <a:lstStyle/>
          <a:p>
            <a:r>
              <a:rPr lang="en-US" dirty="0"/>
              <a:t>Chaitra </a:t>
            </a:r>
            <a:r>
              <a:rPr lang="en-US" dirty="0" err="1"/>
              <a:t>Dasain</a:t>
            </a:r>
            <a:endParaRPr lang="en-US" dirty="0"/>
          </a:p>
        </p:txBody>
      </p:sp>
      <p:sp>
        <p:nvSpPr>
          <p:cNvPr id="12" name="TextBox 11">
            <a:extLst>
              <a:ext uri="{FF2B5EF4-FFF2-40B4-BE49-F238E27FC236}">
                <a16:creationId xmlns:a16="http://schemas.microsoft.com/office/drawing/2014/main" id="{BAFAA3B9-A607-4D71-A10A-A1944BCC11DA}"/>
              </a:ext>
            </a:extLst>
          </p:cNvPr>
          <p:cNvSpPr txBox="1"/>
          <p:nvPr/>
        </p:nvSpPr>
        <p:spPr>
          <a:xfrm rot="10800000" flipV="1">
            <a:off x="8087781" y="3399661"/>
            <a:ext cx="1807633" cy="369332"/>
          </a:xfrm>
          <a:prstGeom prst="rect">
            <a:avLst/>
          </a:prstGeom>
          <a:noFill/>
        </p:spPr>
        <p:txBody>
          <a:bodyPr wrap="square" rtlCol="0">
            <a:spAutoFit/>
          </a:bodyPr>
          <a:lstStyle/>
          <a:p>
            <a:r>
              <a:rPr lang="en-US" dirty="0"/>
              <a:t>Animal sacrifice</a:t>
            </a:r>
          </a:p>
        </p:txBody>
      </p:sp>
    </p:spTree>
    <p:extLst>
      <p:ext uri="{BB962C8B-B14F-4D97-AF65-F5344CB8AC3E}">
        <p14:creationId xmlns:p14="http://schemas.microsoft.com/office/powerpoint/2010/main" val="31901585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9"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21305C-3278-47A6-B2AE-8386A1B30C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880497" y="2916573"/>
            <a:ext cx="6937859" cy="1143000"/>
          </a:xfrm>
          <a:prstGeom prst="rect">
            <a:avLst/>
          </a:prstGeom>
        </p:spPr>
      </p:pic>
      <p:pic>
        <p:nvPicPr>
          <p:cNvPr id="7" name="Picture 6">
            <a:extLst>
              <a:ext uri="{FF2B5EF4-FFF2-40B4-BE49-F238E27FC236}">
                <a16:creationId xmlns:a16="http://schemas.microsoft.com/office/drawing/2014/main" id="{0B7E3F86-1A46-4EE7-AB7F-2C74DE8815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134638" y="2916574"/>
            <a:ext cx="6937859" cy="1143000"/>
          </a:xfrm>
          <a:prstGeom prst="rect">
            <a:avLst/>
          </a:prstGeom>
        </p:spPr>
      </p:pic>
      <p:sp>
        <p:nvSpPr>
          <p:cNvPr id="9" name="TextBox 8">
            <a:extLst>
              <a:ext uri="{FF2B5EF4-FFF2-40B4-BE49-F238E27FC236}">
                <a16:creationId xmlns:a16="http://schemas.microsoft.com/office/drawing/2014/main" id="{4A20C8FC-7131-4DA1-B9E1-051B7D16A642}"/>
              </a:ext>
            </a:extLst>
          </p:cNvPr>
          <p:cNvSpPr txBox="1"/>
          <p:nvPr/>
        </p:nvSpPr>
        <p:spPr>
          <a:xfrm>
            <a:off x="3327403" y="6527981"/>
            <a:ext cx="5791199" cy="261610"/>
          </a:xfrm>
          <a:prstGeom prst="rect">
            <a:avLst/>
          </a:prstGeom>
          <a:noFill/>
        </p:spPr>
        <p:txBody>
          <a:bodyPr wrap="square" rtlCol="0">
            <a:spAutoFit/>
          </a:bodyPr>
          <a:lstStyle/>
          <a:p>
            <a:r>
              <a:rPr lang="en-US" sz="1100" b="1" i="1" dirty="0">
                <a:latin typeface="Times New Roman" panose="02020603050405020304" pitchFamily="18" charset="0"/>
                <a:cs typeface="Times New Roman" panose="02020603050405020304" pitchFamily="18" charset="0"/>
              </a:rPr>
              <a:t>Md. Saiful Islam, Assistant teacher (English) Bagbari </a:t>
            </a:r>
            <a:r>
              <a:rPr lang="en-US" sz="1100" b="1" i="1" dirty="0" err="1">
                <a:latin typeface="Times New Roman" panose="02020603050405020304" pitchFamily="18" charset="0"/>
                <a:cs typeface="Times New Roman" panose="02020603050405020304" pitchFamily="18" charset="0"/>
              </a:rPr>
              <a:t>Chowbaria</a:t>
            </a:r>
            <a:r>
              <a:rPr lang="en-US" sz="1100" b="1" i="1" dirty="0">
                <a:latin typeface="Times New Roman" panose="02020603050405020304" pitchFamily="18" charset="0"/>
                <a:cs typeface="Times New Roman" panose="02020603050405020304" pitchFamily="18" charset="0"/>
              </a:rPr>
              <a:t> High School, </a:t>
            </a:r>
            <a:r>
              <a:rPr lang="en-US" sz="1100" b="1" i="1" dirty="0" err="1">
                <a:latin typeface="Times New Roman" panose="02020603050405020304" pitchFamily="18" charset="0"/>
                <a:cs typeface="Times New Roman" panose="02020603050405020304" pitchFamily="18" charset="0"/>
              </a:rPr>
              <a:t>Sadar</a:t>
            </a:r>
            <a:r>
              <a:rPr lang="en-US" sz="1100" b="1" i="1" dirty="0">
                <a:latin typeface="Times New Roman" panose="02020603050405020304" pitchFamily="18" charset="0"/>
                <a:cs typeface="Times New Roman" panose="02020603050405020304" pitchFamily="18" charset="0"/>
              </a:rPr>
              <a:t> Tangail</a:t>
            </a:r>
          </a:p>
        </p:txBody>
      </p:sp>
      <p:sp>
        <p:nvSpPr>
          <p:cNvPr id="8" name="TextBox 7">
            <a:extLst>
              <a:ext uri="{FF2B5EF4-FFF2-40B4-BE49-F238E27FC236}">
                <a16:creationId xmlns:a16="http://schemas.microsoft.com/office/drawing/2014/main" id="{6A0E03A3-CD77-43E1-91B7-5681A6E64403}"/>
              </a:ext>
            </a:extLst>
          </p:cNvPr>
          <p:cNvSpPr txBox="1"/>
          <p:nvPr/>
        </p:nvSpPr>
        <p:spPr>
          <a:xfrm>
            <a:off x="1159933" y="4728402"/>
            <a:ext cx="9872133" cy="1569660"/>
          </a:xfrm>
          <a:prstGeom prst="rect">
            <a:avLst/>
          </a:prstGeom>
          <a:noFill/>
        </p:spPr>
        <p:txBody>
          <a:bodyPr wrap="square">
            <a:spAutoFit/>
          </a:bodyPr>
          <a:lstStyle/>
          <a:p>
            <a:r>
              <a:rPr lang="en-US" sz="3200" b="1" i="1" dirty="0">
                <a:latin typeface="Times New Roman" panose="02020603050405020304" pitchFamily="18" charset="0"/>
                <a:cs typeface="Times New Roman" panose="02020603050405020304" pitchFamily="18" charset="0"/>
              </a:rPr>
              <a:t>There are Buddhist celebrations too and those include Mani </a:t>
            </a:r>
            <a:r>
              <a:rPr lang="en-US" sz="3200" b="1" i="1" dirty="0" err="1">
                <a:latin typeface="Times New Roman" panose="02020603050405020304" pitchFamily="18" charset="0"/>
                <a:cs typeface="Times New Roman" panose="02020603050405020304" pitchFamily="18" charset="0"/>
              </a:rPr>
              <a:t>Rimd</a:t>
            </a:r>
            <a:r>
              <a:rPr lang="en-US" sz="3200" b="1" i="1" dirty="0">
                <a:latin typeface="Times New Roman" panose="02020603050405020304" pitchFamily="18" charset="0"/>
                <a:cs typeface="Times New Roman" panose="02020603050405020304" pitchFamily="18" charset="0"/>
              </a:rPr>
              <a:t>, Buddha Jayanti and </a:t>
            </a:r>
            <a:r>
              <a:rPr lang="en-US" sz="3200" b="1" i="1" dirty="0" err="1">
                <a:latin typeface="Times New Roman" panose="02020603050405020304" pitchFamily="18" charset="0"/>
                <a:cs typeface="Times New Roman" panose="02020603050405020304" pitchFamily="18" charset="0"/>
              </a:rPr>
              <a:t>Lasar</a:t>
            </a:r>
            <a:r>
              <a:rPr lang="en-US" sz="3200" b="1" i="1" dirty="0">
                <a:latin typeface="Times New Roman" panose="02020603050405020304" pitchFamily="18" charset="0"/>
                <a:cs typeface="Times New Roman" panose="02020603050405020304" pitchFamily="18" charset="0"/>
              </a:rPr>
              <a:t>, which marks the Tibetan New Year. </a:t>
            </a:r>
            <a:endParaRPr lang="en-US" sz="3200" i="1" dirty="0"/>
          </a:p>
        </p:txBody>
      </p:sp>
      <p:pic>
        <p:nvPicPr>
          <p:cNvPr id="5" name="Picture 4">
            <a:extLst>
              <a:ext uri="{FF2B5EF4-FFF2-40B4-BE49-F238E27FC236}">
                <a16:creationId xmlns:a16="http://schemas.microsoft.com/office/drawing/2014/main" id="{A00FF6CC-2441-4F6C-974C-E6E1E74316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4291" y="-29664"/>
            <a:ext cx="3145367" cy="40694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a:extLst>
              <a:ext uri="{FF2B5EF4-FFF2-40B4-BE49-F238E27FC236}">
                <a16:creationId xmlns:a16="http://schemas.microsoft.com/office/drawing/2014/main" id="{2B8A7CEC-18AA-4184-8A3D-EEAF5DF3C8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2505" y="-29664"/>
            <a:ext cx="3261786" cy="39927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11">
            <a:extLst>
              <a:ext uri="{FF2B5EF4-FFF2-40B4-BE49-F238E27FC236}">
                <a16:creationId xmlns:a16="http://schemas.microsoft.com/office/drawing/2014/main" id="{4FB7F086-5307-4675-8416-CDF2CE390D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9658" y="-2892"/>
            <a:ext cx="3145367" cy="40159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extBox 1">
            <a:extLst>
              <a:ext uri="{FF2B5EF4-FFF2-40B4-BE49-F238E27FC236}">
                <a16:creationId xmlns:a16="http://schemas.microsoft.com/office/drawing/2014/main" id="{E98E64E9-0729-4156-B1F3-4141E07E91C1}"/>
              </a:ext>
            </a:extLst>
          </p:cNvPr>
          <p:cNvSpPr txBox="1"/>
          <p:nvPr/>
        </p:nvSpPr>
        <p:spPr>
          <a:xfrm>
            <a:off x="2338916" y="4059445"/>
            <a:ext cx="1278467" cy="369332"/>
          </a:xfrm>
          <a:prstGeom prst="rect">
            <a:avLst/>
          </a:prstGeom>
          <a:noFill/>
        </p:spPr>
        <p:txBody>
          <a:bodyPr wrap="square" rtlCol="0">
            <a:spAutoFit/>
          </a:bodyPr>
          <a:lstStyle/>
          <a:p>
            <a:r>
              <a:rPr lang="en-US" dirty="0"/>
              <a:t>Mani </a:t>
            </a:r>
            <a:r>
              <a:rPr lang="en-US" dirty="0" err="1"/>
              <a:t>Rimd</a:t>
            </a:r>
            <a:endParaRPr lang="en-US" dirty="0"/>
          </a:p>
        </p:txBody>
      </p:sp>
      <p:sp>
        <p:nvSpPr>
          <p:cNvPr id="4" name="TextBox 3">
            <a:extLst>
              <a:ext uri="{FF2B5EF4-FFF2-40B4-BE49-F238E27FC236}">
                <a16:creationId xmlns:a16="http://schemas.microsoft.com/office/drawing/2014/main" id="{C8C10E35-C7DD-4DEF-8CF6-06A2BFB23415}"/>
              </a:ext>
            </a:extLst>
          </p:cNvPr>
          <p:cNvSpPr txBox="1"/>
          <p:nvPr/>
        </p:nvSpPr>
        <p:spPr>
          <a:xfrm>
            <a:off x="9156967" y="4129151"/>
            <a:ext cx="763586" cy="369332"/>
          </a:xfrm>
          <a:prstGeom prst="rect">
            <a:avLst/>
          </a:prstGeom>
          <a:noFill/>
        </p:spPr>
        <p:txBody>
          <a:bodyPr wrap="square" rtlCol="0">
            <a:spAutoFit/>
          </a:bodyPr>
          <a:lstStyle/>
          <a:p>
            <a:r>
              <a:rPr lang="en-US" dirty="0"/>
              <a:t>Losar</a:t>
            </a:r>
          </a:p>
        </p:txBody>
      </p:sp>
      <p:sp>
        <p:nvSpPr>
          <p:cNvPr id="6" name="TextBox 5">
            <a:extLst>
              <a:ext uri="{FF2B5EF4-FFF2-40B4-BE49-F238E27FC236}">
                <a16:creationId xmlns:a16="http://schemas.microsoft.com/office/drawing/2014/main" id="{C9DD2EA4-EF6F-4FE5-BB25-E959CA659AA6}"/>
              </a:ext>
            </a:extLst>
          </p:cNvPr>
          <p:cNvSpPr txBox="1"/>
          <p:nvPr/>
        </p:nvSpPr>
        <p:spPr>
          <a:xfrm>
            <a:off x="5666317" y="4085049"/>
            <a:ext cx="1651000" cy="369332"/>
          </a:xfrm>
          <a:prstGeom prst="rect">
            <a:avLst/>
          </a:prstGeom>
          <a:noFill/>
        </p:spPr>
        <p:txBody>
          <a:bodyPr wrap="square" rtlCol="0">
            <a:spAutoFit/>
          </a:bodyPr>
          <a:lstStyle/>
          <a:p>
            <a:r>
              <a:rPr lang="en-US" dirty="0"/>
              <a:t>Buddha Jayanti</a:t>
            </a:r>
          </a:p>
        </p:txBody>
      </p:sp>
    </p:spTree>
    <p:extLst>
      <p:ext uri="{BB962C8B-B14F-4D97-AF65-F5344CB8AC3E}">
        <p14:creationId xmlns:p14="http://schemas.microsoft.com/office/powerpoint/2010/main" val="8667569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2" grpId="0"/>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59F791C-73E0-418F-9F27-566412C19A98}"/>
              </a:ext>
            </a:extLst>
          </p:cNvPr>
          <p:cNvSpPr txBox="1"/>
          <p:nvPr/>
        </p:nvSpPr>
        <p:spPr>
          <a:xfrm>
            <a:off x="3713227" y="35937"/>
            <a:ext cx="5107215" cy="923330"/>
          </a:xfrm>
          <a:prstGeom prst="rect">
            <a:avLst/>
          </a:prstGeom>
          <a:noFill/>
        </p:spPr>
        <p:txBody>
          <a:bodyPr wrap="square" rtlCol="0">
            <a:spAutoFit/>
          </a:bodyPr>
          <a:lstStyle/>
          <a:p>
            <a:r>
              <a:rPr lang="en-US" sz="5400" b="1" i="1" dirty="0">
                <a:latin typeface="Times New Roman" panose="02020603050405020304" pitchFamily="18" charset="0"/>
                <a:cs typeface="Times New Roman" panose="02020603050405020304" pitchFamily="18" charset="0"/>
              </a:rPr>
              <a:t>Introducing:</a:t>
            </a:r>
          </a:p>
        </p:txBody>
      </p:sp>
      <p:sp>
        <p:nvSpPr>
          <p:cNvPr id="2" name="TextBox 1">
            <a:extLst>
              <a:ext uri="{FF2B5EF4-FFF2-40B4-BE49-F238E27FC236}">
                <a16:creationId xmlns:a16="http://schemas.microsoft.com/office/drawing/2014/main" id="{33FAF108-3587-4F1E-808E-949931200B21}"/>
              </a:ext>
            </a:extLst>
          </p:cNvPr>
          <p:cNvSpPr txBox="1"/>
          <p:nvPr/>
        </p:nvSpPr>
        <p:spPr>
          <a:xfrm>
            <a:off x="6405882" y="2543968"/>
            <a:ext cx="4611166" cy="3046988"/>
          </a:xfrm>
          <a:prstGeom prst="rect">
            <a:avLst/>
          </a:prstGeom>
          <a:noFill/>
        </p:spPr>
        <p:txBody>
          <a:bodyPr wrap="square" rtlCol="0">
            <a:spAutoFit/>
          </a:bodyPr>
          <a:lstStyle/>
          <a:p>
            <a:r>
              <a:rPr lang="en-US" sz="3200" b="1" i="1" dirty="0">
                <a:latin typeface="Times New Roman" panose="02020603050405020304" pitchFamily="18" charset="0"/>
                <a:cs typeface="Times New Roman" panose="02020603050405020304" pitchFamily="18" charset="0"/>
              </a:rPr>
              <a:t>Class: Nine-Ten</a:t>
            </a:r>
          </a:p>
          <a:p>
            <a:r>
              <a:rPr lang="en-US" sz="3200" b="1" i="1" dirty="0">
                <a:latin typeface="Times New Roman" panose="02020603050405020304" pitchFamily="18" charset="0"/>
                <a:cs typeface="Times New Roman" panose="02020603050405020304" pitchFamily="18" charset="0"/>
              </a:rPr>
              <a:t>Subject: English for today</a:t>
            </a:r>
          </a:p>
          <a:p>
            <a:r>
              <a:rPr lang="en-US" sz="3200" b="1" i="1" dirty="0">
                <a:latin typeface="Times New Roman" panose="02020603050405020304" pitchFamily="18" charset="0"/>
                <a:cs typeface="Times New Roman" panose="02020603050405020304" pitchFamily="18" charset="0"/>
              </a:rPr>
              <a:t>Unit: 06</a:t>
            </a:r>
          </a:p>
          <a:p>
            <a:r>
              <a:rPr lang="en-US" sz="3200" b="1" i="1" dirty="0">
                <a:latin typeface="Times New Roman" panose="02020603050405020304" pitchFamily="18" charset="0"/>
                <a:cs typeface="Times New Roman" panose="02020603050405020304" pitchFamily="18" charset="0"/>
              </a:rPr>
              <a:t>Lesson: 02</a:t>
            </a:r>
          </a:p>
          <a:p>
            <a:r>
              <a:rPr lang="en-US" sz="3200" b="1" i="1" dirty="0">
                <a:latin typeface="Times New Roman" panose="02020603050405020304" pitchFamily="18" charset="0"/>
                <a:cs typeface="Times New Roman" panose="02020603050405020304" pitchFamily="18" charset="0"/>
              </a:rPr>
              <a:t>Time: 50 Minutes</a:t>
            </a:r>
          </a:p>
          <a:p>
            <a:r>
              <a:rPr lang="en-US" sz="3200" b="1" i="1" dirty="0">
                <a:latin typeface="Times New Roman" panose="02020603050405020304" pitchFamily="18" charset="0"/>
                <a:cs typeface="Times New Roman" panose="02020603050405020304" pitchFamily="18" charset="0"/>
              </a:rPr>
              <a:t>Date: 01-11-2020</a:t>
            </a:r>
          </a:p>
        </p:txBody>
      </p:sp>
      <p:sp>
        <p:nvSpPr>
          <p:cNvPr id="3" name="TextBox 2">
            <a:extLst>
              <a:ext uri="{FF2B5EF4-FFF2-40B4-BE49-F238E27FC236}">
                <a16:creationId xmlns:a16="http://schemas.microsoft.com/office/drawing/2014/main" id="{F3639FA3-44F9-421D-928F-0DA6A41EC85A}"/>
              </a:ext>
            </a:extLst>
          </p:cNvPr>
          <p:cNvSpPr txBox="1"/>
          <p:nvPr/>
        </p:nvSpPr>
        <p:spPr>
          <a:xfrm>
            <a:off x="1174952" y="2543968"/>
            <a:ext cx="5230930" cy="3662541"/>
          </a:xfrm>
          <a:prstGeom prst="rect">
            <a:avLst/>
          </a:prstGeom>
          <a:noFill/>
        </p:spPr>
        <p:txBody>
          <a:bodyPr wrap="square" rtlCol="0">
            <a:spAutoFit/>
          </a:bodyPr>
          <a:lstStyle/>
          <a:p>
            <a:r>
              <a:rPr lang="en-US" sz="4000" b="1" i="1" dirty="0">
                <a:latin typeface="Times New Roman" panose="02020603050405020304" pitchFamily="18" charset="0"/>
                <a:cs typeface="Times New Roman" panose="02020603050405020304" pitchFamily="18" charset="0"/>
              </a:rPr>
              <a:t>Md. Saiful Islam</a:t>
            </a:r>
          </a:p>
          <a:p>
            <a:r>
              <a:rPr lang="en-US" sz="3200" b="1" i="1" dirty="0">
                <a:latin typeface="Times New Roman" panose="02020603050405020304" pitchFamily="18" charset="0"/>
                <a:cs typeface="Times New Roman" panose="02020603050405020304" pitchFamily="18" charset="0"/>
              </a:rPr>
              <a:t>Assistant Teacher (English)</a:t>
            </a:r>
          </a:p>
          <a:p>
            <a:r>
              <a:rPr lang="en-US" sz="3200" b="1" i="1" dirty="0">
                <a:latin typeface="Times New Roman" panose="02020603050405020304" pitchFamily="18" charset="0"/>
                <a:cs typeface="Times New Roman" panose="02020603050405020304" pitchFamily="18" charset="0"/>
              </a:rPr>
              <a:t>Bagbari </a:t>
            </a:r>
            <a:r>
              <a:rPr lang="en-US" sz="3200" b="1" i="1" dirty="0" err="1">
                <a:latin typeface="Times New Roman" panose="02020603050405020304" pitchFamily="18" charset="0"/>
                <a:cs typeface="Times New Roman" panose="02020603050405020304" pitchFamily="18" charset="0"/>
              </a:rPr>
              <a:t>Chowbaria</a:t>
            </a:r>
            <a:r>
              <a:rPr lang="en-US" sz="3200" b="1" i="1" dirty="0">
                <a:latin typeface="Times New Roman" panose="02020603050405020304" pitchFamily="18" charset="0"/>
                <a:cs typeface="Times New Roman" panose="02020603050405020304" pitchFamily="18" charset="0"/>
              </a:rPr>
              <a:t> High School,</a:t>
            </a:r>
          </a:p>
          <a:p>
            <a:r>
              <a:rPr lang="en-US" sz="3200" b="1" i="1" dirty="0">
                <a:latin typeface="Times New Roman" panose="02020603050405020304" pitchFamily="18" charset="0"/>
                <a:cs typeface="Times New Roman" panose="02020603050405020304" pitchFamily="18" charset="0"/>
              </a:rPr>
              <a:t>Tangail </a:t>
            </a:r>
            <a:r>
              <a:rPr lang="en-US" sz="3200" b="1" i="1" dirty="0" err="1">
                <a:latin typeface="Times New Roman" panose="02020603050405020304" pitchFamily="18" charset="0"/>
                <a:cs typeface="Times New Roman" panose="02020603050405020304" pitchFamily="18" charset="0"/>
              </a:rPr>
              <a:t>Sadar</a:t>
            </a:r>
            <a:r>
              <a:rPr lang="en-US" sz="3200" b="1" i="1" dirty="0">
                <a:latin typeface="Times New Roman" panose="02020603050405020304" pitchFamily="18" charset="0"/>
                <a:cs typeface="Times New Roman" panose="02020603050405020304" pitchFamily="18" charset="0"/>
              </a:rPr>
              <a:t>, Tangail</a:t>
            </a:r>
          </a:p>
          <a:p>
            <a:r>
              <a:rPr lang="en-US" sz="3200" b="1" i="1" dirty="0">
                <a:latin typeface="Times New Roman" panose="02020603050405020304" pitchFamily="18" charset="0"/>
                <a:cs typeface="Times New Roman" panose="02020603050405020304" pitchFamily="18" charset="0"/>
              </a:rPr>
              <a:t>E-mail: hridoy9555@gmail.com</a:t>
            </a:r>
          </a:p>
        </p:txBody>
      </p:sp>
      <p:pic>
        <p:nvPicPr>
          <p:cNvPr id="6" name="Picture 5">
            <a:extLst>
              <a:ext uri="{FF2B5EF4-FFF2-40B4-BE49-F238E27FC236}">
                <a16:creationId xmlns:a16="http://schemas.microsoft.com/office/drawing/2014/main" id="{4779682C-4D3F-4B54-BD6B-C72B9E98CC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0406" y="289110"/>
            <a:ext cx="1852864" cy="18528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3">
            <a:extLst>
              <a:ext uri="{FF2B5EF4-FFF2-40B4-BE49-F238E27FC236}">
                <a16:creationId xmlns:a16="http://schemas.microsoft.com/office/drawing/2014/main" id="{1B539AB9-F569-42E0-A371-B28B3FA6D07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820442" y="289110"/>
            <a:ext cx="2051152" cy="225485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4" name="Picture 3">
            <a:extLst>
              <a:ext uri="{FF2B5EF4-FFF2-40B4-BE49-F238E27FC236}">
                <a16:creationId xmlns:a16="http://schemas.microsoft.com/office/drawing/2014/main" id="{92529719-A31B-4A44-99AC-08BCF1932B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2880497" y="2916573"/>
            <a:ext cx="6937859" cy="1143000"/>
          </a:xfrm>
          <a:prstGeom prst="rect">
            <a:avLst/>
          </a:prstGeom>
        </p:spPr>
      </p:pic>
      <p:pic>
        <p:nvPicPr>
          <p:cNvPr id="10" name="Picture 9">
            <a:extLst>
              <a:ext uri="{FF2B5EF4-FFF2-40B4-BE49-F238E27FC236}">
                <a16:creationId xmlns:a16="http://schemas.microsoft.com/office/drawing/2014/main" id="{169947CF-7E51-4A62-B149-C33CF68546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8134638" y="2916574"/>
            <a:ext cx="6937859" cy="1143000"/>
          </a:xfrm>
          <a:prstGeom prst="rect">
            <a:avLst/>
          </a:prstGeom>
        </p:spPr>
      </p:pic>
    </p:spTree>
    <p:extLst>
      <p:ext uri="{BB962C8B-B14F-4D97-AF65-F5344CB8AC3E}">
        <p14:creationId xmlns:p14="http://schemas.microsoft.com/office/powerpoint/2010/main" val="15159154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A2BB19-6B22-42F4-9D7F-041708B1FE08}"/>
              </a:ext>
            </a:extLst>
          </p:cNvPr>
          <p:cNvSpPr txBox="1"/>
          <p:nvPr/>
        </p:nvSpPr>
        <p:spPr>
          <a:xfrm>
            <a:off x="3210562" y="152400"/>
            <a:ext cx="3133968" cy="584775"/>
          </a:xfrm>
          <a:prstGeom prst="rect">
            <a:avLst/>
          </a:prstGeom>
          <a:noFill/>
        </p:spPr>
        <p:txBody>
          <a:bodyPr wrap="square" rtlCol="0">
            <a:spAutoFit/>
          </a:bodyPr>
          <a:lstStyle/>
          <a:p>
            <a:r>
              <a:rPr lang="en-US" sz="3200" b="1" i="1" dirty="0">
                <a:latin typeface="Times New Roman" panose="02020603050405020304" pitchFamily="18" charset="0"/>
                <a:cs typeface="Times New Roman" panose="02020603050405020304" pitchFamily="18" charset="0"/>
              </a:rPr>
              <a:t>Individual work:</a:t>
            </a:r>
          </a:p>
        </p:txBody>
      </p:sp>
      <p:pic>
        <p:nvPicPr>
          <p:cNvPr id="6" name="Picture 5">
            <a:extLst>
              <a:ext uri="{FF2B5EF4-FFF2-40B4-BE49-F238E27FC236}">
                <a16:creationId xmlns:a16="http://schemas.microsoft.com/office/drawing/2014/main" id="{3AE8F84B-7639-4FD9-9D09-B53B0CBCA9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3010297" y="3046371"/>
            <a:ext cx="6937859" cy="883400"/>
          </a:xfrm>
          <a:prstGeom prst="rect">
            <a:avLst/>
          </a:prstGeom>
        </p:spPr>
      </p:pic>
      <p:pic>
        <p:nvPicPr>
          <p:cNvPr id="8" name="Picture 7">
            <a:extLst>
              <a:ext uri="{FF2B5EF4-FFF2-40B4-BE49-F238E27FC236}">
                <a16:creationId xmlns:a16="http://schemas.microsoft.com/office/drawing/2014/main" id="{76158859-B2B0-4DF4-8DF2-FEC92F9144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330085" y="3112025"/>
            <a:ext cx="6937859" cy="752100"/>
          </a:xfrm>
          <a:prstGeom prst="rect">
            <a:avLst/>
          </a:prstGeom>
        </p:spPr>
      </p:pic>
      <p:pic>
        <p:nvPicPr>
          <p:cNvPr id="9" name="Picture 8">
            <a:extLst>
              <a:ext uri="{FF2B5EF4-FFF2-40B4-BE49-F238E27FC236}">
                <a16:creationId xmlns:a16="http://schemas.microsoft.com/office/drawing/2014/main" id="{87D75537-440C-4633-ACB0-CEBD12AFC4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0634" y="114412"/>
            <a:ext cx="1896033" cy="179832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extBox 2">
            <a:extLst>
              <a:ext uri="{FF2B5EF4-FFF2-40B4-BE49-F238E27FC236}">
                <a16:creationId xmlns:a16="http://schemas.microsoft.com/office/drawing/2014/main" id="{2938BC52-40A1-49CF-9C2F-0AA2E93EA622}"/>
              </a:ext>
            </a:extLst>
          </p:cNvPr>
          <p:cNvSpPr txBox="1"/>
          <p:nvPr/>
        </p:nvSpPr>
        <p:spPr>
          <a:xfrm>
            <a:off x="1001555" y="903364"/>
            <a:ext cx="10294802" cy="5693866"/>
          </a:xfrm>
          <a:prstGeom prst="rect">
            <a:avLst/>
          </a:prstGeom>
          <a:noFill/>
        </p:spPr>
        <p:txBody>
          <a:bodyPr wrap="square" rtlCol="0">
            <a:spAutoFit/>
          </a:bodyPr>
          <a:lstStyle/>
          <a:p>
            <a:r>
              <a:rPr lang="en-US" sz="2800" b="1" i="1" dirty="0">
                <a:solidFill>
                  <a:srgbClr val="FF0000"/>
                </a:solidFill>
                <a:latin typeface="Times New Roman" panose="02020603050405020304" pitchFamily="18" charset="0"/>
                <a:cs typeface="Times New Roman" panose="02020603050405020304" pitchFamily="18" charset="0"/>
              </a:rPr>
              <a:t>Answer the following questions:</a:t>
            </a:r>
          </a:p>
          <a:p>
            <a:r>
              <a:rPr lang="en-US" sz="2800" b="1" i="1" dirty="0">
                <a:latin typeface="Times New Roman" panose="02020603050405020304" pitchFamily="18" charset="0"/>
                <a:cs typeface="Times New Roman" panose="02020603050405020304" pitchFamily="18" charset="0"/>
              </a:rPr>
              <a:t> </a:t>
            </a:r>
            <a:r>
              <a:rPr lang="en-US" sz="2400" b="1" i="1" dirty="0">
                <a:latin typeface="Times New Roman" panose="02020603050405020304" pitchFamily="18" charset="0"/>
                <a:cs typeface="Times New Roman" panose="02020603050405020304" pitchFamily="18" charset="0"/>
              </a:rPr>
              <a:t>1</a:t>
            </a:r>
            <a:r>
              <a:rPr lang="en-US" sz="2000" b="1" i="1" dirty="0">
                <a:latin typeface="Times New Roman" panose="02020603050405020304" pitchFamily="18" charset="0"/>
                <a:cs typeface="Times New Roman" panose="02020603050405020304" pitchFamily="18" charset="0"/>
              </a:rPr>
              <a:t>. What do you know about the weather of Nepal?</a:t>
            </a:r>
          </a:p>
          <a:p>
            <a:r>
              <a:rPr lang="en-US" sz="2000" b="1" i="1" dirty="0">
                <a:latin typeface="Times New Roman" panose="02020603050405020304" pitchFamily="18" charset="0"/>
                <a:cs typeface="Times New Roman" panose="02020603050405020304" pitchFamily="18" charset="0"/>
              </a:rPr>
              <a:t>  2. When do people celebrate ‘Tihar’?</a:t>
            </a:r>
          </a:p>
          <a:p>
            <a:r>
              <a:rPr lang="en-US" sz="2000" b="1" i="1" dirty="0">
                <a:latin typeface="Times New Roman" panose="02020603050405020304" pitchFamily="18" charset="0"/>
                <a:cs typeface="Times New Roman" panose="02020603050405020304" pitchFamily="18" charset="0"/>
              </a:rPr>
              <a:t>  3. Write about the temple of </a:t>
            </a:r>
            <a:r>
              <a:rPr lang="en-US" sz="2000" b="1" i="1" dirty="0" err="1">
                <a:latin typeface="Times New Roman" panose="02020603050405020304" pitchFamily="18" charset="0"/>
                <a:cs typeface="Times New Roman" panose="02020603050405020304" pitchFamily="18" charset="0"/>
              </a:rPr>
              <a:t>Pashupatinath</a:t>
            </a:r>
            <a:r>
              <a:rPr lang="en-US" sz="2000" b="1" i="1" dirty="0">
                <a:latin typeface="Times New Roman" panose="02020603050405020304" pitchFamily="18" charset="0"/>
                <a:cs typeface="Times New Roman" panose="02020603050405020304" pitchFamily="18" charset="0"/>
              </a:rPr>
              <a:t> of Nepal?</a:t>
            </a:r>
          </a:p>
          <a:p>
            <a:r>
              <a:rPr lang="en-US" sz="2000" b="1" i="1" dirty="0">
                <a:latin typeface="Times New Roman" panose="02020603050405020304" pitchFamily="18" charset="0"/>
                <a:cs typeface="Times New Roman" panose="02020603050405020304" pitchFamily="18" charset="0"/>
              </a:rPr>
              <a:t>  4. What is the area of Nepal?</a:t>
            </a:r>
          </a:p>
          <a:p>
            <a:r>
              <a:rPr lang="en-US" sz="2000" b="1" i="1" dirty="0">
                <a:latin typeface="Times New Roman" panose="02020603050405020304" pitchFamily="18" charset="0"/>
                <a:cs typeface="Times New Roman" panose="02020603050405020304" pitchFamily="18" charset="0"/>
              </a:rPr>
              <a:t>  5.How many ethnic groups are there in Nepal?</a:t>
            </a:r>
          </a:p>
          <a:p>
            <a:pPr algn="ctr"/>
            <a:r>
              <a:rPr lang="en-US" sz="2400" b="1" i="1" dirty="0">
                <a:latin typeface="Times New Roman" panose="02020603050405020304" pitchFamily="18" charset="0"/>
                <a:cs typeface="Times New Roman" panose="02020603050405020304" pitchFamily="18" charset="0"/>
              </a:rPr>
              <a:t>  Answer</a:t>
            </a:r>
          </a:p>
          <a:p>
            <a:pPr marL="457200" indent="-457200">
              <a:buAutoNum type="arabicPeriod"/>
            </a:pPr>
            <a:r>
              <a:rPr lang="en-US" sz="2000" b="1" i="1" dirty="0">
                <a:latin typeface="Times New Roman" panose="02020603050405020304" pitchFamily="18" charset="0"/>
                <a:cs typeface="Times New Roman" panose="02020603050405020304" pitchFamily="18" charset="0"/>
              </a:rPr>
              <a:t>The weather of  Nepal varies from place to place. Southern part has hot summers and warm winters and monsoon rains occur from June to September. Again, the central hill, lands have a temperate climate.</a:t>
            </a:r>
          </a:p>
          <a:p>
            <a:pPr marL="457200" indent="-457200">
              <a:buAutoNum type="arabicPeriod"/>
            </a:pPr>
            <a:r>
              <a:rPr lang="en-US" sz="2000" b="1" i="1" dirty="0">
                <a:latin typeface="Times New Roman" panose="02020603050405020304" pitchFamily="18" charset="0"/>
                <a:cs typeface="Times New Roman" panose="02020603050405020304" pitchFamily="18" charset="0"/>
              </a:rPr>
              <a:t>People celebrate ‘Tihar’ in November.</a:t>
            </a:r>
          </a:p>
          <a:p>
            <a:pPr marL="457200" indent="-457200">
              <a:buAutoNum type="arabicPeriod"/>
            </a:pPr>
            <a:r>
              <a:rPr lang="en-US" sz="2000" b="1" i="1" dirty="0">
                <a:latin typeface="Times New Roman" panose="02020603050405020304" pitchFamily="18" charset="0"/>
                <a:cs typeface="Times New Roman" panose="02020603050405020304" pitchFamily="18" charset="0"/>
              </a:rPr>
              <a:t>Nepal is called the holy land by the Hindus for the temple of </a:t>
            </a:r>
            <a:r>
              <a:rPr lang="en-US" sz="2000" b="1" i="1" dirty="0" err="1">
                <a:latin typeface="Times New Roman" panose="02020603050405020304" pitchFamily="18" charset="0"/>
                <a:cs typeface="Times New Roman" panose="02020603050405020304" pitchFamily="18" charset="0"/>
              </a:rPr>
              <a:t>Pashupatinath</a:t>
            </a:r>
            <a:r>
              <a:rPr lang="en-US" sz="2000" b="1" i="1" dirty="0">
                <a:latin typeface="Times New Roman" panose="02020603050405020304" pitchFamily="18" charset="0"/>
                <a:cs typeface="Times New Roman" panose="02020603050405020304" pitchFamily="18" charset="0"/>
              </a:rPr>
              <a:t>. It is the most sacred Hindu shrine in Nepal and one of the world’s most important cities for Shiva worshippers.</a:t>
            </a:r>
          </a:p>
          <a:p>
            <a:pPr marL="457200" indent="-457200">
              <a:buAutoNum type="arabicPeriod"/>
            </a:pPr>
            <a:r>
              <a:rPr lang="en-US" sz="2000" b="1" i="1" dirty="0">
                <a:latin typeface="Times New Roman" panose="02020603050405020304" pitchFamily="18" charset="0"/>
                <a:cs typeface="Times New Roman" panose="02020603050405020304" pitchFamily="18" charset="0"/>
              </a:rPr>
              <a:t>The area of Nepal is about 147181 square kilometers. </a:t>
            </a:r>
          </a:p>
          <a:p>
            <a:pPr marL="457200" indent="-457200">
              <a:buAutoNum type="arabicPeriod"/>
            </a:pPr>
            <a:r>
              <a:rPr lang="en-US" sz="2000" b="1" i="1" dirty="0">
                <a:latin typeface="Times New Roman" panose="02020603050405020304" pitchFamily="18" charset="0"/>
                <a:cs typeface="Times New Roman" panose="02020603050405020304" pitchFamily="18" charset="0"/>
              </a:rPr>
              <a:t>There are 103 ethnic groups are there in Nepal.</a:t>
            </a:r>
          </a:p>
          <a:p>
            <a:pPr marL="457200" indent="-457200">
              <a:buAutoNum type="arabicPeriod"/>
            </a:pPr>
            <a:endParaRPr lang="en-US" sz="2400" b="1" i="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99C407BB-19D2-4E30-8AFE-B029A872F3EB}"/>
              </a:ext>
            </a:extLst>
          </p:cNvPr>
          <p:cNvSpPr txBox="1"/>
          <p:nvPr/>
        </p:nvSpPr>
        <p:spPr>
          <a:xfrm>
            <a:off x="3327403" y="6527981"/>
            <a:ext cx="5791199" cy="261610"/>
          </a:xfrm>
          <a:prstGeom prst="rect">
            <a:avLst/>
          </a:prstGeom>
          <a:noFill/>
        </p:spPr>
        <p:txBody>
          <a:bodyPr wrap="square" rtlCol="0">
            <a:spAutoFit/>
          </a:bodyPr>
          <a:lstStyle/>
          <a:p>
            <a:r>
              <a:rPr lang="en-US" sz="1100" b="1" i="1" dirty="0">
                <a:latin typeface="Times New Roman" panose="02020603050405020304" pitchFamily="18" charset="0"/>
                <a:cs typeface="Times New Roman" panose="02020603050405020304" pitchFamily="18" charset="0"/>
              </a:rPr>
              <a:t>Md. Saiful Islam, Assistant teacher (English) Bagbari </a:t>
            </a:r>
            <a:r>
              <a:rPr lang="en-US" sz="1100" b="1" i="1" dirty="0" err="1">
                <a:latin typeface="Times New Roman" panose="02020603050405020304" pitchFamily="18" charset="0"/>
                <a:cs typeface="Times New Roman" panose="02020603050405020304" pitchFamily="18" charset="0"/>
              </a:rPr>
              <a:t>Chowbaria</a:t>
            </a:r>
            <a:r>
              <a:rPr lang="en-US" sz="1100" b="1" i="1" dirty="0">
                <a:latin typeface="Times New Roman" panose="02020603050405020304" pitchFamily="18" charset="0"/>
                <a:cs typeface="Times New Roman" panose="02020603050405020304" pitchFamily="18" charset="0"/>
              </a:rPr>
              <a:t> High School, </a:t>
            </a:r>
            <a:r>
              <a:rPr lang="en-US" sz="1100" b="1" i="1" dirty="0" err="1">
                <a:latin typeface="Times New Roman" panose="02020603050405020304" pitchFamily="18" charset="0"/>
                <a:cs typeface="Times New Roman" panose="02020603050405020304" pitchFamily="18" charset="0"/>
              </a:rPr>
              <a:t>Sadar</a:t>
            </a:r>
            <a:r>
              <a:rPr lang="en-US" sz="1100" b="1" i="1" dirty="0">
                <a:latin typeface="Times New Roman" panose="02020603050405020304" pitchFamily="18" charset="0"/>
                <a:cs typeface="Times New Roman" panose="02020603050405020304" pitchFamily="18" charset="0"/>
              </a:rPr>
              <a:t> Tangail</a:t>
            </a:r>
          </a:p>
        </p:txBody>
      </p:sp>
    </p:spTree>
    <p:extLst>
      <p:ext uri="{BB962C8B-B14F-4D97-AF65-F5344CB8AC3E}">
        <p14:creationId xmlns:p14="http://schemas.microsoft.com/office/powerpoint/2010/main" val="288156869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additive="base">
                                        <p:cTn id="4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additive="base">
                                        <p:cTn id="5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 calcmode="lin" valueType="num">
                                      <p:cBhvr additive="base">
                                        <p:cTn id="6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8" end="8"/>
                                            </p:txEl>
                                          </p:spTgt>
                                        </p:tgtEl>
                                        <p:attrNameLst>
                                          <p:attrName>style.visibility</p:attrName>
                                        </p:attrNameLst>
                                      </p:cBhvr>
                                      <p:to>
                                        <p:strVal val="visible"/>
                                      </p:to>
                                    </p:set>
                                    <p:anim calcmode="lin" valueType="num">
                                      <p:cBhvr additive="base">
                                        <p:cTn id="6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9" end="9"/>
                                            </p:txEl>
                                          </p:spTgt>
                                        </p:tgtEl>
                                        <p:attrNameLst>
                                          <p:attrName>style.visibility</p:attrName>
                                        </p:attrNameLst>
                                      </p:cBhvr>
                                      <p:to>
                                        <p:strVal val="visible"/>
                                      </p:to>
                                    </p:set>
                                    <p:anim calcmode="lin" valueType="num">
                                      <p:cBhvr additive="base">
                                        <p:cTn id="7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
                                            <p:txEl>
                                              <p:pRg st="10" end="10"/>
                                            </p:txEl>
                                          </p:spTgt>
                                        </p:tgtEl>
                                        <p:attrNameLst>
                                          <p:attrName>style.visibility</p:attrName>
                                        </p:attrNameLst>
                                      </p:cBhvr>
                                      <p:to>
                                        <p:strVal val="visible"/>
                                      </p:to>
                                    </p:set>
                                    <p:anim calcmode="lin" valueType="num">
                                      <p:cBhvr additive="base">
                                        <p:cTn id="7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3">
                                            <p:txEl>
                                              <p:pRg st="11" end="11"/>
                                            </p:txEl>
                                          </p:spTgt>
                                        </p:tgtEl>
                                        <p:attrNameLst>
                                          <p:attrName>style.visibility</p:attrName>
                                        </p:attrNameLst>
                                      </p:cBhvr>
                                      <p:to>
                                        <p:strVal val="visible"/>
                                      </p:to>
                                    </p:set>
                                    <p:anim calcmode="lin" valueType="num">
                                      <p:cBhvr additive="base">
                                        <p:cTn id="8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7"/>
                                        </p:tgtEl>
                                        <p:attrNameLst>
                                          <p:attrName>style.visibility</p:attrName>
                                        </p:attrNameLst>
                                      </p:cBhvr>
                                      <p:to>
                                        <p:strVal val="visible"/>
                                      </p:to>
                                    </p:set>
                                    <p:anim calcmode="lin" valueType="num">
                                      <p:cBhvr additive="base">
                                        <p:cTn id="91" dur="500" fill="hold"/>
                                        <p:tgtEl>
                                          <p:spTgt spid="7"/>
                                        </p:tgtEl>
                                        <p:attrNameLst>
                                          <p:attrName>ppt_x</p:attrName>
                                        </p:attrNameLst>
                                      </p:cBhvr>
                                      <p:tavLst>
                                        <p:tav tm="0">
                                          <p:val>
                                            <p:strVal val="#ppt_x"/>
                                          </p:val>
                                        </p:tav>
                                        <p:tav tm="100000">
                                          <p:val>
                                            <p:strVal val="#ppt_x"/>
                                          </p:val>
                                        </p:tav>
                                      </p:tavLst>
                                    </p:anim>
                                    <p:anim calcmode="lin" valueType="num">
                                      <p:cBhvr additive="base">
                                        <p:cTn id="9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021BAE0-3FC4-4184-B392-DED6924AA27B}"/>
              </a:ext>
            </a:extLst>
          </p:cNvPr>
          <p:cNvSpPr txBox="1"/>
          <p:nvPr/>
        </p:nvSpPr>
        <p:spPr>
          <a:xfrm>
            <a:off x="1462797" y="2051050"/>
            <a:ext cx="8526325" cy="1323439"/>
          </a:xfrm>
          <a:prstGeom prst="rect">
            <a:avLst/>
          </a:prstGeom>
          <a:noFill/>
        </p:spPr>
        <p:txBody>
          <a:bodyPr wrap="square">
            <a:spAutoFit/>
          </a:bodyPr>
          <a:lstStyle/>
          <a:p>
            <a:r>
              <a:rPr lang="en-US" sz="4000" b="1" i="1" dirty="0">
                <a:solidFill>
                  <a:srgbClr val="002060"/>
                </a:solidFill>
                <a:latin typeface="Times New Roman" panose="02020603050405020304" pitchFamily="18" charset="0"/>
                <a:cs typeface="Times New Roman" panose="02020603050405020304" pitchFamily="18" charset="0"/>
              </a:rPr>
              <a:t>Make a dialogue between you and your friend  on your visiting to Nepal.</a:t>
            </a:r>
          </a:p>
        </p:txBody>
      </p:sp>
      <p:pic>
        <p:nvPicPr>
          <p:cNvPr id="7" name="Picture 6">
            <a:extLst>
              <a:ext uri="{FF2B5EF4-FFF2-40B4-BE49-F238E27FC236}">
                <a16:creationId xmlns:a16="http://schemas.microsoft.com/office/drawing/2014/main" id="{C5AEC316-4B90-4088-B656-943335D3AB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011870" y="2793807"/>
            <a:ext cx="6937859" cy="1388535"/>
          </a:xfrm>
          <a:prstGeom prst="rect">
            <a:avLst/>
          </a:prstGeom>
        </p:spPr>
      </p:pic>
      <p:pic>
        <p:nvPicPr>
          <p:cNvPr id="9" name="Picture 8">
            <a:extLst>
              <a:ext uri="{FF2B5EF4-FFF2-40B4-BE49-F238E27FC236}">
                <a16:creationId xmlns:a16="http://schemas.microsoft.com/office/drawing/2014/main" id="{9243A2C9-EE3D-4DF5-A6BA-F53EC49F83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841484" y="2877558"/>
            <a:ext cx="6937859" cy="1221028"/>
          </a:xfrm>
          <a:prstGeom prst="rect">
            <a:avLst/>
          </a:prstGeom>
        </p:spPr>
      </p:pic>
      <p:pic>
        <p:nvPicPr>
          <p:cNvPr id="10" name="Picture 9">
            <a:extLst>
              <a:ext uri="{FF2B5EF4-FFF2-40B4-BE49-F238E27FC236}">
                <a16:creationId xmlns:a16="http://schemas.microsoft.com/office/drawing/2014/main" id="{B3D0AF05-790D-4261-AB14-06C71C14AA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0069" y="203200"/>
            <a:ext cx="2147888" cy="18478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TextBox 10">
            <a:extLst>
              <a:ext uri="{FF2B5EF4-FFF2-40B4-BE49-F238E27FC236}">
                <a16:creationId xmlns:a16="http://schemas.microsoft.com/office/drawing/2014/main" id="{C944F163-03BE-4DC2-96E9-208FED9D1B92}"/>
              </a:ext>
            </a:extLst>
          </p:cNvPr>
          <p:cNvSpPr txBox="1"/>
          <p:nvPr/>
        </p:nvSpPr>
        <p:spPr>
          <a:xfrm>
            <a:off x="4210427" y="296128"/>
            <a:ext cx="3031067" cy="830997"/>
          </a:xfrm>
          <a:prstGeom prst="rect">
            <a:avLst/>
          </a:prstGeom>
          <a:noFill/>
        </p:spPr>
        <p:txBody>
          <a:bodyPr wrap="square">
            <a:spAutoFit/>
          </a:bodyPr>
          <a:lstStyle/>
          <a:p>
            <a:r>
              <a:rPr lang="en-US" sz="4800" b="1" i="1" dirty="0">
                <a:solidFill>
                  <a:srgbClr val="FF0000"/>
                </a:solidFill>
                <a:latin typeface="Times New Roman" panose="02020603050405020304" pitchFamily="18" charset="0"/>
                <a:cs typeface="Times New Roman" panose="02020603050405020304" pitchFamily="18" charset="0"/>
              </a:rPr>
              <a:t>Pair work</a:t>
            </a:r>
          </a:p>
        </p:txBody>
      </p:sp>
      <p:sp>
        <p:nvSpPr>
          <p:cNvPr id="8" name="TextBox 7">
            <a:extLst>
              <a:ext uri="{FF2B5EF4-FFF2-40B4-BE49-F238E27FC236}">
                <a16:creationId xmlns:a16="http://schemas.microsoft.com/office/drawing/2014/main" id="{81003486-DAC6-449D-BC6C-B4E32F6681D2}"/>
              </a:ext>
            </a:extLst>
          </p:cNvPr>
          <p:cNvSpPr txBox="1"/>
          <p:nvPr/>
        </p:nvSpPr>
        <p:spPr>
          <a:xfrm>
            <a:off x="3327403" y="6527981"/>
            <a:ext cx="5791199" cy="261610"/>
          </a:xfrm>
          <a:prstGeom prst="rect">
            <a:avLst/>
          </a:prstGeom>
          <a:noFill/>
        </p:spPr>
        <p:txBody>
          <a:bodyPr wrap="square" rtlCol="0">
            <a:spAutoFit/>
          </a:bodyPr>
          <a:lstStyle/>
          <a:p>
            <a:r>
              <a:rPr lang="en-US" sz="1100" b="1" i="1" dirty="0">
                <a:latin typeface="Times New Roman" panose="02020603050405020304" pitchFamily="18" charset="0"/>
                <a:cs typeface="Times New Roman" panose="02020603050405020304" pitchFamily="18" charset="0"/>
              </a:rPr>
              <a:t>Md. Saiful Islam, Assistant teacher (English) Bagbari </a:t>
            </a:r>
            <a:r>
              <a:rPr lang="en-US" sz="1100" b="1" i="1" dirty="0" err="1">
                <a:latin typeface="Times New Roman" panose="02020603050405020304" pitchFamily="18" charset="0"/>
                <a:cs typeface="Times New Roman" panose="02020603050405020304" pitchFamily="18" charset="0"/>
              </a:rPr>
              <a:t>Chowbaria</a:t>
            </a:r>
            <a:r>
              <a:rPr lang="en-US" sz="1100" b="1" i="1" dirty="0">
                <a:latin typeface="Times New Roman" panose="02020603050405020304" pitchFamily="18" charset="0"/>
                <a:cs typeface="Times New Roman" panose="02020603050405020304" pitchFamily="18" charset="0"/>
              </a:rPr>
              <a:t> High School, </a:t>
            </a:r>
            <a:r>
              <a:rPr lang="en-US" sz="1100" b="1" i="1" dirty="0" err="1">
                <a:latin typeface="Times New Roman" panose="02020603050405020304" pitchFamily="18" charset="0"/>
                <a:cs typeface="Times New Roman" panose="02020603050405020304" pitchFamily="18" charset="0"/>
              </a:rPr>
              <a:t>Sadar</a:t>
            </a:r>
            <a:r>
              <a:rPr lang="en-US" sz="1100" b="1" i="1" dirty="0">
                <a:latin typeface="Times New Roman" panose="02020603050405020304" pitchFamily="18" charset="0"/>
                <a:cs typeface="Times New Roman" panose="02020603050405020304" pitchFamily="18" charset="0"/>
              </a:rPr>
              <a:t> Tangail</a:t>
            </a:r>
          </a:p>
        </p:txBody>
      </p:sp>
    </p:spTree>
    <p:extLst>
      <p:ext uri="{BB962C8B-B14F-4D97-AF65-F5344CB8AC3E}">
        <p14:creationId xmlns:p14="http://schemas.microsoft.com/office/powerpoint/2010/main" val="304900594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2F06CE1-7DF0-4279-BBF7-DC5097A8E922}"/>
              </a:ext>
            </a:extLst>
          </p:cNvPr>
          <p:cNvSpPr txBox="1"/>
          <p:nvPr/>
        </p:nvSpPr>
        <p:spPr>
          <a:xfrm>
            <a:off x="5582529" y="3727938"/>
            <a:ext cx="914400" cy="369332"/>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F1A3C3A7-EC38-4BDE-9F4E-8AADF893456A}"/>
              </a:ext>
            </a:extLst>
          </p:cNvPr>
          <p:cNvSpPr txBox="1"/>
          <p:nvPr/>
        </p:nvSpPr>
        <p:spPr>
          <a:xfrm>
            <a:off x="5582529" y="3727938"/>
            <a:ext cx="914400" cy="369332"/>
          </a:xfrm>
          <a:prstGeom prst="rect">
            <a:avLst/>
          </a:prstGeom>
          <a:noFill/>
        </p:spPr>
        <p:txBody>
          <a:bodyPr wrap="square" rtlCol="0">
            <a:spAutoFit/>
          </a:bodyPr>
          <a:lstStyle/>
          <a:p>
            <a:endParaRPr lang="en-US" dirty="0"/>
          </a:p>
        </p:txBody>
      </p:sp>
      <p:pic>
        <p:nvPicPr>
          <p:cNvPr id="5" name="Picture 4">
            <a:extLst>
              <a:ext uri="{FF2B5EF4-FFF2-40B4-BE49-F238E27FC236}">
                <a16:creationId xmlns:a16="http://schemas.microsoft.com/office/drawing/2014/main" id="{1DBD4A35-6A31-43B6-933B-AD621F42D3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932924" y="2968998"/>
            <a:ext cx="6937859" cy="1038148"/>
          </a:xfrm>
          <a:prstGeom prst="rect">
            <a:avLst/>
          </a:prstGeom>
        </p:spPr>
      </p:pic>
      <p:pic>
        <p:nvPicPr>
          <p:cNvPr id="9" name="Picture 8">
            <a:extLst>
              <a:ext uri="{FF2B5EF4-FFF2-40B4-BE49-F238E27FC236}">
                <a16:creationId xmlns:a16="http://schemas.microsoft.com/office/drawing/2014/main" id="{8DBA7467-BD12-44FB-800E-239DAE040C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187063" y="2987346"/>
            <a:ext cx="6937859" cy="1038151"/>
          </a:xfrm>
          <a:prstGeom prst="rect">
            <a:avLst/>
          </a:prstGeom>
        </p:spPr>
      </p:pic>
      <p:sp>
        <p:nvSpPr>
          <p:cNvPr id="11" name="TextBox 10">
            <a:extLst>
              <a:ext uri="{FF2B5EF4-FFF2-40B4-BE49-F238E27FC236}">
                <a16:creationId xmlns:a16="http://schemas.microsoft.com/office/drawing/2014/main" id="{55E97669-4C2F-4EAD-9D3D-59D97C9BAC77}"/>
              </a:ext>
            </a:extLst>
          </p:cNvPr>
          <p:cNvSpPr txBox="1"/>
          <p:nvPr/>
        </p:nvSpPr>
        <p:spPr>
          <a:xfrm>
            <a:off x="919613" y="1404595"/>
            <a:ext cx="8356206" cy="5570756"/>
          </a:xfrm>
          <a:prstGeom prst="rect">
            <a:avLst/>
          </a:prstGeom>
          <a:noFill/>
        </p:spPr>
        <p:txBody>
          <a:bodyPr wrap="square" rtlCol="0">
            <a:spAutoFit/>
          </a:bodyPr>
          <a:lstStyle/>
          <a:p>
            <a:r>
              <a:rPr lang="en-US" sz="2800" b="1" i="1" dirty="0">
                <a:latin typeface="Times New Roman" panose="02020603050405020304" pitchFamily="18" charset="0"/>
                <a:cs typeface="Times New Roman" panose="02020603050405020304" pitchFamily="18" charset="0"/>
              </a:rPr>
              <a:t>Sublime- </a:t>
            </a:r>
            <a:r>
              <a:rPr lang="en-US" sz="2400" b="1" i="1" dirty="0" err="1">
                <a:latin typeface="Times New Roman" panose="02020603050405020304" pitchFamily="18" charset="0"/>
                <a:cs typeface="Times New Roman" panose="02020603050405020304" pitchFamily="18" charset="0"/>
              </a:rPr>
              <a:t>উচ্চ</a:t>
            </a:r>
            <a:r>
              <a:rPr lang="en-US" sz="2800" b="1" i="1" dirty="0">
                <a:latin typeface="Times New Roman" panose="02020603050405020304" pitchFamily="18" charset="0"/>
                <a:cs typeface="Times New Roman" panose="02020603050405020304" pitchFamily="18" charset="0"/>
              </a:rPr>
              <a:t>- high</a:t>
            </a:r>
          </a:p>
          <a:p>
            <a:r>
              <a:rPr lang="en-US" sz="2800" b="1" i="1" dirty="0">
                <a:latin typeface="Times New Roman" panose="02020603050405020304" pitchFamily="18" charset="0"/>
                <a:cs typeface="Times New Roman" panose="02020603050405020304" pitchFamily="18" charset="0"/>
              </a:rPr>
              <a:t>Luxury- </a:t>
            </a:r>
            <a:r>
              <a:rPr lang="en-US" sz="2400" b="1" i="1" dirty="0" err="1">
                <a:latin typeface="Times New Roman" panose="02020603050405020304" pitchFamily="18" charset="0"/>
                <a:cs typeface="Times New Roman" panose="02020603050405020304" pitchFamily="18" charset="0"/>
              </a:rPr>
              <a:t>বিলাসিতা</a:t>
            </a:r>
            <a:r>
              <a:rPr lang="en-US" sz="2800" b="1" i="1" dirty="0">
                <a:latin typeface="Times New Roman" panose="02020603050405020304" pitchFamily="18" charset="0"/>
                <a:cs typeface="Times New Roman" panose="02020603050405020304" pitchFamily="18" charset="0"/>
              </a:rPr>
              <a:t>- comfort</a:t>
            </a:r>
          </a:p>
          <a:p>
            <a:r>
              <a:rPr lang="en-US" sz="2800" b="1" i="1" dirty="0">
                <a:latin typeface="Times New Roman" panose="02020603050405020304" pitchFamily="18" charset="0"/>
                <a:cs typeface="Times New Roman" panose="02020603050405020304" pitchFamily="18" charset="0"/>
              </a:rPr>
              <a:t>Heritage- </a:t>
            </a:r>
            <a:r>
              <a:rPr lang="en-US" sz="2400" b="1" i="1" dirty="0" err="1">
                <a:latin typeface="Times New Roman" panose="02020603050405020304" pitchFamily="18" charset="0"/>
                <a:cs typeface="Times New Roman" panose="02020603050405020304" pitchFamily="18" charset="0"/>
              </a:rPr>
              <a:t>ঐতিহ্য</a:t>
            </a:r>
            <a:r>
              <a:rPr lang="en-US" sz="2800" b="1" i="1" dirty="0">
                <a:latin typeface="Times New Roman" panose="02020603050405020304" pitchFamily="18" charset="0"/>
                <a:cs typeface="Times New Roman" panose="02020603050405020304" pitchFamily="18" charset="0"/>
              </a:rPr>
              <a:t>- tradition</a:t>
            </a:r>
          </a:p>
          <a:p>
            <a:r>
              <a:rPr lang="en-US" sz="2800" b="1" i="1" dirty="0">
                <a:latin typeface="Times New Roman" panose="02020603050405020304" pitchFamily="18" charset="0"/>
                <a:cs typeface="Times New Roman" panose="02020603050405020304" pitchFamily="18" charset="0"/>
              </a:rPr>
              <a:t>Temperate- </a:t>
            </a:r>
            <a:r>
              <a:rPr lang="en-US" sz="2400" b="1" i="1" dirty="0" err="1">
                <a:latin typeface="Times New Roman" panose="02020603050405020304" pitchFamily="18" charset="0"/>
                <a:cs typeface="Times New Roman" panose="02020603050405020304" pitchFamily="18" charset="0"/>
              </a:rPr>
              <a:t>নাতিশীতোষ্ণ</a:t>
            </a:r>
            <a:r>
              <a:rPr lang="en-US" sz="2800" b="1" i="1" dirty="0">
                <a:latin typeface="Times New Roman" panose="02020603050405020304" pitchFamily="18" charset="0"/>
                <a:cs typeface="Times New Roman" panose="02020603050405020304" pitchFamily="18" charset="0"/>
              </a:rPr>
              <a:t>- moderate</a:t>
            </a:r>
          </a:p>
          <a:p>
            <a:r>
              <a:rPr lang="en-US" sz="2800" b="1" i="1" dirty="0">
                <a:latin typeface="Times New Roman" panose="02020603050405020304" pitchFamily="18" charset="0"/>
                <a:cs typeface="Times New Roman" panose="02020603050405020304" pitchFamily="18" charset="0"/>
              </a:rPr>
              <a:t>Drench- </a:t>
            </a:r>
            <a:r>
              <a:rPr lang="en-US" sz="2400" b="1" i="1" dirty="0" err="1">
                <a:latin typeface="Times New Roman" panose="02020603050405020304" pitchFamily="18" charset="0"/>
                <a:cs typeface="Times New Roman" panose="02020603050405020304" pitchFamily="18" charset="0"/>
              </a:rPr>
              <a:t>প্রবল</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বৃষ্টি</a:t>
            </a:r>
            <a:r>
              <a:rPr lang="en-US" sz="2400" b="1" i="1" dirty="0">
                <a:latin typeface="Times New Roman" panose="02020603050405020304" pitchFamily="18" charset="0"/>
                <a:cs typeface="Times New Roman" panose="02020603050405020304" pitchFamily="18" charset="0"/>
              </a:rPr>
              <a:t> </a:t>
            </a:r>
            <a:r>
              <a:rPr lang="en-US" sz="2800" b="1" i="1" dirty="0">
                <a:latin typeface="Times New Roman" panose="02020603050405020304" pitchFamily="18" charset="0"/>
                <a:cs typeface="Times New Roman" panose="02020603050405020304" pitchFamily="18" charset="0"/>
              </a:rPr>
              <a:t>– heavy rain</a:t>
            </a:r>
          </a:p>
          <a:p>
            <a:r>
              <a:rPr lang="en-US" sz="2800" b="1" i="1" dirty="0">
                <a:latin typeface="Times New Roman" panose="02020603050405020304" pitchFamily="18" charset="0"/>
                <a:cs typeface="Times New Roman" panose="02020603050405020304" pitchFamily="18" charset="0"/>
              </a:rPr>
              <a:t>Demographic- </a:t>
            </a:r>
            <a:r>
              <a:rPr lang="en-US" sz="2400" b="1" i="1" dirty="0" err="1">
                <a:latin typeface="Times New Roman" panose="02020603050405020304" pitchFamily="18" charset="0"/>
                <a:cs typeface="Times New Roman" panose="02020603050405020304" pitchFamily="18" charset="0"/>
              </a:rPr>
              <a:t>জন</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সংখ্যা</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বিষয়ক</a:t>
            </a:r>
            <a:r>
              <a:rPr lang="en-US" sz="2400" b="1" i="1" dirty="0">
                <a:latin typeface="Times New Roman" panose="02020603050405020304" pitchFamily="18" charset="0"/>
                <a:cs typeface="Times New Roman" panose="02020603050405020304" pitchFamily="18" charset="0"/>
              </a:rPr>
              <a:t>- </a:t>
            </a:r>
            <a:r>
              <a:rPr lang="en-US" sz="2800" b="1" i="1" dirty="0">
                <a:latin typeface="Times New Roman" panose="02020603050405020304" pitchFamily="18" charset="0"/>
                <a:cs typeface="Times New Roman" panose="02020603050405020304" pitchFamily="18" charset="0"/>
              </a:rPr>
              <a:t>related to population</a:t>
            </a:r>
          </a:p>
          <a:p>
            <a:r>
              <a:rPr lang="en-US" sz="2800" b="1" i="1" dirty="0">
                <a:latin typeface="Times New Roman" panose="02020603050405020304" pitchFamily="18" charset="0"/>
                <a:cs typeface="Times New Roman" panose="02020603050405020304" pitchFamily="18" charset="0"/>
              </a:rPr>
              <a:t>Features- </a:t>
            </a:r>
            <a:r>
              <a:rPr lang="en-US" sz="2400" b="1" i="1" dirty="0" err="1">
                <a:latin typeface="Times New Roman" panose="02020603050405020304" pitchFamily="18" charset="0"/>
                <a:cs typeface="Times New Roman" panose="02020603050405020304" pitchFamily="18" charset="0"/>
              </a:rPr>
              <a:t>বৈশিষ্ট্য</a:t>
            </a:r>
            <a:r>
              <a:rPr lang="en-US" sz="2800" b="1" i="1" dirty="0">
                <a:latin typeface="Times New Roman" panose="02020603050405020304" pitchFamily="18" charset="0"/>
                <a:cs typeface="Times New Roman" panose="02020603050405020304" pitchFamily="18" charset="0"/>
              </a:rPr>
              <a:t> - characteristics</a:t>
            </a:r>
          </a:p>
          <a:p>
            <a:r>
              <a:rPr lang="en-US" sz="2800" b="1" i="1" dirty="0">
                <a:latin typeface="Times New Roman" panose="02020603050405020304" pitchFamily="18" charset="0"/>
                <a:cs typeface="Times New Roman" panose="02020603050405020304" pitchFamily="18" charset="0"/>
              </a:rPr>
              <a:t>Important- </a:t>
            </a:r>
            <a:r>
              <a:rPr lang="en-US" sz="2400" b="1" i="1" dirty="0" err="1">
                <a:latin typeface="Times New Roman" panose="02020603050405020304" pitchFamily="18" charset="0"/>
                <a:cs typeface="Times New Roman" panose="02020603050405020304" pitchFamily="18" charset="0"/>
              </a:rPr>
              <a:t>গুরুত্বপূর্ণ</a:t>
            </a:r>
            <a:r>
              <a:rPr lang="bn-IN" sz="2400" b="1" i="1" dirty="0">
                <a:latin typeface="Times New Roman" panose="02020603050405020304" pitchFamily="18" charset="0"/>
                <a:cs typeface="Times New Roman" panose="02020603050405020304" pitchFamily="18" charset="0"/>
              </a:rPr>
              <a:t> - </a:t>
            </a:r>
            <a:r>
              <a:rPr lang="en-US" sz="2800" b="1" i="1" dirty="0">
                <a:latin typeface="Times New Roman" panose="02020603050405020304" pitchFamily="18" charset="0"/>
                <a:cs typeface="Times New Roman" panose="02020603050405020304" pitchFamily="18" charset="0"/>
              </a:rPr>
              <a:t>significant</a:t>
            </a:r>
          </a:p>
          <a:p>
            <a:r>
              <a:rPr lang="en-US" sz="2800" b="1" i="1" dirty="0">
                <a:latin typeface="Times New Roman" panose="02020603050405020304" pitchFamily="18" charset="0"/>
                <a:cs typeface="Times New Roman" panose="02020603050405020304" pitchFamily="18" charset="0"/>
              </a:rPr>
              <a:t>Combine- </a:t>
            </a:r>
            <a:r>
              <a:rPr lang="en-US" sz="2400" b="1" i="1" dirty="0" err="1">
                <a:latin typeface="Times New Roman" panose="02020603050405020304" pitchFamily="18" charset="0"/>
                <a:cs typeface="Times New Roman" panose="02020603050405020304" pitchFamily="18" charset="0"/>
              </a:rPr>
              <a:t>একত্র</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করা</a:t>
            </a:r>
            <a:r>
              <a:rPr lang="en-US" sz="2400" b="1" i="1" dirty="0">
                <a:latin typeface="Times New Roman" panose="02020603050405020304" pitchFamily="18" charset="0"/>
                <a:cs typeface="Times New Roman" panose="02020603050405020304" pitchFamily="18" charset="0"/>
              </a:rPr>
              <a:t>- </a:t>
            </a:r>
            <a:r>
              <a:rPr lang="en-US" sz="2800" b="1" i="1" dirty="0">
                <a:latin typeface="Times New Roman" panose="02020603050405020304" pitchFamily="18" charset="0"/>
                <a:cs typeface="Times New Roman" panose="02020603050405020304" pitchFamily="18" charset="0"/>
              </a:rPr>
              <a:t>assemble</a:t>
            </a:r>
          </a:p>
          <a:p>
            <a:r>
              <a:rPr lang="en-US" sz="2800" b="1" i="1" dirty="0">
                <a:latin typeface="Times New Roman" panose="02020603050405020304" pitchFamily="18" charset="0"/>
                <a:cs typeface="Times New Roman" panose="02020603050405020304" pitchFamily="18" charset="0"/>
              </a:rPr>
              <a:t>Deities- </a:t>
            </a:r>
            <a:r>
              <a:rPr lang="en-US" sz="2400" b="1" i="1" dirty="0" err="1">
                <a:latin typeface="Times New Roman" panose="02020603050405020304" pitchFamily="18" charset="0"/>
                <a:cs typeface="Times New Roman" panose="02020603050405020304" pitchFamily="18" charset="0"/>
              </a:rPr>
              <a:t>দেবী</a:t>
            </a:r>
            <a:r>
              <a:rPr lang="en-US" sz="2800" b="1" i="1" dirty="0">
                <a:latin typeface="Times New Roman" panose="02020603050405020304" pitchFamily="18" charset="0"/>
                <a:cs typeface="Times New Roman" panose="02020603050405020304" pitchFamily="18" charset="0"/>
              </a:rPr>
              <a:t>- goddess</a:t>
            </a:r>
          </a:p>
          <a:p>
            <a:r>
              <a:rPr lang="en-US" sz="2800" b="1" i="1" dirty="0">
                <a:latin typeface="Times New Roman" panose="02020603050405020304" pitchFamily="18" charset="0"/>
                <a:cs typeface="Times New Roman" panose="02020603050405020304" pitchFamily="18" charset="0"/>
              </a:rPr>
              <a:t>Elegant-</a:t>
            </a:r>
            <a:r>
              <a:rPr lang="en-US" sz="2400" b="1" i="1" dirty="0" err="1">
                <a:latin typeface="Times New Roman" panose="02020603050405020304" pitchFamily="18" charset="0"/>
                <a:cs typeface="Times New Roman" panose="02020603050405020304" pitchFamily="18" charset="0"/>
              </a:rPr>
              <a:t>মার্জিত</a:t>
            </a:r>
            <a:r>
              <a:rPr lang="en-US" sz="2800" b="1" i="1" dirty="0">
                <a:latin typeface="Times New Roman" panose="02020603050405020304" pitchFamily="18" charset="0"/>
                <a:cs typeface="Times New Roman" panose="02020603050405020304" pitchFamily="18" charset="0"/>
              </a:rPr>
              <a:t>- accomplished</a:t>
            </a:r>
          </a:p>
          <a:p>
            <a:r>
              <a:rPr lang="en-US" sz="2800" b="1" i="1" dirty="0">
                <a:latin typeface="Times New Roman" panose="02020603050405020304" pitchFamily="18" charset="0"/>
                <a:cs typeface="Times New Roman" panose="02020603050405020304" pitchFamily="18" charset="0"/>
              </a:rPr>
              <a:t>Vibrant-</a:t>
            </a:r>
            <a:r>
              <a:rPr lang="en-US" sz="2400" b="1" i="1" dirty="0" err="1">
                <a:latin typeface="Times New Roman" panose="02020603050405020304" pitchFamily="18" charset="0"/>
                <a:cs typeface="Times New Roman" panose="02020603050405020304" pitchFamily="18" charset="0"/>
              </a:rPr>
              <a:t>স্পন্দনশীল</a:t>
            </a:r>
            <a:r>
              <a:rPr lang="en-US" sz="2800" b="1" i="1" dirty="0">
                <a:latin typeface="Times New Roman" panose="02020603050405020304" pitchFamily="18" charset="0"/>
                <a:cs typeface="Times New Roman" panose="02020603050405020304" pitchFamily="18" charset="0"/>
              </a:rPr>
              <a:t>-plangent</a:t>
            </a:r>
          </a:p>
          <a:p>
            <a:endParaRPr lang="en-US" sz="2000" b="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AC777FB9-A8F5-4CCF-AAD7-CC7B67C04D9F}"/>
              </a:ext>
            </a:extLst>
          </p:cNvPr>
          <p:cNvSpPr txBox="1"/>
          <p:nvPr/>
        </p:nvSpPr>
        <p:spPr>
          <a:xfrm>
            <a:off x="3327403" y="6527981"/>
            <a:ext cx="5791199" cy="261610"/>
          </a:xfrm>
          <a:prstGeom prst="rect">
            <a:avLst/>
          </a:prstGeom>
          <a:noFill/>
        </p:spPr>
        <p:txBody>
          <a:bodyPr wrap="square" rtlCol="0">
            <a:spAutoFit/>
          </a:bodyPr>
          <a:lstStyle/>
          <a:p>
            <a:r>
              <a:rPr lang="en-US" sz="1100" b="1" i="1" dirty="0">
                <a:latin typeface="Times New Roman" panose="02020603050405020304" pitchFamily="18" charset="0"/>
                <a:cs typeface="Times New Roman" panose="02020603050405020304" pitchFamily="18" charset="0"/>
              </a:rPr>
              <a:t>Md. Saiful Islam, Assistant teacher (English) Bagbari </a:t>
            </a:r>
            <a:r>
              <a:rPr lang="en-US" sz="1100" b="1" i="1" dirty="0" err="1">
                <a:latin typeface="Times New Roman" panose="02020603050405020304" pitchFamily="18" charset="0"/>
                <a:cs typeface="Times New Roman" panose="02020603050405020304" pitchFamily="18" charset="0"/>
              </a:rPr>
              <a:t>Chowbaria</a:t>
            </a:r>
            <a:r>
              <a:rPr lang="en-US" sz="1100" b="1" i="1" dirty="0">
                <a:latin typeface="Times New Roman" panose="02020603050405020304" pitchFamily="18" charset="0"/>
                <a:cs typeface="Times New Roman" panose="02020603050405020304" pitchFamily="18" charset="0"/>
              </a:rPr>
              <a:t> High School, </a:t>
            </a:r>
            <a:r>
              <a:rPr lang="en-US" sz="1100" b="1" i="1" dirty="0" err="1">
                <a:latin typeface="Times New Roman" panose="02020603050405020304" pitchFamily="18" charset="0"/>
                <a:cs typeface="Times New Roman" panose="02020603050405020304" pitchFamily="18" charset="0"/>
              </a:rPr>
              <a:t>Sadar</a:t>
            </a:r>
            <a:r>
              <a:rPr lang="en-US" sz="1100" b="1" i="1" dirty="0">
                <a:latin typeface="Times New Roman" panose="02020603050405020304" pitchFamily="18" charset="0"/>
                <a:cs typeface="Times New Roman" panose="02020603050405020304" pitchFamily="18" charset="0"/>
              </a:rPr>
              <a:t> Tangail</a:t>
            </a:r>
          </a:p>
        </p:txBody>
      </p:sp>
      <p:sp>
        <p:nvSpPr>
          <p:cNvPr id="12" name="TextBox 11">
            <a:extLst>
              <a:ext uri="{FF2B5EF4-FFF2-40B4-BE49-F238E27FC236}">
                <a16:creationId xmlns:a16="http://schemas.microsoft.com/office/drawing/2014/main" id="{AB72F192-9FF3-4AB3-8056-A1BE62322C19}"/>
              </a:ext>
            </a:extLst>
          </p:cNvPr>
          <p:cNvSpPr txBox="1"/>
          <p:nvPr/>
        </p:nvSpPr>
        <p:spPr>
          <a:xfrm>
            <a:off x="4245428" y="19142"/>
            <a:ext cx="2497403" cy="646331"/>
          </a:xfrm>
          <a:prstGeom prst="rect">
            <a:avLst/>
          </a:prstGeom>
          <a:noFill/>
        </p:spPr>
        <p:txBody>
          <a:bodyPr wrap="square" rtlCol="0">
            <a:spAutoFit/>
          </a:bodyPr>
          <a:lstStyle/>
          <a:p>
            <a:r>
              <a:rPr lang="en-US" sz="3600" b="1" i="1" dirty="0">
                <a:solidFill>
                  <a:srgbClr val="002060"/>
                </a:solidFill>
                <a:latin typeface="Times New Roman" panose="02020603050405020304" pitchFamily="18" charset="0"/>
                <a:cs typeface="Times New Roman" panose="02020603050405020304" pitchFamily="18" charset="0"/>
              </a:rPr>
              <a:t>Group work</a:t>
            </a:r>
          </a:p>
        </p:txBody>
      </p:sp>
      <p:pic>
        <p:nvPicPr>
          <p:cNvPr id="13" name="Picture 12">
            <a:extLst>
              <a:ext uri="{FF2B5EF4-FFF2-40B4-BE49-F238E27FC236}">
                <a16:creationId xmlns:a16="http://schemas.microsoft.com/office/drawing/2014/main" id="{F12F3ED3-324B-4DFC-AF50-1F28DDA41C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54348" y="119108"/>
            <a:ext cx="1617937" cy="142145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extBox 1">
            <a:extLst>
              <a:ext uri="{FF2B5EF4-FFF2-40B4-BE49-F238E27FC236}">
                <a16:creationId xmlns:a16="http://schemas.microsoft.com/office/drawing/2014/main" id="{4421FECD-4EEA-4CC0-BF11-1439C161AE4B}"/>
              </a:ext>
            </a:extLst>
          </p:cNvPr>
          <p:cNvSpPr txBox="1"/>
          <p:nvPr/>
        </p:nvSpPr>
        <p:spPr>
          <a:xfrm>
            <a:off x="1888849" y="774007"/>
            <a:ext cx="6417734" cy="523220"/>
          </a:xfrm>
          <a:prstGeom prst="rect">
            <a:avLst/>
          </a:prstGeom>
          <a:noFill/>
        </p:spPr>
        <p:txBody>
          <a:bodyPr wrap="square" rtlCol="0">
            <a:spAutoFit/>
          </a:bodyPr>
          <a:lstStyle/>
          <a:p>
            <a:r>
              <a:rPr lang="en-US" sz="2800" b="1" i="1" dirty="0">
                <a:latin typeface="Times New Roman" panose="02020603050405020304" pitchFamily="18" charset="0"/>
                <a:cs typeface="Times New Roman" panose="02020603050405020304" pitchFamily="18" charset="0"/>
              </a:rPr>
              <a:t>Write the meaning of the following words.</a:t>
            </a:r>
          </a:p>
        </p:txBody>
      </p:sp>
    </p:spTree>
    <p:extLst>
      <p:ext uri="{BB962C8B-B14F-4D97-AF65-F5344CB8AC3E}">
        <p14:creationId xmlns:p14="http://schemas.microsoft.com/office/powerpoint/2010/main" val="17709737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ppt_x"/>
                                          </p:val>
                                        </p:tav>
                                        <p:tav tm="100000">
                                          <p:val>
                                            <p:strVal val="#ppt_x"/>
                                          </p:val>
                                        </p:tav>
                                      </p:tavLst>
                                    </p:anim>
                                    <p:anim calcmode="lin" valueType="num">
                                      <p:cBhvr additive="base">
                                        <p:cTn id="1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P spid="12" grpId="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A43A63C-0798-492F-9AC3-7D49975A9D2C}"/>
              </a:ext>
            </a:extLst>
          </p:cNvPr>
          <p:cNvSpPr txBox="1"/>
          <p:nvPr/>
        </p:nvSpPr>
        <p:spPr>
          <a:xfrm>
            <a:off x="3936766" y="28525"/>
            <a:ext cx="2667233" cy="707886"/>
          </a:xfrm>
          <a:prstGeom prst="rect">
            <a:avLst/>
          </a:prstGeom>
          <a:noFill/>
        </p:spPr>
        <p:txBody>
          <a:bodyPr wrap="square" rtlCol="0">
            <a:spAutoFit/>
          </a:bodyPr>
          <a:lstStyle/>
          <a:p>
            <a:r>
              <a:rPr lang="en-US" sz="4000" b="1" i="1" dirty="0">
                <a:latin typeface="Times New Roman" panose="02020603050405020304" pitchFamily="18" charset="0"/>
                <a:cs typeface="Times New Roman" panose="02020603050405020304" pitchFamily="18" charset="0"/>
              </a:rPr>
              <a:t>Evaluation</a:t>
            </a:r>
          </a:p>
        </p:txBody>
      </p:sp>
      <p:sp>
        <p:nvSpPr>
          <p:cNvPr id="7" name="TextBox 6">
            <a:extLst>
              <a:ext uri="{FF2B5EF4-FFF2-40B4-BE49-F238E27FC236}">
                <a16:creationId xmlns:a16="http://schemas.microsoft.com/office/drawing/2014/main" id="{0AB1F34E-3B45-4D13-A681-F935A0F25617}"/>
              </a:ext>
            </a:extLst>
          </p:cNvPr>
          <p:cNvSpPr txBox="1"/>
          <p:nvPr/>
        </p:nvSpPr>
        <p:spPr>
          <a:xfrm>
            <a:off x="98474" y="850139"/>
            <a:ext cx="11971606" cy="5693866"/>
          </a:xfrm>
          <a:prstGeom prst="rect">
            <a:avLst/>
          </a:prstGeom>
          <a:noFill/>
        </p:spPr>
        <p:txBody>
          <a:bodyPr wrap="square" rtlCol="0">
            <a:spAutoFit/>
          </a:bodyPr>
          <a:lstStyle/>
          <a:p>
            <a:r>
              <a:rPr lang="en-US" sz="2800" b="1" i="1" dirty="0">
                <a:latin typeface="Times New Roman" panose="02020603050405020304" pitchFamily="18" charset="0"/>
                <a:cs typeface="Times New Roman" panose="02020603050405020304" pitchFamily="18" charset="0"/>
              </a:rPr>
              <a:t>Choose the best answer from the alternatives:</a:t>
            </a:r>
          </a:p>
          <a:p>
            <a:r>
              <a:rPr lang="en-US" sz="2400" b="1" dirty="0">
                <a:latin typeface="Times New Roman" panose="02020603050405020304" pitchFamily="18" charset="0"/>
                <a:cs typeface="Times New Roman" panose="02020603050405020304" pitchFamily="18" charset="0"/>
              </a:rPr>
              <a:t> </a:t>
            </a:r>
            <a:r>
              <a:rPr lang="en-US" sz="2400" b="1" i="1" dirty="0">
                <a:latin typeface="Times New Roman" panose="02020603050405020304" pitchFamily="18" charset="0"/>
                <a:cs typeface="Times New Roman" panose="02020603050405020304" pitchFamily="18" charset="0"/>
              </a:rPr>
              <a:t>1. The land area of Nepal is------- square Kilometers.</a:t>
            </a:r>
          </a:p>
          <a:p>
            <a:r>
              <a:rPr lang="en-US" sz="2400" b="1" i="1" dirty="0">
                <a:latin typeface="Times New Roman" panose="02020603050405020304" pitchFamily="18" charset="0"/>
                <a:cs typeface="Times New Roman" panose="02020603050405020304" pitchFamily="18" charset="0"/>
              </a:rPr>
              <a:t>  (a) 147570       (b)  147181       (c) 144181        (d) 148181</a:t>
            </a:r>
          </a:p>
          <a:p>
            <a:r>
              <a:rPr lang="en-US" sz="2400" b="1" i="1" dirty="0">
                <a:latin typeface="Times New Roman" panose="02020603050405020304" pitchFamily="18" charset="0"/>
                <a:cs typeface="Times New Roman" panose="02020603050405020304" pitchFamily="18" charset="0"/>
              </a:rPr>
              <a:t>2. Nepal lies between ----</a:t>
            </a:r>
          </a:p>
          <a:p>
            <a:r>
              <a:rPr lang="en-US" sz="2400" b="1" i="1" dirty="0">
                <a:latin typeface="Times New Roman" panose="02020603050405020304" pitchFamily="18" charset="0"/>
                <a:cs typeface="Times New Roman" panose="02020603050405020304" pitchFamily="18" charset="0"/>
              </a:rPr>
              <a:t> (a) India and Bangladesh(b) India and Pakistan(c) India and Tibetan part of China (d) None</a:t>
            </a:r>
          </a:p>
          <a:p>
            <a:r>
              <a:rPr lang="en-US" sz="2400" b="1" i="1" dirty="0">
                <a:latin typeface="Times New Roman" panose="02020603050405020304" pitchFamily="18" charset="0"/>
                <a:cs typeface="Times New Roman" panose="02020603050405020304" pitchFamily="18" charset="0"/>
              </a:rPr>
              <a:t>3. Which area has warm winters?</a:t>
            </a:r>
          </a:p>
          <a:p>
            <a:r>
              <a:rPr lang="en-US" sz="2400" b="1" i="1" dirty="0">
                <a:latin typeface="Times New Roman" panose="02020603050405020304" pitchFamily="18" charset="0"/>
                <a:cs typeface="Times New Roman" panose="02020603050405020304" pitchFamily="18" charset="0"/>
              </a:rPr>
              <a:t>    (a) Kathmandu    (b) Lumbini     (c) Terai Plains (d)   Pokhara</a:t>
            </a:r>
          </a:p>
          <a:p>
            <a:r>
              <a:rPr lang="en-US" sz="2400" b="1" i="1" dirty="0">
                <a:latin typeface="Times New Roman" panose="02020603050405020304" pitchFamily="18" charset="0"/>
                <a:cs typeface="Times New Roman" panose="02020603050405020304" pitchFamily="18" charset="0"/>
              </a:rPr>
              <a:t> 4. Who is called the ‘ Light of Asia’?</a:t>
            </a:r>
          </a:p>
          <a:p>
            <a:r>
              <a:rPr lang="en-US" sz="2400" b="1" i="1" dirty="0">
                <a:latin typeface="Times New Roman" panose="02020603050405020304" pitchFamily="18" charset="0"/>
                <a:cs typeface="Times New Roman" panose="02020603050405020304" pitchFamily="18" charset="0"/>
              </a:rPr>
              <a:t>  (a) Mahatma Gandhi   (b) Mother Teresa        (c ) Dalai Lama  (d) Lord Buddha</a:t>
            </a:r>
          </a:p>
          <a:p>
            <a:r>
              <a:rPr lang="en-US" sz="2400" b="1" i="1" dirty="0">
                <a:latin typeface="Times New Roman" panose="02020603050405020304" pitchFamily="18" charset="0"/>
                <a:cs typeface="Times New Roman" panose="02020603050405020304" pitchFamily="18" charset="0"/>
              </a:rPr>
              <a:t>5. What is the closest meaning of ‘ Sublime’?</a:t>
            </a:r>
          </a:p>
          <a:p>
            <a:r>
              <a:rPr lang="en-US" sz="2400" b="1" i="1" dirty="0">
                <a:latin typeface="Times New Roman" panose="02020603050405020304" pitchFamily="18" charset="0"/>
                <a:cs typeface="Times New Roman" panose="02020603050405020304" pitchFamily="18" charset="0"/>
              </a:rPr>
              <a:t>  (a) usual   (b) trivial      (c) imposing    (d)  high</a:t>
            </a:r>
          </a:p>
          <a:p>
            <a:r>
              <a:rPr lang="en-US" sz="2400" b="1" i="1" dirty="0">
                <a:latin typeface="Times New Roman" panose="02020603050405020304" pitchFamily="18" charset="0"/>
                <a:cs typeface="Times New Roman" panose="02020603050405020304" pitchFamily="18" charset="0"/>
              </a:rPr>
              <a:t> 6. Everest is in the ----- of Nepal</a:t>
            </a:r>
          </a:p>
          <a:p>
            <a:r>
              <a:rPr lang="en-US" sz="2400" b="1" i="1" dirty="0">
                <a:latin typeface="Times New Roman" panose="02020603050405020304" pitchFamily="18" charset="0"/>
                <a:cs typeface="Times New Roman" panose="02020603050405020304" pitchFamily="18" charset="0"/>
              </a:rPr>
              <a:t>  (a) east  (b) west           (c) north      (d) south</a:t>
            </a:r>
          </a:p>
          <a:p>
            <a:r>
              <a:rPr lang="en-US" sz="2400" b="1" i="1" dirty="0">
                <a:latin typeface="Times New Roman" panose="02020603050405020304" pitchFamily="18" charset="0"/>
                <a:cs typeface="Times New Roman" panose="02020603050405020304" pitchFamily="18" charset="0"/>
              </a:rPr>
              <a:t>7. People of Nepal celebrate ‘</a:t>
            </a:r>
            <a:r>
              <a:rPr lang="en-US" sz="2400" b="1" i="1" dirty="0" err="1">
                <a:latin typeface="Times New Roman" panose="02020603050405020304" pitchFamily="18" charset="0"/>
                <a:cs typeface="Times New Roman" panose="02020603050405020304" pitchFamily="18" charset="0"/>
              </a:rPr>
              <a:t>Dasain</a:t>
            </a:r>
            <a:r>
              <a:rPr lang="en-US" sz="2400" b="1" i="1" dirty="0">
                <a:latin typeface="Times New Roman" panose="02020603050405020304" pitchFamily="18" charset="0"/>
                <a:cs typeface="Times New Roman" panose="02020603050405020304" pitchFamily="18" charset="0"/>
              </a:rPr>
              <a:t> or </a:t>
            </a:r>
            <a:r>
              <a:rPr lang="en-US" sz="2400" b="1" i="1" dirty="0" err="1">
                <a:latin typeface="Times New Roman" panose="02020603050405020304" pitchFamily="18" charset="0"/>
                <a:cs typeface="Times New Roman" panose="02020603050405020304" pitchFamily="18" charset="0"/>
              </a:rPr>
              <a:t>Dusherra</a:t>
            </a:r>
            <a:r>
              <a:rPr lang="en-US" sz="2400" b="1" i="1" dirty="0">
                <a:latin typeface="Times New Roman" panose="02020603050405020304" pitchFamily="18" charset="0"/>
                <a:cs typeface="Times New Roman" panose="02020603050405020304" pitchFamily="18" charset="0"/>
              </a:rPr>
              <a:t> in----</a:t>
            </a:r>
          </a:p>
          <a:p>
            <a:r>
              <a:rPr lang="en-US" sz="2400" b="1" i="1" dirty="0">
                <a:latin typeface="Times New Roman" panose="02020603050405020304" pitchFamily="18" charset="0"/>
                <a:cs typeface="Times New Roman" panose="02020603050405020304" pitchFamily="18" charset="0"/>
              </a:rPr>
              <a:t>  (a) September   (b) October  (c) November  (d) December</a:t>
            </a:r>
          </a:p>
        </p:txBody>
      </p:sp>
      <p:sp>
        <p:nvSpPr>
          <p:cNvPr id="4" name="Flowchart: Connector 3">
            <a:extLst>
              <a:ext uri="{FF2B5EF4-FFF2-40B4-BE49-F238E27FC236}">
                <a16:creationId xmlns:a16="http://schemas.microsoft.com/office/drawing/2014/main" id="{C8A06A30-A015-4F22-A487-B8379AF9A249}"/>
              </a:ext>
            </a:extLst>
          </p:cNvPr>
          <p:cNvSpPr/>
          <p:nvPr/>
        </p:nvSpPr>
        <p:spPr>
          <a:xfrm>
            <a:off x="3936766" y="6075049"/>
            <a:ext cx="348955" cy="396068"/>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Flowchart: Connector 5">
            <a:extLst>
              <a:ext uri="{FF2B5EF4-FFF2-40B4-BE49-F238E27FC236}">
                <a16:creationId xmlns:a16="http://schemas.microsoft.com/office/drawing/2014/main" id="{2E407A6F-9125-46FF-9802-8C4238DB6111}"/>
              </a:ext>
            </a:extLst>
          </p:cNvPr>
          <p:cNvSpPr/>
          <p:nvPr/>
        </p:nvSpPr>
        <p:spPr>
          <a:xfrm>
            <a:off x="3246474" y="5230999"/>
            <a:ext cx="348955" cy="395148"/>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Flowchart: Connector 9">
            <a:extLst>
              <a:ext uri="{FF2B5EF4-FFF2-40B4-BE49-F238E27FC236}">
                <a16:creationId xmlns:a16="http://schemas.microsoft.com/office/drawing/2014/main" id="{6D5E36C4-DB9B-4337-9843-2E0ACEBD2533}"/>
              </a:ext>
            </a:extLst>
          </p:cNvPr>
          <p:cNvSpPr/>
          <p:nvPr/>
        </p:nvSpPr>
        <p:spPr>
          <a:xfrm>
            <a:off x="5270382" y="4644148"/>
            <a:ext cx="325380" cy="35607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Flowchart: Connector 11">
            <a:extLst>
              <a:ext uri="{FF2B5EF4-FFF2-40B4-BE49-F238E27FC236}">
                <a16:creationId xmlns:a16="http://schemas.microsoft.com/office/drawing/2014/main" id="{70012446-B8DA-4368-9FD5-04E04112889E}"/>
              </a:ext>
            </a:extLst>
          </p:cNvPr>
          <p:cNvSpPr/>
          <p:nvPr/>
        </p:nvSpPr>
        <p:spPr>
          <a:xfrm>
            <a:off x="8206546" y="3856020"/>
            <a:ext cx="388814" cy="392423"/>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Flowchart: Connector 13">
            <a:extLst>
              <a:ext uri="{FF2B5EF4-FFF2-40B4-BE49-F238E27FC236}">
                <a16:creationId xmlns:a16="http://schemas.microsoft.com/office/drawing/2014/main" id="{63BE7D92-22D1-42DA-BDED-98CAD9C8EBEC}"/>
              </a:ext>
            </a:extLst>
          </p:cNvPr>
          <p:cNvSpPr/>
          <p:nvPr/>
        </p:nvSpPr>
        <p:spPr>
          <a:xfrm>
            <a:off x="4619286" y="3210848"/>
            <a:ext cx="374746" cy="362345"/>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Flowchart: Connector 15">
            <a:extLst>
              <a:ext uri="{FF2B5EF4-FFF2-40B4-BE49-F238E27FC236}">
                <a16:creationId xmlns:a16="http://schemas.microsoft.com/office/drawing/2014/main" id="{89F94E1D-32AA-47CF-9E29-6A6DF4E0E0AA}"/>
              </a:ext>
            </a:extLst>
          </p:cNvPr>
          <p:cNvSpPr/>
          <p:nvPr/>
        </p:nvSpPr>
        <p:spPr>
          <a:xfrm>
            <a:off x="6272235" y="2464082"/>
            <a:ext cx="331764" cy="338907"/>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Flowchart: Connector 17">
            <a:extLst>
              <a:ext uri="{FF2B5EF4-FFF2-40B4-BE49-F238E27FC236}">
                <a16:creationId xmlns:a16="http://schemas.microsoft.com/office/drawing/2014/main" id="{3D1B58EC-3FD1-40BE-A02C-6D3881DD93C0}"/>
              </a:ext>
            </a:extLst>
          </p:cNvPr>
          <p:cNvSpPr/>
          <p:nvPr/>
        </p:nvSpPr>
        <p:spPr>
          <a:xfrm>
            <a:off x="2214488" y="1720728"/>
            <a:ext cx="331764" cy="338907"/>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524964E-95C0-4F08-AC99-6D792C3CEE70}"/>
              </a:ext>
            </a:extLst>
          </p:cNvPr>
          <p:cNvSpPr txBox="1"/>
          <p:nvPr/>
        </p:nvSpPr>
        <p:spPr>
          <a:xfrm>
            <a:off x="3327403" y="6527981"/>
            <a:ext cx="5791199" cy="261610"/>
          </a:xfrm>
          <a:prstGeom prst="rect">
            <a:avLst/>
          </a:prstGeom>
          <a:noFill/>
        </p:spPr>
        <p:txBody>
          <a:bodyPr wrap="square" rtlCol="0">
            <a:spAutoFit/>
          </a:bodyPr>
          <a:lstStyle/>
          <a:p>
            <a:r>
              <a:rPr lang="en-US" sz="1100" b="1" i="1" dirty="0">
                <a:latin typeface="Times New Roman" panose="02020603050405020304" pitchFamily="18" charset="0"/>
                <a:cs typeface="Times New Roman" panose="02020603050405020304" pitchFamily="18" charset="0"/>
              </a:rPr>
              <a:t>Md. Saiful Islam, Assistant teacher (English) Bagbari </a:t>
            </a:r>
            <a:r>
              <a:rPr lang="en-US" sz="1100" b="1" i="1" dirty="0" err="1">
                <a:latin typeface="Times New Roman" panose="02020603050405020304" pitchFamily="18" charset="0"/>
                <a:cs typeface="Times New Roman" panose="02020603050405020304" pitchFamily="18" charset="0"/>
              </a:rPr>
              <a:t>Chowbaria</a:t>
            </a:r>
            <a:r>
              <a:rPr lang="en-US" sz="1100" b="1" i="1" dirty="0">
                <a:latin typeface="Times New Roman" panose="02020603050405020304" pitchFamily="18" charset="0"/>
                <a:cs typeface="Times New Roman" panose="02020603050405020304" pitchFamily="18" charset="0"/>
              </a:rPr>
              <a:t> High School, </a:t>
            </a:r>
            <a:r>
              <a:rPr lang="en-US" sz="1100" b="1" i="1" dirty="0" err="1">
                <a:latin typeface="Times New Roman" panose="02020603050405020304" pitchFamily="18" charset="0"/>
                <a:cs typeface="Times New Roman" panose="02020603050405020304" pitchFamily="18" charset="0"/>
              </a:rPr>
              <a:t>Sadar</a:t>
            </a:r>
            <a:r>
              <a:rPr lang="en-US" sz="1100" b="1" i="1" dirty="0">
                <a:latin typeface="Times New Roman" panose="02020603050405020304" pitchFamily="18" charset="0"/>
                <a:cs typeface="Times New Roman" panose="02020603050405020304" pitchFamily="18" charset="0"/>
              </a:rPr>
              <a:t> Tangail</a:t>
            </a:r>
          </a:p>
        </p:txBody>
      </p:sp>
    </p:spTree>
    <p:extLst>
      <p:ext uri="{BB962C8B-B14F-4D97-AF65-F5344CB8AC3E}">
        <p14:creationId xmlns:p14="http://schemas.microsoft.com/office/powerpoint/2010/main" val="350017080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additive="base">
                                        <p:cTn id="2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 calcmode="lin" valueType="num">
                                      <p:cBhvr additive="base">
                                        <p:cTn id="3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xEl>
                                              <p:pRg st="4" end="4"/>
                                            </p:txEl>
                                          </p:spTgt>
                                        </p:tgtEl>
                                        <p:attrNameLst>
                                          <p:attrName>style.visibility</p:attrName>
                                        </p:attrNameLst>
                                      </p:cBhvr>
                                      <p:to>
                                        <p:strVal val="visible"/>
                                      </p:to>
                                    </p:set>
                                    <p:anim calcmode="lin" valueType="num">
                                      <p:cBhvr additive="base">
                                        <p:cTn id="4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7">
                                            <p:txEl>
                                              <p:pRg st="5" end="5"/>
                                            </p:txEl>
                                          </p:spTgt>
                                        </p:tgtEl>
                                        <p:attrNameLst>
                                          <p:attrName>style.visibility</p:attrName>
                                        </p:attrNameLst>
                                      </p:cBhvr>
                                      <p:to>
                                        <p:strVal val="visible"/>
                                      </p:to>
                                    </p:set>
                                    <p:anim calcmode="lin" valueType="num">
                                      <p:cBhvr additive="base">
                                        <p:cTn id="55"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7">
                                            <p:txEl>
                                              <p:pRg st="6" end="6"/>
                                            </p:txEl>
                                          </p:spTgt>
                                        </p:tgtEl>
                                        <p:attrNameLst>
                                          <p:attrName>style.visibility</p:attrName>
                                        </p:attrNameLst>
                                      </p:cBhvr>
                                      <p:to>
                                        <p:strVal val="visible"/>
                                      </p:to>
                                    </p:set>
                                    <p:anim calcmode="lin" valueType="num">
                                      <p:cBhvr additive="base">
                                        <p:cTn id="61"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7">
                                            <p:txEl>
                                              <p:pRg st="7" end="7"/>
                                            </p:txEl>
                                          </p:spTgt>
                                        </p:tgtEl>
                                        <p:attrNameLst>
                                          <p:attrName>style.visibility</p:attrName>
                                        </p:attrNameLst>
                                      </p:cBhvr>
                                      <p:to>
                                        <p:strVal val="visible"/>
                                      </p:to>
                                    </p:set>
                                    <p:anim calcmode="lin" valueType="num">
                                      <p:cBhvr additive="base">
                                        <p:cTn id="73"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7">
                                            <p:txEl>
                                              <p:pRg st="8" end="8"/>
                                            </p:txEl>
                                          </p:spTgt>
                                        </p:tgtEl>
                                        <p:attrNameLst>
                                          <p:attrName>style.visibility</p:attrName>
                                        </p:attrNameLst>
                                      </p:cBhvr>
                                      <p:to>
                                        <p:strVal val="visible"/>
                                      </p:to>
                                    </p:set>
                                    <p:anim calcmode="lin" valueType="num">
                                      <p:cBhvr additive="base">
                                        <p:cTn id="79"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2"/>
                                        </p:tgtEl>
                                        <p:attrNameLst>
                                          <p:attrName>style.visibility</p:attrName>
                                        </p:attrNameLst>
                                      </p:cBhvr>
                                      <p:to>
                                        <p:strVal val="visible"/>
                                      </p:to>
                                    </p:set>
                                    <p:anim calcmode="lin" valueType="num">
                                      <p:cBhvr additive="base">
                                        <p:cTn id="85" dur="500" fill="hold"/>
                                        <p:tgtEl>
                                          <p:spTgt spid="12"/>
                                        </p:tgtEl>
                                        <p:attrNameLst>
                                          <p:attrName>ppt_x</p:attrName>
                                        </p:attrNameLst>
                                      </p:cBhvr>
                                      <p:tavLst>
                                        <p:tav tm="0">
                                          <p:val>
                                            <p:strVal val="#ppt_x"/>
                                          </p:val>
                                        </p:tav>
                                        <p:tav tm="100000">
                                          <p:val>
                                            <p:strVal val="#ppt_x"/>
                                          </p:val>
                                        </p:tav>
                                      </p:tavLst>
                                    </p:anim>
                                    <p:anim calcmode="lin" valueType="num">
                                      <p:cBhvr additive="base">
                                        <p:cTn id="8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7">
                                            <p:txEl>
                                              <p:pRg st="9" end="9"/>
                                            </p:txEl>
                                          </p:spTgt>
                                        </p:tgtEl>
                                        <p:attrNameLst>
                                          <p:attrName>style.visibility</p:attrName>
                                        </p:attrNameLst>
                                      </p:cBhvr>
                                      <p:to>
                                        <p:strVal val="visible"/>
                                      </p:to>
                                    </p:set>
                                    <p:anim calcmode="lin" valueType="num">
                                      <p:cBhvr additive="base">
                                        <p:cTn id="91"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7">
                                            <p:txEl>
                                              <p:pRg st="10" end="10"/>
                                            </p:txEl>
                                          </p:spTgt>
                                        </p:tgtEl>
                                        <p:attrNameLst>
                                          <p:attrName>style.visibility</p:attrName>
                                        </p:attrNameLst>
                                      </p:cBhvr>
                                      <p:to>
                                        <p:strVal val="visible"/>
                                      </p:to>
                                    </p:set>
                                    <p:anim calcmode="lin" valueType="num">
                                      <p:cBhvr additive="base">
                                        <p:cTn id="97"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7">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0"/>
                                        </p:tgtEl>
                                        <p:attrNameLst>
                                          <p:attrName>style.visibility</p:attrName>
                                        </p:attrNameLst>
                                      </p:cBhvr>
                                      <p:to>
                                        <p:strVal val="visible"/>
                                      </p:to>
                                    </p:set>
                                    <p:anim calcmode="lin" valueType="num">
                                      <p:cBhvr additive="base">
                                        <p:cTn id="103" dur="500" fill="hold"/>
                                        <p:tgtEl>
                                          <p:spTgt spid="10"/>
                                        </p:tgtEl>
                                        <p:attrNameLst>
                                          <p:attrName>ppt_x</p:attrName>
                                        </p:attrNameLst>
                                      </p:cBhvr>
                                      <p:tavLst>
                                        <p:tav tm="0">
                                          <p:val>
                                            <p:strVal val="#ppt_x"/>
                                          </p:val>
                                        </p:tav>
                                        <p:tav tm="100000">
                                          <p:val>
                                            <p:strVal val="#ppt_x"/>
                                          </p:val>
                                        </p:tav>
                                      </p:tavLst>
                                    </p:anim>
                                    <p:anim calcmode="lin" valueType="num">
                                      <p:cBhvr additive="base">
                                        <p:cTn id="10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7">
                                            <p:txEl>
                                              <p:pRg st="11" end="11"/>
                                            </p:txEl>
                                          </p:spTgt>
                                        </p:tgtEl>
                                        <p:attrNameLst>
                                          <p:attrName>style.visibility</p:attrName>
                                        </p:attrNameLst>
                                      </p:cBhvr>
                                      <p:to>
                                        <p:strVal val="visible"/>
                                      </p:to>
                                    </p:set>
                                    <p:anim calcmode="lin" valueType="num">
                                      <p:cBhvr additive="base">
                                        <p:cTn id="109" dur="500" fill="hold"/>
                                        <p:tgtEl>
                                          <p:spTgt spid="7">
                                            <p:txEl>
                                              <p:pRg st="11" end="11"/>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7">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7">
                                            <p:txEl>
                                              <p:pRg st="12" end="12"/>
                                            </p:txEl>
                                          </p:spTgt>
                                        </p:tgtEl>
                                        <p:attrNameLst>
                                          <p:attrName>style.visibility</p:attrName>
                                        </p:attrNameLst>
                                      </p:cBhvr>
                                      <p:to>
                                        <p:strVal val="visible"/>
                                      </p:to>
                                    </p:set>
                                    <p:anim calcmode="lin" valueType="num">
                                      <p:cBhvr additive="base">
                                        <p:cTn id="115" dur="500" fill="hold"/>
                                        <p:tgtEl>
                                          <p:spTgt spid="7">
                                            <p:txEl>
                                              <p:pRg st="12" end="12"/>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7">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6"/>
                                        </p:tgtEl>
                                        <p:attrNameLst>
                                          <p:attrName>style.visibility</p:attrName>
                                        </p:attrNameLst>
                                      </p:cBhvr>
                                      <p:to>
                                        <p:strVal val="visible"/>
                                      </p:to>
                                    </p:set>
                                    <p:anim calcmode="lin" valueType="num">
                                      <p:cBhvr additive="base">
                                        <p:cTn id="121" dur="500" fill="hold"/>
                                        <p:tgtEl>
                                          <p:spTgt spid="6"/>
                                        </p:tgtEl>
                                        <p:attrNameLst>
                                          <p:attrName>ppt_x</p:attrName>
                                        </p:attrNameLst>
                                      </p:cBhvr>
                                      <p:tavLst>
                                        <p:tav tm="0">
                                          <p:val>
                                            <p:strVal val="#ppt_x"/>
                                          </p:val>
                                        </p:tav>
                                        <p:tav tm="100000">
                                          <p:val>
                                            <p:strVal val="#ppt_x"/>
                                          </p:val>
                                        </p:tav>
                                      </p:tavLst>
                                    </p:anim>
                                    <p:anim calcmode="lin" valueType="num">
                                      <p:cBhvr additive="base">
                                        <p:cTn id="1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nodeType="clickEffect">
                                  <p:stCondLst>
                                    <p:cond delay="0"/>
                                  </p:stCondLst>
                                  <p:childTnLst>
                                    <p:set>
                                      <p:cBhvr>
                                        <p:cTn id="126" dur="1" fill="hold">
                                          <p:stCondLst>
                                            <p:cond delay="0"/>
                                          </p:stCondLst>
                                        </p:cTn>
                                        <p:tgtEl>
                                          <p:spTgt spid="7">
                                            <p:txEl>
                                              <p:pRg st="13" end="13"/>
                                            </p:txEl>
                                          </p:spTgt>
                                        </p:tgtEl>
                                        <p:attrNameLst>
                                          <p:attrName>style.visibility</p:attrName>
                                        </p:attrNameLst>
                                      </p:cBhvr>
                                      <p:to>
                                        <p:strVal val="visible"/>
                                      </p:to>
                                    </p:set>
                                    <p:anim calcmode="lin" valueType="num">
                                      <p:cBhvr additive="base">
                                        <p:cTn id="127" dur="500" fill="hold"/>
                                        <p:tgtEl>
                                          <p:spTgt spid="7">
                                            <p:txEl>
                                              <p:pRg st="13" end="13"/>
                                            </p:txEl>
                                          </p:spTgt>
                                        </p:tgtEl>
                                        <p:attrNameLst>
                                          <p:attrName>ppt_x</p:attrName>
                                        </p:attrNameLst>
                                      </p:cBhvr>
                                      <p:tavLst>
                                        <p:tav tm="0">
                                          <p:val>
                                            <p:strVal val="#ppt_x"/>
                                          </p:val>
                                        </p:tav>
                                        <p:tav tm="100000">
                                          <p:val>
                                            <p:strVal val="#ppt_x"/>
                                          </p:val>
                                        </p:tav>
                                      </p:tavLst>
                                    </p:anim>
                                    <p:anim calcmode="lin" valueType="num">
                                      <p:cBhvr additive="base">
                                        <p:cTn id="128" dur="500" fill="hold"/>
                                        <p:tgtEl>
                                          <p:spTgt spid="7">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nodeType="clickEffect">
                                  <p:stCondLst>
                                    <p:cond delay="0"/>
                                  </p:stCondLst>
                                  <p:childTnLst>
                                    <p:set>
                                      <p:cBhvr>
                                        <p:cTn id="132" dur="1" fill="hold">
                                          <p:stCondLst>
                                            <p:cond delay="0"/>
                                          </p:stCondLst>
                                        </p:cTn>
                                        <p:tgtEl>
                                          <p:spTgt spid="7">
                                            <p:txEl>
                                              <p:pRg st="14" end="14"/>
                                            </p:txEl>
                                          </p:spTgt>
                                        </p:tgtEl>
                                        <p:attrNameLst>
                                          <p:attrName>style.visibility</p:attrName>
                                        </p:attrNameLst>
                                      </p:cBhvr>
                                      <p:to>
                                        <p:strVal val="visible"/>
                                      </p:to>
                                    </p:set>
                                    <p:anim calcmode="lin" valueType="num">
                                      <p:cBhvr additive="base">
                                        <p:cTn id="133" dur="500" fill="hold"/>
                                        <p:tgtEl>
                                          <p:spTgt spid="7">
                                            <p:txEl>
                                              <p:pRg st="14" end="14"/>
                                            </p:txEl>
                                          </p:spTgt>
                                        </p:tgtEl>
                                        <p:attrNameLst>
                                          <p:attrName>ppt_x</p:attrName>
                                        </p:attrNameLst>
                                      </p:cBhvr>
                                      <p:tavLst>
                                        <p:tav tm="0">
                                          <p:val>
                                            <p:strVal val="#ppt_x"/>
                                          </p:val>
                                        </p:tav>
                                        <p:tav tm="100000">
                                          <p:val>
                                            <p:strVal val="#ppt_x"/>
                                          </p:val>
                                        </p:tav>
                                      </p:tavLst>
                                    </p:anim>
                                    <p:anim calcmode="lin" valueType="num">
                                      <p:cBhvr additive="base">
                                        <p:cTn id="134" dur="500" fill="hold"/>
                                        <p:tgtEl>
                                          <p:spTgt spid="7">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4"/>
                                        </p:tgtEl>
                                        <p:attrNameLst>
                                          <p:attrName>style.visibility</p:attrName>
                                        </p:attrNameLst>
                                      </p:cBhvr>
                                      <p:to>
                                        <p:strVal val="visible"/>
                                      </p:to>
                                    </p:set>
                                    <p:anim calcmode="lin" valueType="num">
                                      <p:cBhvr additive="base">
                                        <p:cTn id="139" dur="500" fill="hold"/>
                                        <p:tgtEl>
                                          <p:spTgt spid="4"/>
                                        </p:tgtEl>
                                        <p:attrNameLst>
                                          <p:attrName>ppt_x</p:attrName>
                                        </p:attrNameLst>
                                      </p:cBhvr>
                                      <p:tavLst>
                                        <p:tav tm="0">
                                          <p:val>
                                            <p:strVal val="#ppt_x"/>
                                          </p:val>
                                        </p:tav>
                                        <p:tav tm="100000">
                                          <p:val>
                                            <p:strVal val="#ppt_x"/>
                                          </p:val>
                                        </p:tav>
                                      </p:tavLst>
                                    </p:anim>
                                    <p:anim calcmode="lin" valueType="num">
                                      <p:cBhvr additive="base">
                                        <p:cTn id="14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11"/>
                                        </p:tgtEl>
                                        <p:attrNameLst>
                                          <p:attrName>style.visibility</p:attrName>
                                        </p:attrNameLst>
                                      </p:cBhvr>
                                      <p:to>
                                        <p:strVal val="visible"/>
                                      </p:to>
                                    </p:set>
                                    <p:anim calcmode="lin" valueType="num">
                                      <p:cBhvr additive="base">
                                        <p:cTn id="145" dur="500" fill="hold"/>
                                        <p:tgtEl>
                                          <p:spTgt spid="11"/>
                                        </p:tgtEl>
                                        <p:attrNameLst>
                                          <p:attrName>ppt_x</p:attrName>
                                        </p:attrNameLst>
                                      </p:cBhvr>
                                      <p:tavLst>
                                        <p:tav tm="0">
                                          <p:val>
                                            <p:strVal val="#ppt_x"/>
                                          </p:val>
                                        </p:tav>
                                        <p:tav tm="100000">
                                          <p:val>
                                            <p:strVal val="#ppt_x"/>
                                          </p:val>
                                        </p:tav>
                                      </p:tavLst>
                                    </p:anim>
                                    <p:anim calcmode="lin" valueType="num">
                                      <p:cBhvr additive="base">
                                        <p:cTn id="14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0" grpId="0" animBg="1"/>
      <p:bldP spid="12" grpId="0" animBg="1"/>
      <p:bldP spid="14" grpId="0" animBg="1"/>
      <p:bldP spid="16" grpId="0" animBg="1"/>
      <p:bldP spid="18" grpId="0" animBg="1"/>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D51DDA-1845-41D3-9A85-EFECDA859F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7808" y="171247"/>
            <a:ext cx="3068918" cy="208120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5">
            <a:extLst>
              <a:ext uri="{FF2B5EF4-FFF2-40B4-BE49-F238E27FC236}">
                <a16:creationId xmlns:a16="http://schemas.microsoft.com/office/drawing/2014/main" id="{1306C080-9017-4942-9A12-89FB06969C01}"/>
              </a:ext>
            </a:extLst>
          </p:cNvPr>
          <p:cNvSpPr txBox="1"/>
          <p:nvPr/>
        </p:nvSpPr>
        <p:spPr>
          <a:xfrm>
            <a:off x="3558243" y="446987"/>
            <a:ext cx="2895600" cy="646331"/>
          </a:xfrm>
          <a:prstGeom prst="rect">
            <a:avLst/>
          </a:prstGeom>
          <a:noFill/>
        </p:spPr>
        <p:txBody>
          <a:bodyPr wrap="square">
            <a:spAutoFit/>
          </a:bodyPr>
          <a:lstStyle/>
          <a:p>
            <a:r>
              <a:rPr lang="bn-BD" sz="3600" b="1" i="1" dirty="0">
                <a:solidFill>
                  <a:srgbClr val="FF0000"/>
                </a:solidFill>
                <a:latin typeface="Times New Roman" panose="02020603050405020304" pitchFamily="18" charset="0"/>
              </a:rPr>
              <a:t>Home work </a:t>
            </a:r>
            <a:endParaRPr lang="en-US" sz="3600" i="1" dirty="0">
              <a:solidFill>
                <a:srgbClr val="FF0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377E25A2-DA1D-41BB-901C-C63DACD45A8C}"/>
              </a:ext>
            </a:extLst>
          </p:cNvPr>
          <p:cNvSpPr txBox="1"/>
          <p:nvPr/>
        </p:nvSpPr>
        <p:spPr>
          <a:xfrm>
            <a:off x="1636060" y="4282379"/>
            <a:ext cx="8720666" cy="646331"/>
          </a:xfrm>
          <a:prstGeom prst="rect">
            <a:avLst/>
          </a:prstGeom>
          <a:noFill/>
        </p:spPr>
        <p:txBody>
          <a:bodyPr wrap="square">
            <a:spAutoFit/>
          </a:bodyPr>
          <a:lstStyle/>
          <a:p>
            <a:pPr algn="just"/>
            <a:r>
              <a:rPr lang="bn-BD" sz="3600" b="1" i="1" dirty="0">
                <a:solidFill>
                  <a:srgbClr val="FF0000"/>
                </a:solidFill>
                <a:latin typeface="Times New Roman" panose="02020603050405020304" pitchFamily="18" charset="0"/>
              </a:rPr>
              <a:t>Write</a:t>
            </a:r>
            <a:r>
              <a:rPr lang="en-US" sz="3600" b="1" i="1" dirty="0">
                <a:solidFill>
                  <a:srgbClr val="FF0000"/>
                </a:solidFill>
                <a:latin typeface="Times New Roman" panose="02020603050405020304" pitchFamily="18" charset="0"/>
                <a:cs typeface="Times New Roman" panose="02020603050405020304" pitchFamily="18" charset="0"/>
              </a:rPr>
              <a:t> a paragraph about your ‘</a:t>
            </a:r>
            <a:r>
              <a:rPr lang="en-US" sz="3600" b="1" i="1" dirty="0" err="1">
                <a:solidFill>
                  <a:srgbClr val="FF0000"/>
                </a:solidFill>
                <a:latin typeface="Times New Roman" panose="02020603050405020304" pitchFamily="18" charset="0"/>
                <a:cs typeface="Times New Roman" panose="02020603050405020304" pitchFamily="18" charset="0"/>
              </a:rPr>
              <a:t>Neighbour</a:t>
            </a:r>
            <a:r>
              <a:rPr lang="en-US" sz="3600" b="1" i="1" dirty="0">
                <a:solidFill>
                  <a:srgbClr val="FF0000"/>
                </a:solidFill>
                <a:latin typeface="Times New Roman" panose="02020603050405020304" pitchFamily="18" charset="0"/>
                <a:cs typeface="Times New Roman" panose="02020603050405020304" pitchFamily="18" charset="0"/>
              </a:rPr>
              <a:t>’</a:t>
            </a:r>
            <a:endParaRPr lang="en-US" sz="3600" i="1" dirty="0">
              <a:solidFill>
                <a:srgbClr val="FF0000"/>
              </a:solidFill>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A2AAF62F-61BE-458E-9236-C12747FFFE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2757730" y="2793803"/>
            <a:ext cx="6937859" cy="1388535"/>
          </a:xfrm>
          <a:prstGeom prst="rect">
            <a:avLst/>
          </a:prstGeom>
        </p:spPr>
      </p:pic>
      <p:pic>
        <p:nvPicPr>
          <p:cNvPr id="11" name="Picture 10">
            <a:extLst>
              <a:ext uri="{FF2B5EF4-FFF2-40B4-BE49-F238E27FC236}">
                <a16:creationId xmlns:a16="http://schemas.microsoft.com/office/drawing/2014/main" id="{03373DA2-8025-4174-B1CF-AE77304BBF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8011870" y="2793807"/>
            <a:ext cx="6937859" cy="1388535"/>
          </a:xfrm>
          <a:prstGeom prst="rect">
            <a:avLst/>
          </a:prstGeom>
        </p:spPr>
      </p:pic>
      <p:sp>
        <p:nvSpPr>
          <p:cNvPr id="8" name="TextBox 7">
            <a:extLst>
              <a:ext uri="{FF2B5EF4-FFF2-40B4-BE49-F238E27FC236}">
                <a16:creationId xmlns:a16="http://schemas.microsoft.com/office/drawing/2014/main" id="{B669ADBC-82B6-4C8C-ACDA-DB39308538EB}"/>
              </a:ext>
            </a:extLst>
          </p:cNvPr>
          <p:cNvSpPr txBox="1"/>
          <p:nvPr/>
        </p:nvSpPr>
        <p:spPr>
          <a:xfrm>
            <a:off x="3327403" y="6527981"/>
            <a:ext cx="5791199" cy="261610"/>
          </a:xfrm>
          <a:prstGeom prst="rect">
            <a:avLst/>
          </a:prstGeom>
          <a:noFill/>
        </p:spPr>
        <p:txBody>
          <a:bodyPr wrap="square" rtlCol="0">
            <a:spAutoFit/>
          </a:bodyPr>
          <a:lstStyle/>
          <a:p>
            <a:r>
              <a:rPr lang="en-US" sz="1100" b="1" i="1" dirty="0">
                <a:latin typeface="Times New Roman" panose="02020603050405020304" pitchFamily="18" charset="0"/>
                <a:cs typeface="Times New Roman" panose="02020603050405020304" pitchFamily="18" charset="0"/>
              </a:rPr>
              <a:t>Md. Saiful Islam, Assistant teacher (English) Bagbari </a:t>
            </a:r>
            <a:r>
              <a:rPr lang="en-US" sz="1100" b="1" i="1" dirty="0" err="1">
                <a:latin typeface="Times New Roman" panose="02020603050405020304" pitchFamily="18" charset="0"/>
                <a:cs typeface="Times New Roman" panose="02020603050405020304" pitchFamily="18" charset="0"/>
              </a:rPr>
              <a:t>Chowbaria</a:t>
            </a:r>
            <a:r>
              <a:rPr lang="en-US" sz="1100" b="1" i="1" dirty="0">
                <a:latin typeface="Times New Roman" panose="02020603050405020304" pitchFamily="18" charset="0"/>
                <a:cs typeface="Times New Roman" panose="02020603050405020304" pitchFamily="18" charset="0"/>
              </a:rPr>
              <a:t> High School, </a:t>
            </a:r>
            <a:r>
              <a:rPr lang="en-US" sz="1100" b="1" i="1" dirty="0" err="1">
                <a:latin typeface="Times New Roman" panose="02020603050405020304" pitchFamily="18" charset="0"/>
                <a:cs typeface="Times New Roman" panose="02020603050405020304" pitchFamily="18" charset="0"/>
              </a:rPr>
              <a:t>Sadar</a:t>
            </a:r>
            <a:r>
              <a:rPr lang="en-US" sz="1100" b="1" i="1" dirty="0">
                <a:latin typeface="Times New Roman" panose="02020603050405020304" pitchFamily="18" charset="0"/>
                <a:cs typeface="Times New Roman" panose="02020603050405020304" pitchFamily="18" charset="0"/>
              </a:rPr>
              <a:t> Tangail</a:t>
            </a:r>
          </a:p>
        </p:txBody>
      </p:sp>
    </p:spTree>
    <p:extLst>
      <p:ext uri="{BB962C8B-B14F-4D97-AF65-F5344CB8AC3E}">
        <p14:creationId xmlns:p14="http://schemas.microsoft.com/office/powerpoint/2010/main" val="348687298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4500F4-4351-43D2-9D3E-C49FB87CDE2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flipH="1">
            <a:off x="1380066" y="168098"/>
            <a:ext cx="9431867" cy="5165902"/>
          </a:xfrm>
          <a:prstGeom prst="rect">
            <a:avLst/>
          </a:prstGeom>
        </p:spPr>
      </p:pic>
      <p:sp>
        <p:nvSpPr>
          <p:cNvPr id="3" name="TextBox 2">
            <a:extLst>
              <a:ext uri="{FF2B5EF4-FFF2-40B4-BE49-F238E27FC236}">
                <a16:creationId xmlns:a16="http://schemas.microsoft.com/office/drawing/2014/main" id="{B66ABAEA-B5DF-454D-B1A5-C92176CDEA4D}"/>
              </a:ext>
            </a:extLst>
          </p:cNvPr>
          <p:cNvSpPr txBox="1"/>
          <p:nvPr/>
        </p:nvSpPr>
        <p:spPr>
          <a:xfrm>
            <a:off x="2184400" y="4882788"/>
            <a:ext cx="6112933" cy="1200329"/>
          </a:xfrm>
          <a:prstGeom prst="rect">
            <a:avLst/>
          </a:prstGeom>
          <a:noFill/>
        </p:spPr>
        <p:txBody>
          <a:bodyPr wrap="square" rtlCol="0">
            <a:spAutoFit/>
          </a:bodyPr>
          <a:lstStyle/>
          <a:p>
            <a:r>
              <a:rPr lang="en-US" sz="7200" b="1" i="1" dirty="0">
                <a:solidFill>
                  <a:srgbClr val="FF0000"/>
                </a:solidFill>
                <a:latin typeface="Bodoni MT Black" panose="02070A03080606020203" pitchFamily="18" charset="0"/>
              </a:rPr>
              <a:t>Allah </a:t>
            </a:r>
            <a:r>
              <a:rPr lang="en-US" sz="7200" b="1" i="1" dirty="0" err="1">
                <a:solidFill>
                  <a:srgbClr val="FF0000"/>
                </a:solidFill>
                <a:latin typeface="Bodoni MT Black" panose="02070A03080606020203" pitchFamily="18" charset="0"/>
              </a:rPr>
              <a:t>hafez</a:t>
            </a:r>
            <a:endParaRPr lang="en-US" sz="7200" b="1" i="1" dirty="0">
              <a:solidFill>
                <a:srgbClr val="FF0000"/>
              </a:solidFill>
              <a:latin typeface="Bodoni MT Black" panose="02070A03080606020203" pitchFamily="18" charset="0"/>
            </a:endParaRPr>
          </a:p>
        </p:txBody>
      </p:sp>
      <p:pic>
        <p:nvPicPr>
          <p:cNvPr id="5" name="Picture 4">
            <a:extLst>
              <a:ext uri="{FF2B5EF4-FFF2-40B4-BE49-F238E27FC236}">
                <a16:creationId xmlns:a16="http://schemas.microsoft.com/office/drawing/2014/main" id="{60815FB7-0BE8-4679-81F5-041C57274E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757731" y="2793805"/>
            <a:ext cx="6937859" cy="1388534"/>
          </a:xfrm>
          <a:prstGeom prst="rect">
            <a:avLst/>
          </a:prstGeom>
        </p:spPr>
      </p:pic>
      <p:pic>
        <p:nvPicPr>
          <p:cNvPr id="7" name="Picture 6">
            <a:extLst>
              <a:ext uri="{FF2B5EF4-FFF2-40B4-BE49-F238E27FC236}">
                <a16:creationId xmlns:a16="http://schemas.microsoft.com/office/drawing/2014/main" id="{8D4C5A41-EF2E-4982-B8C4-17FF84444C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011870" y="2793807"/>
            <a:ext cx="6937859" cy="1388535"/>
          </a:xfrm>
          <a:prstGeom prst="rect">
            <a:avLst/>
          </a:prstGeom>
        </p:spPr>
      </p:pic>
      <p:sp>
        <p:nvSpPr>
          <p:cNvPr id="6" name="TextBox 5">
            <a:extLst>
              <a:ext uri="{FF2B5EF4-FFF2-40B4-BE49-F238E27FC236}">
                <a16:creationId xmlns:a16="http://schemas.microsoft.com/office/drawing/2014/main" id="{A0FA6AD3-C180-4AE3-B667-2140DD15BDB6}"/>
              </a:ext>
            </a:extLst>
          </p:cNvPr>
          <p:cNvSpPr txBox="1"/>
          <p:nvPr/>
        </p:nvSpPr>
        <p:spPr>
          <a:xfrm>
            <a:off x="3327403" y="6527981"/>
            <a:ext cx="5791199" cy="261610"/>
          </a:xfrm>
          <a:prstGeom prst="rect">
            <a:avLst/>
          </a:prstGeom>
          <a:noFill/>
        </p:spPr>
        <p:txBody>
          <a:bodyPr wrap="square" rtlCol="0">
            <a:spAutoFit/>
          </a:bodyPr>
          <a:lstStyle/>
          <a:p>
            <a:r>
              <a:rPr lang="en-US" sz="1100" b="1" i="1" dirty="0">
                <a:latin typeface="Times New Roman" panose="02020603050405020304" pitchFamily="18" charset="0"/>
                <a:cs typeface="Times New Roman" panose="02020603050405020304" pitchFamily="18" charset="0"/>
              </a:rPr>
              <a:t>Md. Saiful Islam, Assistant teacher (English) Bagbari </a:t>
            </a:r>
            <a:r>
              <a:rPr lang="en-US" sz="1100" b="1" i="1" dirty="0" err="1">
                <a:latin typeface="Times New Roman" panose="02020603050405020304" pitchFamily="18" charset="0"/>
                <a:cs typeface="Times New Roman" panose="02020603050405020304" pitchFamily="18" charset="0"/>
              </a:rPr>
              <a:t>Chowbaria</a:t>
            </a:r>
            <a:r>
              <a:rPr lang="en-US" sz="1100" b="1" i="1" dirty="0">
                <a:latin typeface="Times New Roman" panose="02020603050405020304" pitchFamily="18" charset="0"/>
                <a:cs typeface="Times New Roman" panose="02020603050405020304" pitchFamily="18" charset="0"/>
              </a:rPr>
              <a:t> High School, </a:t>
            </a:r>
            <a:r>
              <a:rPr lang="en-US" sz="1100" b="1" i="1" dirty="0" err="1">
                <a:latin typeface="Times New Roman" panose="02020603050405020304" pitchFamily="18" charset="0"/>
                <a:cs typeface="Times New Roman" panose="02020603050405020304" pitchFamily="18" charset="0"/>
              </a:rPr>
              <a:t>Sadar</a:t>
            </a:r>
            <a:r>
              <a:rPr lang="en-US" sz="1100" b="1" i="1" dirty="0">
                <a:latin typeface="Times New Roman" panose="02020603050405020304" pitchFamily="18" charset="0"/>
                <a:cs typeface="Times New Roman" panose="02020603050405020304" pitchFamily="18" charset="0"/>
              </a:rPr>
              <a:t> Tangail</a:t>
            </a:r>
          </a:p>
        </p:txBody>
      </p:sp>
    </p:spTree>
    <p:extLst>
      <p:ext uri="{BB962C8B-B14F-4D97-AF65-F5344CB8AC3E}">
        <p14:creationId xmlns:p14="http://schemas.microsoft.com/office/powerpoint/2010/main" val="14078572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3B716F-B971-4411-BA57-A2B7EE73D4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8110" y="844058"/>
            <a:ext cx="4997890" cy="50503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a:extLst>
              <a:ext uri="{FF2B5EF4-FFF2-40B4-BE49-F238E27FC236}">
                <a16:creationId xmlns:a16="http://schemas.microsoft.com/office/drawing/2014/main" id="{17F6EA26-B2ED-4136-BDC7-D03AAF93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844058"/>
            <a:ext cx="4788338" cy="50503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a:extLst>
              <a:ext uri="{FF2B5EF4-FFF2-40B4-BE49-F238E27FC236}">
                <a16:creationId xmlns:a16="http://schemas.microsoft.com/office/drawing/2014/main" id="{79C3429C-0589-49D0-B60D-66C8F8E507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2983774" y="3019850"/>
            <a:ext cx="6937859" cy="936446"/>
          </a:xfrm>
          <a:prstGeom prst="rect">
            <a:avLst/>
          </a:prstGeom>
        </p:spPr>
      </p:pic>
      <p:pic>
        <p:nvPicPr>
          <p:cNvPr id="12" name="Picture 11">
            <a:extLst>
              <a:ext uri="{FF2B5EF4-FFF2-40B4-BE49-F238E27FC236}">
                <a16:creationId xmlns:a16="http://schemas.microsoft.com/office/drawing/2014/main" id="{2825D09A-3223-4C79-8A38-2C1246D966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8237915" y="3019852"/>
            <a:ext cx="6937859" cy="936446"/>
          </a:xfrm>
          <a:prstGeom prst="rect">
            <a:avLst/>
          </a:prstGeom>
        </p:spPr>
      </p:pic>
      <p:sp>
        <p:nvSpPr>
          <p:cNvPr id="13" name="TextBox 12">
            <a:extLst>
              <a:ext uri="{FF2B5EF4-FFF2-40B4-BE49-F238E27FC236}">
                <a16:creationId xmlns:a16="http://schemas.microsoft.com/office/drawing/2014/main" id="{5D59BA38-F29A-4177-A0B9-3A6C654B719E}"/>
              </a:ext>
            </a:extLst>
          </p:cNvPr>
          <p:cNvSpPr txBox="1"/>
          <p:nvPr/>
        </p:nvSpPr>
        <p:spPr>
          <a:xfrm>
            <a:off x="3363368" y="19143"/>
            <a:ext cx="4313030" cy="646331"/>
          </a:xfrm>
          <a:prstGeom prst="rect">
            <a:avLst/>
          </a:prstGeom>
          <a:noFill/>
        </p:spPr>
        <p:txBody>
          <a:bodyPr wrap="square" rtlCol="0">
            <a:spAutoFit/>
          </a:bodyPr>
          <a:lstStyle/>
          <a:p>
            <a:r>
              <a:rPr lang="en-US" sz="3600" b="1" i="1" dirty="0">
                <a:latin typeface="Times New Roman" panose="02020603050405020304" pitchFamily="18" charset="0"/>
                <a:cs typeface="Times New Roman" panose="02020603050405020304" pitchFamily="18" charset="0"/>
              </a:rPr>
              <a:t>Look at the pictures</a:t>
            </a:r>
          </a:p>
        </p:txBody>
      </p:sp>
      <p:sp>
        <p:nvSpPr>
          <p:cNvPr id="14" name="TextBox 13">
            <a:extLst>
              <a:ext uri="{FF2B5EF4-FFF2-40B4-BE49-F238E27FC236}">
                <a16:creationId xmlns:a16="http://schemas.microsoft.com/office/drawing/2014/main" id="{61A7059E-7586-48B2-92CB-E5F569041A5E}"/>
              </a:ext>
            </a:extLst>
          </p:cNvPr>
          <p:cNvSpPr txBox="1"/>
          <p:nvPr/>
        </p:nvSpPr>
        <p:spPr>
          <a:xfrm>
            <a:off x="3200400" y="6608503"/>
            <a:ext cx="5791199" cy="261610"/>
          </a:xfrm>
          <a:prstGeom prst="rect">
            <a:avLst/>
          </a:prstGeom>
          <a:noFill/>
        </p:spPr>
        <p:txBody>
          <a:bodyPr wrap="square" rtlCol="0">
            <a:spAutoFit/>
          </a:bodyPr>
          <a:lstStyle/>
          <a:p>
            <a:r>
              <a:rPr lang="en-US" sz="1100" b="1" i="1" dirty="0">
                <a:latin typeface="Times New Roman" panose="02020603050405020304" pitchFamily="18" charset="0"/>
                <a:cs typeface="Times New Roman" panose="02020603050405020304" pitchFamily="18" charset="0"/>
              </a:rPr>
              <a:t>Md. Saiful Islam, Assistant teacher (English) Bagbari </a:t>
            </a:r>
            <a:r>
              <a:rPr lang="en-US" sz="1100" b="1" i="1" dirty="0" err="1">
                <a:latin typeface="Times New Roman" panose="02020603050405020304" pitchFamily="18" charset="0"/>
                <a:cs typeface="Times New Roman" panose="02020603050405020304" pitchFamily="18" charset="0"/>
              </a:rPr>
              <a:t>Chowbaria</a:t>
            </a:r>
            <a:r>
              <a:rPr lang="en-US" sz="1100" b="1" i="1" dirty="0">
                <a:latin typeface="Times New Roman" panose="02020603050405020304" pitchFamily="18" charset="0"/>
                <a:cs typeface="Times New Roman" panose="02020603050405020304" pitchFamily="18" charset="0"/>
              </a:rPr>
              <a:t> High School, </a:t>
            </a:r>
            <a:r>
              <a:rPr lang="en-US" sz="1100" b="1" i="1" dirty="0" err="1">
                <a:latin typeface="Times New Roman" panose="02020603050405020304" pitchFamily="18" charset="0"/>
                <a:cs typeface="Times New Roman" panose="02020603050405020304" pitchFamily="18" charset="0"/>
              </a:rPr>
              <a:t>Sadar</a:t>
            </a:r>
            <a:r>
              <a:rPr lang="en-US" sz="1100" b="1" i="1" dirty="0">
                <a:latin typeface="Times New Roman" panose="02020603050405020304" pitchFamily="18" charset="0"/>
                <a:cs typeface="Times New Roman" panose="02020603050405020304" pitchFamily="18" charset="0"/>
              </a:rPr>
              <a:t> Tangail</a:t>
            </a:r>
          </a:p>
        </p:txBody>
      </p:sp>
    </p:spTree>
    <p:extLst>
      <p:ext uri="{BB962C8B-B14F-4D97-AF65-F5344CB8AC3E}">
        <p14:creationId xmlns:p14="http://schemas.microsoft.com/office/powerpoint/2010/main" val="28382591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3AFB19-87E0-4ACD-9767-104E0BD652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5806" y="801858"/>
            <a:ext cx="4920193" cy="49096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a:extLst>
              <a:ext uri="{FF2B5EF4-FFF2-40B4-BE49-F238E27FC236}">
                <a16:creationId xmlns:a16="http://schemas.microsoft.com/office/drawing/2014/main" id="{B2FB0736-9206-4AE1-9F13-5EC4AB0110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801856"/>
            <a:ext cx="5142622" cy="49096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a:extLst>
              <a:ext uri="{FF2B5EF4-FFF2-40B4-BE49-F238E27FC236}">
                <a16:creationId xmlns:a16="http://schemas.microsoft.com/office/drawing/2014/main" id="{2E60DE98-7547-44A0-894F-2DE7B609CDC9}"/>
              </a:ext>
            </a:extLst>
          </p:cNvPr>
          <p:cNvSpPr txBox="1"/>
          <p:nvPr/>
        </p:nvSpPr>
        <p:spPr>
          <a:xfrm>
            <a:off x="3363368" y="87332"/>
            <a:ext cx="4313030" cy="646331"/>
          </a:xfrm>
          <a:prstGeom prst="rect">
            <a:avLst/>
          </a:prstGeom>
          <a:noFill/>
        </p:spPr>
        <p:txBody>
          <a:bodyPr wrap="square" rtlCol="0">
            <a:spAutoFit/>
          </a:bodyPr>
          <a:lstStyle/>
          <a:p>
            <a:r>
              <a:rPr lang="en-US" sz="3600" b="1" i="1" dirty="0">
                <a:latin typeface="Times New Roman" panose="02020603050405020304" pitchFamily="18" charset="0"/>
                <a:cs typeface="Times New Roman" panose="02020603050405020304" pitchFamily="18" charset="0"/>
              </a:rPr>
              <a:t>Look at the pictures</a:t>
            </a:r>
          </a:p>
        </p:txBody>
      </p:sp>
      <p:pic>
        <p:nvPicPr>
          <p:cNvPr id="6" name="Picture 5">
            <a:extLst>
              <a:ext uri="{FF2B5EF4-FFF2-40B4-BE49-F238E27FC236}">
                <a16:creationId xmlns:a16="http://schemas.microsoft.com/office/drawing/2014/main" id="{8E181A15-EE26-4B78-BD25-124F5A63B9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2872560" y="2908634"/>
            <a:ext cx="6937859" cy="1158874"/>
          </a:xfrm>
          <a:prstGeom prst="rect">
            <a:avLst/>
          </a:prstGeom>
        </p:spPr>
      </p:pic>
      <p:pic>
        <p:nvPicPr>
          <p:cNvPr id="8" name="Picture 7">
            <a:extLst>
              <a:ext uri="{FF2B5EF4-FFF2-40B4-BE49-F238E27FC236}">
                <a16:creationId xmlns:a16="http://schemas.microsoft.com/office/drawing/2014/main" id="{BF4FDC33-C141-4E95-9E49-168AFA556D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8237914" y="3019852"/>
            <a:ext cx="6937859" cy="936445"/>
          </a:xfrm>
          <a:prstGeom prst="rect">
            <a:avLst/>
          </a:prstGeom>
        </p:spPr>
      </p:pic>
      <p:sp>
        <p:nvSpPr>
          <p:cNvPr id="9" name="TextBox 8">
            <a:extLst>
              <a:ext uri="{FF2B5EF4-FFF2-40B4-BE49-F238E27FC236}">
                <a16:creationId xmlns:a16="http://schemas.microsoft.com/office/drawing/2014/main" id="{748E5E12-9A06-4304-9EF8-23A7273FE86A}"/>
              </a:ext>
            </a:extLst>
          </p:cNvPr>
          <p:cNvSpPr txBox="1"/>
          <p:nvPr/>
        </p:nvSpPr>
        <p:spPr>
          <a:xfrm>
            <a:off x="3327403" y="6527981"/>
            <a:ext cx="5791199" cy="261610"/>
          </a:xfrm>
          <a:prstGeom prst="rect">
            <a:avLst/>
          </a:prstGeom>
          <a:noFill/>
        </p:spPr>
        <p:txBody>
          <a:bodyPr wrap="square" rtlCol="0">
            <a:spAutoFit/>
          </a:bodyPr>
          <a:lstStyle/>
          <a:p>
            <a:r>
              <a:rPr lang="en-US" sz="1100" b="1" i="1" dirty="0">
                <a:latin typeface="Times New Roman" panose="02020603050405020304" pitchFamily="18" charset="0"/>
                <a:cs typeface="Times New Roman" panose="02020603050405020304" pitchFamily="18" charset="0"/>
              </a:rPr>
              <a:t>Md. Saiful Islam, Assistant teacher (English) Bagbari </a:t>
            </a:r>
            <a:r>
              <a:rPr lang="en-US" sz="1100" b="1" i="1" dirty="0" err="1">
                <a:latin typeface="Times New Roman" panose="02020603050405020304" pitchFamily="18" charset="0"/>
                <a:cs typeface="Times New Roman" panose="02020603050405020304" pitchFamily="18" charset="0"/>
              </a:rPr>
              <a:t>Chowbaria</a:t>
            </a:r>
            <a:r>
              <a:rPr lang="en-US" sz="1100" b="1" i="1" dirty="0">
                <a:latin typeface="Times New Roman" panose="02020603050405020304" pitchFamily="18" charset="0"/>
                <a:cs typeface="Times New Roman" panose="02020603050405020304" pitchFamily="18" charset="0"/>
              </a:rPr>
              <a:t> High School, </a:t>
            </a:r>
            <a:r>
              <a:rPr lang="en-US" sz="1100" b="1" i="1" dirty="0" err="1">
                <a:latin typeface="Times New Roman" panose="02020603050405020304" pitchFamily="18" charset="0"/>
                <a:cs typeface="Times New Roman" panose="02020603050405020304" pitchFamily="18" charset="0"/>
              </a:rPr>
              <a:t>Sadar</a:t>
            </a:r>
            <a:r>
              <a:rPr lang="en-US" sz="1100" b="1" i="1" dirty="0">
                <a:latin typeface="Times New Roman" panose="02020603050405020304" pitchFamily="18" charset="0"/>
                <a:cs typeface="Times New Roman" panose="02020603050405020304" pitchFamily="18" charset="0"/>
              </a:rPr>
              <a:t> Tangail</a:t>
            </a:r>
          </a:p>
        </p:txBody>
      </p:sp>
    </p:spTree>
    <p:extLst>
      <p:ext uri="{BB962C8B-B14F-4D97-AF65-F5344CB8AC3E}">
        <p14:creationId xmlns:p14="http://schemas.microsoft.com/office/powerpoint/2010/main" val="18848259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E420E5-3B38-483C-B5AE-DF5114E6BE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2757731" y="2793805"/>
            <a:ext cx="6937859" cy="1388534"/>
          </a:xfrm>
          <a:prstGeom prst="rect">
            <a:avLst/>
          </a:prstGeom>
        </p:spPr>
      </p:pic>
      <p:pic>
        <p:nvPicPr>
          <p:cNvPr id="7" name="Picture 6">
            <a:extLst>
              <a:ext uri="{FF2B5EF4-FFF2-40B4-BE49-F238E27FC236}">
                <a16:creationId xmlns:a16="http://schemas.microsoft.com/office/drawing/2014/main" id="{46B34977-AE18-4521-A6EA-86EA3E6231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8011870" y="2793807"/>
            <a:ext cx="6937859" cy="1388535"/>
          </a:xfrm>
          <a:prstGeom prst="rect">
            <a:avLst/>
          </a:prstGeom>
        </p:spPr>
      </p:pic>
      <p:sp>
        <p:nvSpPr>
          <p:cNvPr id="9" name="TextBox 8">
            <a:extLst>
              <a:ext uri="{FF2B5EF4-FFF2-40B4-BE49-F238E27FC236}">
                <a16:creationId xmlns:a16="http://schemas.microsoft.com/office/drawing/2014/main" id="{10E3552B-DD9D-469A-B437-3C93D016DDAB}"/>
              </a:ext>
            </a:extLst>
          </p:cNvPr>
          <p:cNvSpPr txBox="1"/>
          <p:nvPr/>
        </p:nvSpPr>
        <p:spPr>
          <a:xfrm>
            <a:off x="3327403" y="6527981"/>
            <a:ext cx="5791199" cy="261610"/>
          </a:xfrm>
          <a:prstGeom prst="rect">
            <a:avLst/>
          </a:prstGeom>
          <a:noFill/>
        </p:spPr>
        <p:txBody>
          <a:bodyPr wrap="square" rtlCol="0">
            <a:spAutoFit/>
          </a:bodyPr>
          <a:lstStyle/>
          <a:p>
            <a:r>
              <a:rPr lang="en-US" sz="1100" b="1" i="1" dirty="0">
                <a:latin typeface="Times New Roman" panose="02020603050405020304" pitchFamily="18" charset="0"/>
                <a:cs typeface="Times New Roman" panose="02020603050405020304" pitchFamily="18" charset="0"/>
              </a:rPr>
              <a:t>Md. Saiful Islam, Assistant teacher (English) Bagbari </a:t>
            </a:r>
            <a:r>
              <a:rPr lang="en-US" sz="1100" b="1" i="1" dirty="0" err="1">
                <a:latin typeface="Times New Roman" panose="02020603050405020304" pitchFamily="18" charset="0"/>
                <a:cs typeface="Times New Roman" panose="02020603050405020304" pitchFamily="18" charset="0"/>
              </a:rPr>
              <a:t>Chowbaria</a:t>
            </a:r>
            <a:r>
              <a:rPr lang="en-US" sz="1100" b="1" i="1" dirty="0">
                <a:latin typeface="Times New Roman" panose="02020603050405020304" pitchFamily="18" charset="0"/>
                <a:cs typeface="Times New Roman" panose="02020603050405020304" pitchFamily="18" charset="0"/>
              </a:rPr>
              <a:t> High School, </a:t>
            </a:r>
            <a:r>
              <a:rPr lang="en-US" sz="1100" b="1" i="1" dirty="0" err="1">
                <a:latin typeface="Times New Roman" panose="02020603050405020304" pitchFamily="18" charset="0"/>
                <a:cs typeface="Times New Roman" panose="02020603050405020304" pitchFamily="18" charset="0"/>
              </a:rPr>
              <a:t>Sadar</a:t>
            </a:r>
            <a:r>
              <a:rPr lang="en-US" sz="1100" b="1" i="1" dirty="0">
                <a:latin typeface="Times New Roman" panose="02020603050405020304" pitchFamily="18" charset="0"/>
                <a:cs typeface="Times New Roman" panose="02020603050405020304" pitchFamily="18" charset="0"/>
              </a:rPr>
              <a:t> Tangail</a:t>
            </a:r>
          </a:p>
        </p:txBody>
      </p:sp>
      <p:graphicFrame>
        <p:nvGraphicFramePr>
          <p:cNvPr id="2" name="Object 1">
            <a:hlinkClick r:id="" action="ppaction://ole?verb=0"/>
            <a:extLst>
              <a:ext uri="{FF2B5EF4-FFF2-40B4-BE49-F238E27FC236}">
                <a16:creationId xmlns:a16="http://schemas.microsoft.com/office/drawing/2014/main" id="{A6CF1ED0-9346-49CD-900E-0ABB4873E468}"/>
              </a:ext>
            </a:extLst>
          </p:cNvPr>
          <p:cNvGraphicFramePr>
            <a:graphicFrameLocks noChangeAspect="1"/>
          </p:cNvGraphicFramePr>
          <p:nvPr>
            <p:extLst>
              <p:ext uri="{D42A27DB-BD31-4B8C-83A1-F6EECF244321}">
                <p14:modId xmlns:p14="http://schemas.microsoft.com/office/powerpoint/2010/main" val="2824565376"/>
              </p:ext>
            </p:extLst>
          </p:nvPr>
        </p:nvGraphicFramePr>
        <p:xfrm>
          <a:off x="3749675" y="3167063"/>
          <a:ext cx="4692650" cy="520700"/>
        </p:xfrm>
        <a:graphic>
          <a:graphicData uri="http://schemas.openxmlformats.org/presentationml/2006/ole">
            <mc:AlternateContent xmlns:mc="http://schemas.openxmlformats.org/markup-compatibility/2006">
              <mc:Choice xmlns:v="urn:schemas-microsoft-com:vml" Requires="v">
                <p:oleObj spid="_x0000_s1039" name="Packager Shell Object" showAsIcon="1" r:id="rId5" imgW="4692240" imgH="521280" progId="Package">
                  <p:embed/>
                </p:oleObj>
              </mc:Choice>
              <mc:Fallback>
                <p:oleObj name="Packager Shell Object" showAsIcon="1" r:id="rId5" imgW="4692240" imgH="521280" progId="Package">
                  <p:embed/>
                  <p:pic>
                    <p:nvPicPr>
                      <p:cNvPr id="0" name=""/>
                      <p:cNvPicPr/>
                      <p:nvPr/>
                    </p:nvPicPr>
                    <p:blipFill>
                      <a:blip r:embed="rId6"/>
                      <a:stretch>
                        <a:fillRect/>
                      </a:stretch>
                    </p:blipFill>
                    <p:spPr>
                      <a:xfrm>
                        <a:off x="3749675" y="3167063"/>
                        <a:ext cx="4692650" cy="520700"/>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65F16A59-0FDA-4560-8CE3-4729E8839DA6}"/>
              </a:ext>
            </a:extLst>
          </p:cNvPr>
          <p:cNvSpPr txBox="1"/>
          <p:nvPr/>
        </p:nvSpPr>
        <p:spPr>
          <a:xfrm>
            <a:off x="2286000" y="846667"/>
            <a:ext cx="5791199" cy="830997"/>
          </a:xfrm>
          <a:prstGeom prst="rect">
            <a:avLst/>
          </a:prstGeom>
          <a:noFill/>
        </p:spPr>
        <p:txBody>
          <a:bodyPr wrap="square" rtlCol="0">
            <a:spAutoFit/>
          </a:bodyPr>
          <a:lstStyle/>
          <a:p>
            <a:r>
              <a:rPr lang="en-US" sz="4800" b="1" i="1" dirty="0">
                <a:latin typeface="Times New Roman" panose="02020603050405020304" pitchFamily="18" charset="0"/>
                <a:cs typeface="Times New Roman" panose="02020603050405020304" pitchFamily="18" charset="0"/>
              </a:rPr>
              <a:t>Let’s watch the video</a:t>
            </a:r>
          </a:p>
        </p:txBody>
      </p:sp>
    </p:spTree>
    <p:extLst>
      <p:ext uri="{BB962C8B-B14F-4D97-AF65-F5344CB8AC3E}">
        <p14:creationId xmlns:p14="http://schemas.microsoft.com/office/powerpoint/2010/main" val="12988980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21305C-3278-47A6-B2AE-8386A1B30C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880497" y="2916573"/>
            <a:ext cx="6937859" cy="1143000"/>
          </a:xfrm>
          <a:prstGeom prst="rect">
            <a:avLst/>
          </a:prstGeom>
        </p:spPr>
      </p:pic>
      <p:pic>
        <p:nvPicPr>
          <p:cNvPr id="7" name="Picture 6">
            <a:extLst>
              <a:ext uri="{FF2B5EF4-FFF2-40B4-BE49-F238E27FC236}">
                <a16:creationId xmlns:a16="http://schemas.microsoft.com/office/drawing/2014/main" id="{0B7E3F86-1A46-4EE7-AB7F-2C74DE8815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134638" y="2916574"/>
            <a:ext cx="6937859" cy="1143000"/>
          </a:xfrm>
          <a:prstGeom prst="rect">
            <a:avLst/>
          </a:prstGeom>
        </p:spPr>
      </p:pic>
      <p:sp>
        <p:nvSpPr>
          <p:cNvPr id="2" name="TextBox 1">
            <a:extLst>
              <a:ext uri="{FF2B5EF4-FFF2-40B4-BE49-F238E27FC236}">
                <a16:creationId xmlns:a16="http://schemas.microsoft.com/office/drawing/2014/main" id="{AE657F92-F0E3-4E39-94A9-B9260ACD422E}"/>
              </a:ext>
            </a:extLst>
          </p:cNvPr>
          <p:cNvSpPr txBox="1"/>
          <p:nvPr/>
        </p:nvSpPr>
        <p:spPr>
          <a:xfrm>
            <a:off x="3666067" y="19143"/>
            <a:ext cx="4724400" cy="769441"/>
          </a:xfrm>
          <a:prstGeom prst="rect">
            <a:avLst/>
          </a:prstGeom>
          <a:noFill/>
        </p:spPr>
        <p:txBody>
          <a:bodyPr wrap="square" rtlCol="0">
            <a:spAutoFit/>
          </a:bodyPr>
          <a:lstStyle/>
          <a:p>
            <a:r>
              <a:rPr lang="en-US" sz="4400" b="1" i="1" dirty="0">
                <a:latin typeface="Times New Roman" panose="02020603050405020304" pitchFamily="18" charset="0"/>
                <a:cs typeface="Times New Roman" panose="02020603050405020304" pitchFamily="18" charset="0"/>
              </a:rPr>
              <a:t>Lesson declaration</a:t>
            </a:r>
          </a:p>
        </p:txBody>
      </p:sp>
      <p:sp>
        <p:nvSpPr>
          <p:cNvPr id="9" name="TextBox 8">
            <a:extLst>
              <a:ext uri="{FF2B5EF4-FFF2-40B4-BE49-F238E27FC236}">
                <a16:creationId xmlns:a16="http://schemas.microsoft.com/office/drawing/2014/main" id="{3BC5716D-DB0F-4DFD-8086-CDCA4CE42BB1}"/>
              </a:ext>
            </a:extLst>
          </p:cNvPr>
          <p:cNvSpPr txBox="1"/>
          <p:nvPr/>
        </p:nvSpPr>
        <p:spPr>
          <a:xfrm>
            <a:off x="2349500" y="5721517"/>
            <a:ext cx="6214533"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Nepal, the land of Everest</a:t>
            </a:r>
          </a:p>
        </p:txBody>
      </p:sp>
      <p:sp>
        <p:nvSpPr>
          <p:cNvPr id="10" name="TextBox 9">
            <a:extLst>
              <a:ext uri="{FF2B5EF4-FFF2-40B4-BE49-F238E27FC236}">
                <a16:creationId xmlns:a16="http://schemas.microsoft.com/office/drawing/2014/main" id="{4F57D952-7237-408E-A09B-4E857E4B32DB}"/>
              </a:ext>
            </a:extLst>
          </p:cNvPr>
          <p:cNvSpPr txBox="1"/>
          <p:nvPr/>
        </p:nvSpPr>
        <p:spPr>
          <a:xfrm>
            <a:off x="3370925" y="6577247"/>
            <a:ext cx="5791199" cy="261610"/>
          </a:xfrm>
          <a:prstGeom prst="rect">
            <a:avLst/>
          </a:prstGeom>
          <a:noFill/>
        </p:spPr>
        <p:txBody>
          <a:bodyPr wrap="square" rtlCol="0">
            <a:spAutoFit/>
          </a:bodyPr>
          <a:lstStyle/>
          <a:p>
            <a:r>
              <a:rPr lang="en-US" sz="1100" b="1" i="1" dirty="0">
                <a:latin typeface="Times New Roman" panose="02020603050405020304" pitchFamily="18" charset="0"/>
                <a:cs typeface="Times New Roman" panose="02020603050405020304" pitchFamily="18" charset="0"/>
              </a:rPr>
              <a:t>Md. Saiful Islam, Assistant teacher (English) Bagbari </a:t>
            </a:r>
            <a:r>
              <a:rPr lang="en-US" sz="1100" b="1" i="1" dirty="0" err="1">
                <a:latin typeface="Times New Roman" panose="02020603050405020304" pitchFamily="18" charset="0"/>
                <a:cs typeface="Times New Roman" panose="02020603050405020304" pitchFamily="18" charset="0"/>
              </a:rPr>
              <a:t>Chowbaria</a:t>
            </a:r>
            <a:r>
              <a:rPr lang="en-US" sz="1100" b="1" i="1" dirty="0">
                <a:latin typeface="Times New Roman" panose="02020603050405020304" pitchFamily="18" charset="0"/>
                <a:cs typeface="Times New Roman" panose="02020603050405020304" pitchFamily="18" charset="0"/>
              </a:rPr>
              <a:t> High School, </a:t>
            </a:r>
            <a:r>
              <a:rPr lang="en-US" sz="1100" b="1" i="1" dirty="0" err="1">
                <a:latin typeface="Times New Roman" panose="02020603050405020304" pitchFamily="18" charset="0"/>
                <a:cs typeface="Times New Roman" panose="02020603050405020304" pitchFamily="18" charset="0"/>
              </a:rPr>
              <a:t>Sadar</a:t>
            </a:r>
            <a:r>
              <a:rPr lang="en-US" sz="1100" b="1" i="1" dirty="0">
                <a:latin typeface="Times New Roman" panose="02020603050405020304" pitchFamily="18" charset="0"/>
                <a:cs typeface="Times New Roman" panose="02020603050405020304" pitchFamily="18" charset="0"/>
              </a:rPr>
              <a:t> Tangail</a:t>
            </a:r>
          </a:p>
        </p:txBody>
      </p:sp>
      <p:pic>
        <p:nvPicPr>
          <p:cNvPr id="6" name="Picture 5">
            <a:extLst>
              <a:ext uri="{FF2B5EF4-FFF2-40B4-BE49-F238E27FC236}">
                <a16:creationId xmlns:a16="http://schemas.microsoft.com/office/drawing/2014/main" id="{C04E4A96-C9C1-4FC6-9F8A-0A586FE2B7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788584"/>
            <a:ext cx="4936067" cy="49329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11">
            <a:extLst>
              <a:ext uri="{FF2B5EF4-FFF2-40B4-BE49-F238E27FC236}">
                <a16:creationId xmlns:a16="http://schemas.microsoft.com/office/drawing/2014/main" id="{408CCB95-596D-446C-9434-E263E5DDE9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9933" y="788585"/>
            <a:ext cx="4936067" cy="49329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653322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71600" y="1752600"/>
            <a:ext cx="9660467" cy="4524315"/>
          </a:xfrm>
          <a:prstGeom prst="rect">
            <a:avLst/>
          </a:prstGeom>
          <a:noFill/>
        </p:spPr>
        <p:txBody>
          <a:bodyPr wrap="square" rtlCol="0">
            <a:spAutoFit/>
          </a:bodyPr>
          <a:lstStyle/>
          <a:p>
            <a:r>
              <a:rPr lang="en-US" sz="4000" b="1" i="1" dirty="0">
                <a:solidFill>
                  <a:srgbClr val="00B050"/>
                </a:solidFill>
                <a:latin typeface="Times New Roman" panose="02020603050405020304" pitchFamily="18" charset="0"/>
                <a:cs typeface="Times New Roman" panose="02020603050405020304" pitchFamily="18" charset="0"/>
              </a:rPr>
              <a:t>After finishing the lesson, learners will be able to</a:t>
            </a:r>
            <a:r>
              <a:rPr lang="en-US" sz="2800" b="1" i="1" dirty="0">
                <a:solidFill>
                  <a:srgbClr val="00B0F0"/>
                </a:solidFill>
                <a:latin typeface="Times New Roman" panose="02020603050405020304" pitchFamily="18" charset="0"/>
                <a:cs typeface="Times New Roman" panose="02020603050405020304" pitchFamily="18" charset="0"/>
              </a:rPr>
              <a:t>-</a:t>
            </a:r>
          </a:p>
          <a:p>
            <a:r>
              <a:rPr lang="en-US" sz="3600" b="1" i="1" dirty="0">
                <a:latin typeface="Times New Roman" panose="02020603050405020304" pitchFamily="18" charset="0"/>
                <a:cs typeface="Times New Roman" panose="02020603050405020304" pitchFamily="18" charset="0"/>
              </a:rPr>
              <a:t>1. answer the questions.</a:t>
            </a:r>
          </a:p>
          <a:p>
            <a:r>
              <a:rPr lang="en-US" sz="3600" b="1" i="1" dirty="0">
                <a:latin typeface="Times New Roman" panose="02020603050405020304" pitchFamily="18" charset="0"/>
                <a:cs typeface="Times New Roman" panose="02020603050405020304" pitchFamily="18" charset="0"/>
              </a:rPr>
              <a:t>2.choose the best answer from the alternative </a:t>
            </a:r>
          </a:p>
          <a:p>
            <a:r>
              <a:rPr lang="en-US" sz="3600" b="1" i="1" dirty="0">
                <a:latin typeface="Times New Roman" panose="02020603050405020304" pitchFamily="18" charset="0"/>
                <a:cs typeface="Times New Roman" panose="02020603050405020304" pitchFamily="18" charset="0"/>
              </a:rPr>
              <a:t>3. say the meaning of the words</a:t>
            </a:r>
          </a:p>
          <a:p>
            <a:r>
              <a:rPr lang="en-US" sz="3600" b="1" i="1" dirty="0">
                <a:latin typeface="Times New Roman" panose="02020603050405020304" pitchFamily="18" charset="0"/>
                <a:cs typeface="Times New Roman" panose="02020603050405020304" pitchFamily="18" charset="0"/>
              </a:rPr>
              <a:t>4. make a dialogue.</a:t>
            </a:r>
          </a:p>
          <a:p>
            <a:r>
              <a:rPr lang="en-US" sz="3600" b="1" i="1" dirty="0">
                <a:latin typeface="Times New Roman" panose="02020603050405020304" pitchFamily="18" charset="0"/>
                <a:cs typeface="Times New Roman" panose="02020603050405020304" pitchFamily="18" charset="0"/>
              </a:rPr>
              <a:t>5. write a paragraph.</a:t>
            </a:r>
          </a:p>
          <a:p>
            <a:endParaRPr lang="en-US" sz="2800" dirty="0"/>
          </a:p>
        </p:txBody>
      </p:sp>
      <p:pic>
        <p:nvPicPr>
          <p:cNvPr id="5" name="Picture 4">
            <a:extLst>
              <a:ext uri="{FF2B5EF4-FFF2-40B4-BE49-F238E27FC236}">
                <a16:creationId xmlns:a16="http://schemas.microsoft.com/office/drawing/2014/main" id="{6BAA6A3A-C6A9-4874-A219-DBA579A275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774663" y="2810738"/>
            <a:ext cx="6937859" cy="1354669"/>
          </a:xfrm>
          <a:prstGeom prst="rect">
            <a:avLst/>
          </a:prstGeom>
        </p:spPr>
      </p:pic>
      <p:pic>
        <p:nvPicPr>
          <p:cNvPr id="7" name="Picture 6">
            <a:extLst>
              <a:ext uri="{FF2B5EF4-FFF2-40B4-BE49-F238E27FC236}">
                <a16:creationId xmlns:a16="http://schemas.microsoft.com/office/drawing/2014/main" id="{2B862F79-9385-4FB2-A397-01888C12E5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134638" y="2916574"/>
            <a:ext cx="6937859" cy="1143000"/>
          </a:xfrm>
          <a:prstGeom prst="rect">
            <a:avLst/>
          </a:prstGeom>
        </p:spPr>
      </p:pic>
      <p:sp>
        <p:nvSpPr>
          <p:cNvPr id="6" name="TextBox 5">
            <a:extLst>
              <a:ext uri="{FF2B5EF4-FFF2-40B4-BE49-F238E27FC236}">
                <a16:creationId xmlns:a16="http://schemas.microsoft.com/office/drawing/2014/main" id="{C9C6D5F5-4BF3-4AE5-98D3-21E2EAB68A40}"/>
              </a:ext>
            </a:extLst>
          </p:cNvPr>
          <p:cNvSpPr txBox="1"/>
          <p:nvPr/>
        </p:nvSpPr>
        <p:spPr>
          <a:xfrm>
            <a:off x="3208866" y="165586"/>
            <a:ext cx="5503333" cy="830997"/>
          </a:xfrm>
          <a:prstGeom prst="rect">
            <a:avLst/>
          </a:prstGeom>
          <a:noFill/>
        </p:spPr>
        <p:txBody>
          <a:bodyPr wrap="square" rtlCol="0">
            <a:spAutoFit/>
          </a:bodyPr>
          <a:lstStyle/>
          <a:p>
            <a:r>
              <a:rPr lang="en-US" sz="4800" b="1" i="1" dirty="0">
                <a:latin typeface="Times New Roman" panose="02020603050405020304" pitchFamily="18" charset="0"/>
                <a:cs typeface="Times New Roman" panose="02020603050405020304" pitchFamily="18" charset="0"/>
              </a:rPr>
              <a:t>Learning outcomes:</a:t>
            </a:r>
          </a:p>
        </p:txBody>
      </p:sp>
      <p:sp>
        <p:nvSpPr>
          <p:cNvPr id="8" name="TextBox 7">
            <a:extLst>
              <a:ext uri="{FF2B5EF4-FFF2-40B4-BE49-F238E27FC236}">
                <a16:creationId xmlns:a16="http://schemas.microsoft.com/office/drawing/2014/main" id="{3BE803AE-1188-4554-86E8-594520B37A7E}"/>
              </a:ext>
            </a:extLst>
          </p:cNvPr>
          <p:cNvSpPr txBox="1"/>
          <p:nvPr/>
        </p:nvSpPr>
        <p:spPr>
          <a:xfrm>
            <a:off x="3306235" y="6561609"/>
            <a:ext cx="5791199" cy="261610"/>
          </a:xfrm>
          <a:prstGeom prst="rect">
            <a:avLst/>
          </a:prstGeom>
          <a:noFill/>
        </p:spPr>
        <p:txBody>
          <a:bodyPr wrap="square" rtlCol="0">
            <a:spAutoFit/>
          </a:bodyPr>
          <a:lstStyle/>
          <a:p>
            <a:r>
              <a:rPr lang="en-US" sz="1100" b="1" i="1" dirty="0">
                <a:latin typeface="Times New Roman" panose="02020603050405020304" pitchFamily="18" charset="0"/>
                <a:cs typeface="Times New Roman" panose="02020603050405020304" pitchFamily="18" charset="0"/>
              </a:rPr>
              <a:t>Md. Saiful Islam, Assistant teacher (English) Bagbari </a:t>
            </a:r>
            <a:r>
              <a:rPr lang="en-US" sz="1100" b="1" i="1" dirty="0" err="1">
                <a:latin typeface="Times New Roman" panose="02020603050405020304" pitchFamily="18" charset="0"/>
                <a:cs typeface="Times New Roman" panose="02020603050405020304" pitchFamily="18" charset="0"/>
              </a:rPr>
              <a:t>Chowbaria</a:t>
            </a:r>
            <a:r>
              <a:rPr lang="en-US" sz="1100" b="1" i="1" dirty="0">
                <a:latin typeface="Times New Roman" panose="02020603050405020304" pitchFamily="18" charset="0"/>
                <a:cs typeface="Times New Roman" panose="02020603050405020304" pitchFamily="18" charset="0"/>
              </a:rPr>
              <a:t> High School, </a:t>
            </a:r>
            <a:r>
              <a:rPr lang="en-US" sz="1100" b="1" i="1" dirty="0" err="1">
                <a:latin typeface="Times New Roman" panose="02020603050405020304" pitchFamily="18" charset="0"/>
                <a:cs typeface="Times New Roman" panose="02020603050405020304" pitchFamily="18" charset="0"/>
              </a:rPr>
              <a:t>Sadar</a:t>
            </a:r>
            <a:r>
              <a:rPr lang="en-US" sz="1100" b="1" i="1" dirty="0">
                <a:latin typeface="Times New Roman" panose="02020603050405020304" pitchFamily="18" charset="0"/>
                <a:cs typeface="Times New Roman" panose="02020603050405020304" pitchFamily="18" charset="0"/>
              </a:rPr>
              <a:t> Tangail</a:t>
            </a:r>
          </a:p>
        </p:txBody>
      </p:sp>
    </p:spTree>
    <p:extLst>
      <p:ext uri="{BB962C8B-B14F-4D97-AF65-F5344CB8AC3E}">
        <p14:creationId xmlns:p14="http://schemas.microsoft.com/office/powerpoint/2010/main" val="192965988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296D3EB-DC34-4B4C-B407-5378A41F84F9}"/>
              </a:ext>
            </a:extLst>
          </p:cNvPr>
          <p:cNvSpPr txBox="1"/>
          <p:nvPr/>
        </p:nvSpPr>
        <p:spPr>
          <a:xfrm>
            <a:off x="1253067" y="3812001"/>
            <a:ext cx="9855199" cy="2554545"/>
          </a:xfrm>
          <a:prstGeom prst="rect">
            <a:avLst/>
          </a:prstGeom>
          <a:noFill/>
        </p:spPr>
        <p:txBody>
          <a:bodyPr wrap="square" rtlCol="0">
            <a:spAutoFit/>
          </a:bodyPr>
          <a:lstStyle/>
          <a:p>
            <a:r>
              <a:rPr lang="en-US" sz="3200" b="1" i="1" dirty="0">
                <a:latin typeface="Times New Roman" panose="02020603050405020304" pitchFamily="18" charset="0"/>
                <a:cs typeface="Times New Roman" panose="02020603050405020304" pitchFamily="18" charset="0"/>
              </a:rPr>
              <a:t>Known as the Land of Everest, Nepal is one of the most charming countries in Asia. The kingdom of Nepal is a small land of sublime beauty. It has some of the world’s best and very important temples. It is a country that is rich in scenic beauty and cultural heritage.</a:t>
            </a:r>
          </a:p>
        </p:txBody>
      </p:sp>
      <p:pic>
        <p:nvPicPr>
          <p:cNvPr id="2" name="Picture 1">
            <a:extLst>
              <a:ext uri="{FF2B5EF4-FFF2-40B4-BE49-F238E27FC236}">
                <a16:creationId xmlns:a16="http://schemas.microsoft.com/office/drawing/2014/main" id="{3320D86F-769C-4984-8365-0284E9D4A7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833930" y="2870004"/>
            <a:ext cx="6937859" cy="1236135"/>
          </a:xfrm>
          <a:prstGeom prst="rect">
            <a:avLst/>
          </a:prstGeom>
        </p:spPr>
      </p:pic>
      <p:pic>
        <p:nvPicPr>
          <p:cNvPr id="3" name="Picture 2">
            <a:extLst>
              <a:ext uri="{FF2B5EF4-FFF2-40B4-BE49-F238E27FC236}">
                <a16:creationId xmlns:a16="http://schemas.microsoft.com/office/drawing/2014/main" id="{7103521D-B5A1-41A5-99DC-7271840F80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172737" y="2954677"/>
            <a:ext cx="6937859" cy="1066800"/>
          </a:xfrm>
          <a:prstGeom prst="rect">
            <a:avLst/>
          </a:prstGeom>
        </p:spPr>
      </p:pic>
      <p:sp>
        <p:nvSpPr>
          <p:cNvPr id="6" name="TextBox 5">
            <a:extLst>
              <a:ext uri="{FF2B5EF4-FFF2-40B4-BE49-F238E27FC236}">
                <a16:creationId xmlns:a16="http://schemas.microsoft.com/office/drawing/2014/main" id="{49FB5991-7C81-41FC-9F84-305B5554B9F8}"/>
              </a:ext>
            </a:extLst>
          </p:cNvPr>
          <p:cNvSpPr txBox="1"/>
          <p:nvPr/>
        </p:nvSpPr>
        <p:spPr>
          <a:xfrm>
            <a:off x="3200400" y="6563520"/>
            <a:ext cx="5791199" cy="261610"/>
          </a:xfrm>
          <a:prstGeom prst="rect">
            <a:avLst/>
          </a:prstGeom>
          <a:noFill/>
        </p:spPr>
        <p:txBody>
          <a:bodyPr wrap="square" rtlCol="0">
            <a:spAutoFit/>
          </a:bodyPr>
          <a:lstStyle/>
          <a:p>
            <a:r>
              <a:rPr lang="en-US" sz="1100" b="1" i="1" dirty="0">
                <a:latin typeface="Times New Roman" panose="02020603050405020304" pitchFamily="18" charset="0"/>
                <a:cs typeface="Times New Roman" panose="02020603050405020304" pitchFamily="18" charset="0"/>
              </a:rPr>
              <a:t>Md. Saiful Islam, Assistant teacher (English) Bagbari </a:t>
            </a:r>
            <a:r>
              <a:rPr lang="en-US" sz="1100" b="1" i="1" dirty="0" err="1">
                <a:latin typeface="Times New Roman" panose="02020603050405020304" pitchFamily="18" charset="0"/>
                <a:cs typeface="Times New Roman" panose="02020603050405020304" pitchFamily="18" charset="0"/>
              </a:rPr>
              <a:t>Chowbaria</a:t>
            </a:r>
            <a:r>
              <a:rPr lang="en-US" sz="1100" b="1" i="1" dirty="0">
                <a:latin typeface="Times New Roman" panose="02020603050405020304" pitchFamily="18" charset="0"/>
                <a:cs typeface="Times New Roman" panose="02020603050405020304" pitchFamily="18" charset="0"/>
              </a:rPr>
              <a:t> High School, </a:t>
            </a:r>
            <a:r>
              <a:rPr lang="en-US" sz="1100" b="1" i="1" dirty="0" err="1">
                <a:latin typeface="Times New Roman" panose="02020603050405020304" pitchFamily="18" charset="0"/>
                <a:cs typeface="Times New Roman" panose="02020603050405020304" pitchFamily="18" charset="0"/>
              </a:rPr>
              <a:t>Sadar</a:t>
            </a:r>
            <a:r>
              <a:rPr lang="en-US" sz="1100" b="1" i="1" dirty="0">
                <a:latin typeface="Times New Roman" panose="02020603050405020304" pitchFamily="18" charset="0"/>
                <a:cs typeface="Times New Roman" panose="02020603050405020304" pitchFamily="18" charset="0"/>
              </a:rPr>
              <a:t> Tangail</a:t>
            </a:r>
          </a:p>
        </p:txBody>
      </p:sp>
      <p:pic>
        <p:nvPicPr>
          <p:cNvPr id="7" name="Picture 6">
            <a:extLst>
              <a:ext uri="{FF2B5EF4-FFF2-40B4-BE49-F238E27FC236}">
                <a16:creationId xmlns:a16="http://schemas.microsoft.com/office/drawing/2014/main" id="{4835871D-CE36-4620-80F4-4B31A2D981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1467" y="19142"/>
            <a:ext cx="3606800" cy="34098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a:extLst>
              <a:ext uri="{FF2B5EF4-FFF2-40B4-BE49-F238E27FC236}">
                <a16:creationId xmlns:a16="http://schemas.microsoft.com/office/drawing/2014/main" id="{E1FD2266-3A2F-4B0D-865D-A7CDB875EB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3333" y="16934"/>
            <a:ext cx="3064933" cy="34377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a:extLst>
              <a:ext uri="{FF2B5EF4-FFF2-40B4-BE49-F238E27FC236}">
                <a16:creationId xmlns:a16="http://schemas.microsoft.com/office/drawing/2014/main" id="{CA3E4887-3D99-4BDF-A833-E822C70DB4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58266" y="0"/>
            <a:ext cx="3285065" cy="34377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TextBox 9">
            <a:extLst>
              <a:ext uri="{FF2B5EF4-FFF2-40B4-BE49-F238E27FC236}">
                <a16:creationId xmlns:a16="http://schemas.microsoft.com/office/drawing/2014/main" id="{9B5767F7-CAF3-4919-9B74-A95FBD12F372}"/>
              </a:ext>
            </a:extLst>
          </p:cNvPr>
          <p:cNvSpPr txBox="1"/>
          <p:nvPr/>
        </p:nvSpPr>
        <p:spPr>
          <a:xfrm>
            <a:off x="1338789" y="3462481"/>
            <a:ext cx="1734607" cy="369332"/>
          </a:xfrm>
          <a:prstGeom prst="rect">
            <a:avLst/>
          </a:prstGeom>
          <a:noFill/>
        </p:spPr>
        <p:txBody>
          <a:bodyPr wrap="square" rtlCol="0">
            <a:spAutoFit/>
          </a:bodyPr>
          <a:lstStyle/>
          <a:p>
            <a:r>
              <a:rPr lang="en-US" dirty="0"/>
              <a:t>The Himalayas</a:t>
            </a:r>
          </a:p>
        </p:txBody>
      </p:sp>
      <p:sp>
        <p:nvSpPr>
          <p:cNvPr id="12" name="TextBox 11">
            <a:extLst>
              <a:ext uri="{FF2B5EF4-FFF2-40B4-BE49-F238E27FC236}">
                <a16:creationId xmlns:a16="http://schemas.microsoft.com/office/drawing/2014/main" id="{986783BF-D663-41FD-AC8C-DBED03336505}"/>
              </a:ext>
            </a:extLst>
          </p:cNvPr>
          <p:cNvSpPr txBox="1"/>
          <p:nvPr/>
        </p:nvSpPr>
        <p:spPr>
          <a:xfrm>
            <a:off x="5228695" y="3475632"/>
            <a:ext cx="1734607" cy="369332"/>
          </a:xfrm>
          <a:prstGeom prst="rect">
            <a:avLst/>
          </a:prstGeom>
          <a:noFill/>
        </p:spPr>
        <p:txBody>
          <a:bodyPr wrap="square" rtlCol="0">
            <a:spAutoFit/>
          </a:bodyPr>
          <a:lstStyle/>
          <a:p>
            <a:r>
              <a:rPr lang="en-US" dirty="0"/>
              <a:t>Beauty of Nepal</a:t>
            </a:r>
          </a:p>
        </p:txBody>
      </p:sp>
      <p:sp>
        <p:nvSpPr>
          <p:cNvPr id="13" name="TextBox 12">
            <a:extLst>
              <a:ext uri="{FF2B5EF4-FFF2-40B4-BE49-F238E27FC236}">
                <a16:creationId xmlns:a16="http://schemas.microsoft.com/office/drawing/2014/main" id="{659EA7FC-F2F8-4C41-892F-C48924FD440F}"/>
              </a:ext>
            </a:extLst>
          </p:cNvPr>
          <p:cNvSpPr txBox="1"/>
          <p:nvPr/>
        </p:nvSpPr>
        <p:spPr>
          <a:xfrm>
            <a:off x="8716958" y="3442669"/>
            <a:ext cx="2221971" cy="369332"/>
          </a:xfrm>
          <a:prstGeom prst="rect">
            <a:avLst/>
          </a:prstGeom>
          <a:noFill/>
        </p:spPr>
        <p:txBody>
          <a:bodyPr wrap="square" rtlCol="0">
            <a:spAutoFit/>
          </a:bodyPr>
          <a:lstStyle/>
          <a:p>
            <a:r>
              <a:rPr lang="en-US" dirty="0"/>
              <a:t>The Himalayan Range</a:t>
            </a:r>
          </a:p>
        </p:txBody>
      </p:sp>
    </p:spTree>
    <p:extLst>
      <p:ext uri="{BB962C8B-B14F-4D97-AF65-F5344CB8AC3E}">
        <p14:creationId xmlns:p14="http://schemas.microsoft.com/office/powerpoint/2010/main" val="62277464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0"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53B4F35D-8FF3-41EA-AA84-32DDA9B97E97}"/>
              </a:ext>
            </a:extLst>
          </p:cNvPr>
          <p:cNvSpPr txBox="1"/>
          <p:nvPr/>
        </p:nvSpPr>
        <p:spPr>
          <a:xfrm>
            <a:off x="1159933" y="3850325"/>
            <a:ext cx="9872132" cy="2677656"/>
          </a:xfrm>
          <a:prstGeom prst="rect">
            <a:avLst/>
          </a:prstGeom>
          <a:noFill/>
        </p:spPr>
        <p:txBody>
          <a:bodyPr wrap="square" rtlCol="0">
            <a:spAutoFit/>
          </a:bodyPr>
          <a:lstStyle/>
          <a:p>
            <a:r>
              <a:rPr lang="en-US" sz="2800" b="1" i="1" dirty="0">
                <a:latin typeface="Times New Roman" panose="02020603050405020304" pitchFamily="18" charset="0"/>
                <a:cs typeface="Times New Roman" panose="02020603050405020304" pitchFamily="18" charset="0"/>
              </a:rPr>
              <a:t>Nepal lies between India and the Tibetan part of China. This small country as an area of 147,181square Kilometers. South Nepal is tropical low land known as the Terai Plains. This part of Nepal has hot summers and warm winters. Here the temperatures reach up 40C in April and May and monsoon rains drench this region from June to September.</a:t>
            </a:r>
          </a:p>
        </p:txBody>
      </p:sp>
      <p:pic>
        <p:nvPicPr>
          <p:cNvPr id="17" name="Picture 16">
            <a:extLst>
              <a:ext uri="{FF2B5EF4-FFF2-40B4-BE49-F238E27FC236}">
                <a16:creationId xmlns:a16="http://schemas.microsoft.com/office/drawing/2014/main" id="{04382D73-F222-44F4-8924-22C0328EA0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880497" y="2916573"/>
            <a:ext cx="6937859" cy="1143000"/>
          </a:xfrm>
          <a:prstGeom prst="rect">
            <a:avLst/>
          </a:prstGeom>
        </p:spPr>
      </p:pic>
      <p:pic>
        <p:nvPicPr>
          <p:cNvPr id="21" name="Picture 20">
            <a:extLst>
              <a:ext uri="{FF2B5EF4-FFF2-40B4-BE49-F238E27FC236}">
                <a16:creationId xmlns:a16="http://schemas.microsoft.com/office/drawing/2014/main" id="{9B288B40-496A-41E9-BF9C-624AE8A3CA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134637" y="2916573"/>
            <a:ext cx="6937859" cy="1143000"/>
          </a:xfrm>
          <a:prstGeom prst="rect">
            <a:avLst/>
          </a:prstGeom>
        </p:spPr>
      </p:pic>
      <p:sp>
        <p:nvSpPr>
          <p:cNvPr id="9" name="TextBox 8">
            <a:extLst>
              <a:ext uri="{FF2B5EF4-FFF2-40B4-BE49-F238E27FC236}">
                <a16:creationId xmlns:a16="http://schemas.microsoft.com/office/drawing/2014/main" id="{31075F73-92C8-44E8-AB63-2906122A1516}"/>
              </a:ext>
            </a:extLst>
          </p:cNvPr>
          <p:cNvSpPr txBox="1"/>
          <p:nvPr/>
        </p:nvSpPr>
        <p:spPr>
          <a:xfrm>
            <a:off x="3327403" y="6527981"/>
            <a:ext cx="5791199" cy="261610"/>
          </a:xfrm>
          <a:prstGeom prst="rect">
            <a:avLst/>
          </a:prstGeom>
          <a:noFill/>
        </p:spPr>
        <p:txBody>
          <a:bodyPr wrap="square" rtlCol="0">
            <a:spAutoFit/>
          </a:bodyPr>
          <a:lstStyle/>
          <a:p>
            <a:r>
              <a:rPr lang="en-US" sz="1100" b="1" i="1" dirty="0">
                <a:latin typeface="Times New Roman" panose="02020603050405020304" pitchFamily="18" charset="0"/>
                <a:cs typeface="Times New Roman" panose="02020603050405020304" pitchFamily="18" charset="0"/>
              </a:rPr>
              <a:t>Md. Saiful Islam, Assistant teacher (English) Bagbari </a:t>
            </a:r>
            <a:r>
              <a:rPr lang="en-US" sz="1100" b="1" i="1" dirty="0" err="1">
                <a:latin typeface="Times New Roman" panose="02020603050405020304" pitchFamily="18" charset="0"/>
                <a:cs typeface="Times New Roman" panose="02020603050405020304" pitchFamily="18" charset="0"/>
              </a:rPr>
              <a:t>Chowbaria</a:t>
            </a:r>
            <a:r>
              <a:rPr lang="en-US" sz="1100" b="1" i="1" dirty="0">
                <a:latin typeface="Times New Roman" panose="02020603050405020304" pitchFamily="18" charset="0"/>
                <a:cs typeface="Times New Roman" panose="02020603050405020304" pitchFamily="18" charset="0"/>
              </a:rPr>
              <a:t> High School, </a:t>
            </a:r>
            <a:r>
              <a:rPr lang="en-US" sz="1100" b="1" i="1" dirty="0" err="1">
                <a:latin typeface="Times New Roman" panose="02020603050405020304" pitchFamily="18" charset="0"/>
                <a:cs typeface="Times New Roman" panose="02020603050405020304" pitchFamily="18" charset="0"/>
              </a:rPr>
              <a:t>Sadar</a:t>
            </a:r>
            <a:r>
              <a:rPr lang="en-US" sz="1100" b="1" i="1" dirty="0">
                <a:latin typeface="Times New Roman" panose="02020603050405020304" pitchFamily="18" charset="0"/>
                <a:cs typeface="Times New Roman" panose="02020603050405020304" pitchFamily="18" charset="0"/>
              </a:rPr>
              <a:t> Tangail</a:t>
            </a:r>
          </a:p>
        </p:txBody>
      </p:sp>
      <p:pic>
        <p:nvPicPr>
          <p:cNvPr id="3" name="Picture 2">
            <a:extLst>
              <a:ext uri="{FF2B5EF4-FFF2-40B4-BE49-F238E27FC236}">
                <a16:creationId xmlns:a16="http://schemas.microsoft.com/office/drawing/2014/main" id="{D304B357-1D77-4969-9C4B-6969A1D218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401" y="68409"/>
            <a:ext cx="3259664" cy="33528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a:extLst>
              <a:ext uri="{FF2B5EF4-FFF2-40B4-BE49-F238E27FC236}">
                <a16:creationId xmlns:a16="http://schemas.microsoft.com/office/drawing/2014/main" id="{F76303DF-6C65-4F68-86C2-8E0755A7A7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2133" y="19144"/>
            <a:ext cx="3444875" cy="34021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a:extLst>
              <a:ext uri="{FF2B5EF4-FFF2-40B4-BE49-F238E27FC236}">
                <a16:creationId xmlns:a16="http://schemas.microsoft.com/office/drawing/2014/main" id="{620FEC89-48BE-4400-8E99-8079B63DE6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7009" y="-1"/>
            <a:ext cx="3345391" cy="34290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TextBox 10">
            <a:extLst>
              <a:ext uri="{FF2B5EF4-FFF2-40B4-BE49-F238E27FC236}">
                <a16:creationId xmlns:a16="http://schemas.microsoft.com/office/drawing/2014/main" id="{681A296C-DB56-4550-96C1-56D9D0F6E061}"/>
              </a:ext>
            </a:extLst>
          </p:cNvPr>
          <p:cNvSpPr txBox="1"/>
          <p:nvPr/>
        </p:nvSpPr>
        <p:spPr>
          <a:xfrm>
            <a:off x="1338790" y="3462481"/>
            <a:ext cx="1304920" cy="369332"/>
          </a:xfrm>
          <a:prstGeom prst="rect">
            <a:avLst/>
          </a:prstGeom>
          <a:noFill/>
        </p:spPr>
        <p:txBody>
          <a:bodyPr wrap="square" rtlCol="0">
            <a:spAutoFit/>
          </a:bodyPr>
          <a:lstStyle/>
          <a:p>
            <a:r>
              <a:rPr lang="en-US" dirty="0"/>
              <a:t>Indian part</a:t>
            </a:r>
          </a:p>
        </p:txBody>
      </p:sp>
      <p:sp>
        <p:nvSpPr>
          <p:cNvPr id="12" name="TextBox 11">
            <a:extLst>
              <a:ext uri="{FF2B5EF4-FFF2-40B4-BE49-F238E27FC236}">
                <a16:creationId xmlns:a16="http://schemas.microsoft.com/office/drawing/2014/main" id="{38BB381C-D478-4AE3-A46A-AF60C1307287}"/>
              </a:ext>
            </a:extLst>
          </p:cNvPr>
          <p:cNvSpPr txBox="1"/>
          <p:nvPr/>
        </p:nvSpPr>
        <p:spPr>
          <a:xfrm>
            <a:off x="5078437" y="3447512"/>
            <a:ext cx="2264277" cy="369332"/>
          </a:xfrm>
          <a:prstGeom prst="rect">
            <a:avLst/>
          </a:prstGeom>
          <a:noFill/>
        </p:spPr>
        <p:txBody>
          <a:bodyPr wrap="square" rtlCol="0">
            <a:spAutoFit/>
          </a:bodyPr>
          <a:lstStyle/>
          <a:p>
            <a:r>
              <a:rPr lang="en-US" dirty="0"/>
              <a:t>Tibetan part of China</a:t>
            </a:r>
          </a:p>
        </p:txBody>
      </p:sp>
      <p:sp>
        <p:nvSpPr>
          <p:cNvPr id="14" name="TextBox 13">
            <a:extLst>
              <a:ext uri="{FF2B5EF4-FFF2-40B4-BE49-F238E27FC236}">
                <a16:creationId xmlns:a16="http://schemas.microsoft.com/office/drawing/2014/main" id="{70EF1CA8-21D1-44ED-ABC1-DC65501808BE}"/>
              </a:ext>
            </a:extLst>
          </p:cNvPr>
          <p:cNvSpPr txBox="1"/>
          <p:nvPr/>
        </p:nvSpPr>
        <p:spPr>
          <a:xfrm>
            <a:off x="9256177" y="3404049"/>
            <a:ext cx="1143002" cy="369332"/>
          </a:xfrm>
          <a:prstGeom prst="rect">
            <a:avLst/>
          </a:prstGeom>
          <a:noFill/>
        </p:spPr>
        <p:txBody>
          <a:bodyPr wrap="square" rtlCol="0">
            <a:spAutoFit/>
          </a:bodyPr>
          <a:lstStyle/>
          <a:p>
            <a:r>
              <a:rPr lang="en-US" dirty="0" err="1"/>
              <a:t>Tarai</a:t>
            </a:r>
            <a:r>
              <a:rPr lang="en-US" dirty="0"/>
              <a:t> plain</a:t>
            </a:r>
          </a:p>
        </p:txBody>
      </p:sp>
    </p:spTree>
    <p:extLst>
      <p:ext uri="{BB962C8B-B14F-4D97-AF65-F5344CB8AC3E}">
        <p14:creationId xmlns:p14="http://schemas.microsoft.com/office/powerpoint/2010/main" val="42774854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P spid="11" grpId="0"/>
      <p:bldP spid="12" grpId="0"/>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1248</TotalTime>
  <Words>1627</Words>
  <Application>Microsoft Office PowerPoint</Application>
  <PresentationFormat>Widescreen</PresentationFormat>
  <Paragraphs>148</Paragraphs>
  <Slides>25</Slides>
  <Notes>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2" baseType="lpstr">
      <vt:lpstr>Arial</vt:lpstr>
      <vt:lpstr>Bodoni MT Black</vt:lpstr>
      <vt:lpstr>Calibri</vt:lpstr>
      <vt:lpstr>Calibri Light</vt:lpstr>
      <vt:lpstr>Times New Roman</vt:lpstr>
      <vt:lpstr>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DOEL</dc:creator>
  <cp:lastModifiedBy>DOEL</cp:lastModifiedBy>
  <cp:revision>192</cp:revision>
  <dcterms:created xsi:type="dcterms:W3CDTF">2019-10-21T01:45:55Z</dcterms:created>
  <dcterms:modified xsi:type="dcterms:W3CDTF">2020-11-01T00:47:40Z</dcterms:modified>
</cp:coreProperties>
</file>