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9"/>
  </p:notesMasterIdLst>
  <p:sldIdLst>
    <p:sldId id="284" r:id="rId2"/>
    <p:sldId id="283" r:id="rId3"/>
    <p:sldId id="275" r:id="rId4"/>
    <p:sldId id="261" r:id="rId5"/>
    <p:sldId id="276" r:id="rId6"/>
    <p:sldId id="262" r:id="rId7"/>
    <p:sldId id="267" r:id="rId8"/>
    <p:sldId id="268" r:id="rId9"/>
    <p:sldId id="269" r:id="rId10"/>
    <p:sldId id="285" r:id="rId11"/>
    <p:sldId id="286" r:id="rId12"/>
    <p:sldId id="288" r:id="rId13"/>
    <p:sldId id="265" r:id="rId14"/>
    <p:sldId id="266" r:id="rId15"/>
    <p:sldId id="270" r:id="rId16"/>
    <p:sldId id="273"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F6211-CF24-4B45-AFDF-601009F0086A}" type="datetimeFigureOut">
              <a:rPr lang="en-US" smtClean="0"/>
              <a:t>30-Oct-20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6D686-3F1E-4532-8977-60757218DC53}" type="slidenum">
              <a:rPr lang="en-US" smtClean="0"/>
              <a:t>‹#›</a:t>
            </a:fld>
            <a:endParaRPr lang="en-US"/>
          </a:p>
        </p:txBody>
      </p:sp>
    </p:spTree>
    <p:extLst>
      <p:ext uri="{BB962C8B-B14F-4D97-AF65-F5344CB8AC3E}">
        <p14:creationId xmlns:p14="http://schemas.microsoft.com/office/powerpoint/2010/main" val="143578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We designed this template so that each member of the project team has a set of slides with its own theme. Members, here’s how you add a new slide to just your set: </a:t>
            </a:r>
          </a:p>
          <a:p>
            <a:r>
              <a:rPr lang="en-US" dirty="0" smtClean="0"/>
              <a:t/>
            </a:r>
            <a:br>
              <a:rPr lang="en-US" dirty="0" smtClean="0"/>
            </a:br>
            <a:r>
              <a:rPr lang="en-US" dirty="0" smtClean="0"/>
              <a:t>Mark where you want to add the slide: Select an existing one in the Thumbnails pane, click the New Slide button, then choose a layout. The new slide gets the same theme as the other slides in your set. </a:t>
            </a:r>
          </a:p>
          <a:p>
            <a:endParaRPr lang="en-US" dirty="0" smtClean="0"/>
          </a:p>
          <a:p>
            <a:r>
              <a:rPr lang="en-US" dirty="0" smtClean="0"/>
              <a:t>Careful! Don’t annoy your fellow presenters by accidentally changing their themes. That can happen if you choose a different theme from the Design tab, which changes all of the slides in the presentation to that look. </a:t>
            </a:r>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13446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দেখিয়ে প্রশ্নোত্তরের মাধ্যমে দ্বিতীয় শিখনফল  অর্জনের  চেষ্টা করা হয়েছে। বিষয় শিক্ষক ইচ্ছে করলে স্লাইডে উল্লেখিত প্রশ্নগুলো মুছে দিয়ে নিজেই প্রশ্নগুলো করে  শিক্ষার্থীদের কাছ থেকে উত্তর বের করে আনার চেষ্টা করতে পারেন।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3</a:t>
            </a:fld>
            <a:endParaRPr lang="en-US"/>
          </a:p>
        </p:txBody>
      </p:sp>
    </p:spTree>
    <p:extLst>
      <p:ext uri="{BB962C8B-B14F-4D97-AF65-F5344CB8AC3E}">
        <p14:creationId xmlns:p14="http://schemas.microsoft.com/office/powerpoint/2010/main" val="269790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দেখিয়ে প্রশ্নোত্তরের মাধ্যমে প্রথম শিখনফল  অর্জনের  চেষ্টা করা হয়েছে। বিষয় শিক্ষক ইচ্ছে করলে স্লাইডে উল্লেখিত প্রশ্নগুলো মুছে দিয়ে নিজেই প্রশ্নগুলো করে  শিক্ষার্থীদের কাছ থেকে উত্তর বের করে আনার চেষ্টা করতে পারেন।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5</a:t>
            </a:fld>
            <a:endParaRPr lang="en-US"/>
          </a:p>
        </p:txBody>
      </p:sp>
    </p:spTree>
    <p:extLst>
      <p:ext uri="{BB962C8B-B14F-4D97-AF65-F5344CB8AC3E}">
        <p14:creationId xmlns:p14="http://schemas.microsoft.com/office/powerpoint/2010/main" val="217108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471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D4CB6C48-F764-46C2-BB54-35C80555A0B8}" type="datetimeFigureOut">
              <a:rPr lang="en-US" smtClean="0"/>
              <a:t>30-Oct-20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DC253-986C-4DC1-B273-D6CB52AB323E}" type="slidenum">
              <a:rPr lang="en-US" smtClean="0"/>
              <a:t>‹#›</a:t>
            </a:fld>
            <a:endParaRPr lang="en-US"/>
          </a:p>
        </p:txBody>
      </p:sp>
    </p:spTree>
    <p:extLst>
      <p:ext uri="{BB962C8B-B14F-4D97-AF65-F5344CB8AC3E}">
        <p14:creationId xmlns:p14="http://schemas.microsoft.com/office/powerpoint/2010/main" val="304409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CB6C48-F764-46C2-BB54-35C80555A0B8}" type="datetimeFigureOut">
              <a:rPr lang="en-US" smtClean="0"/>
              <a:t>30-Oct-20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C253-986C-4DC1-B273-D6CB52AB323E}" type="slidenum">
              <a:rPr lang="en-US" smtClean="0"/>
              <a:t>‹#›</a:t>
            </a:fld>
            <a:endParaRPr lang="en-US"/>
          </a:p>
        </p:txBody>
      </p:sp>
    </p:spTree>
    <p:extLst>
      <p:ext uri="{BB962C8B-B14F-4D97-AF65-F5344CB8AC3E}">
        <p14:creationId xmlns:p14="http://schemas.microsoft.com/office/powerpoint/2010/main" val="406205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CB6C48-F764-46C2-BB54-35C80555A0B8}" type="datetimeFigureOut">
              <a:rPr lang="en-US" smtClean="0"/>
              <a:t>30-Oct-20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C253-986C-4DC1-B273-D6CB52AB323E}"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19650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CB6C48-F764-46C2-BB54-35C80555A0B8}" type="datetimeFigureOut">
              <a:rPr lang="en-US" smtClean="0"/>
              <a:t>30-Oct-20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C253-986C-4DC1-B273-D6CB52AB323E}" type="slidenum">
              <a:rPr lang="en-US" smtClean="0"/>
              <a:t>‹#›</a:t>
            </a:fld>
            <a:endParaRPr lang="en-US"/>
          </a:p>
        </p:txBody>
      </p:sp>
    </p:spTree>
    <p:extLst>
      <p:ext uri="{BB962C8B-B14F-4D97-AF65-F5344CB8AC3E}">
        <p14:creationId xmlns:p14="http://schemas.microsoft.com/office/powerpoint/2010/main" val="276006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CB6C48-F764-46C2-BB54-35C80555A0B8}" type="datetimeFigureOut">
              <a:rPr lang="en-US" smtClean="0"/>
              <a:t>30-Oct-20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C253-986C-4DC1-B273-D6CB52AB323E}"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09620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CB6C48-F764-46C2-BB54-35C80555A0B8}" type="datetimeFigureOut">
              <a:rPr lang="en-US" smtClean="0"/>
              <a:t>30-Oct-20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C253-986C-4DC1-B273-D6CB52AB323E}" type="slidenum">
              <a:rPr lang="en-US" smtClean="0"/>
              <a:t>‹#›</a:t>
            </a:fld>
            <a:endParaRPr lang="en-US"/>
          </a:p>
        </p:txBody>
      </p:sp>
    </p:spTree>
    <p:extLst>
      <p:ext uri="{BB962C8B-B14F-4D97-AF65-F5344CB8AC3E}">
        <p14:creationId xmlns:p14="http://schemas.microsoft.com/office/powerpoint/2010/main" val="123092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CB6C48-F764-46C2-BB54-35C80555A0B8}" type="datetimeFigureOut">
              <a:rPr lang="en-US" smtClean="0"/>
              <a:t>30-Oct-20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C253-986C-4DC1-B273-D6CB52AB323E}" type="slidenum">
              <a:rPr lang="en-US" smtClean="0"/>
              <a:t>‹#›</a:t>
            </a:fld>
            <a:endParaRPr lang="en-US"/>
          </a:p>
        </p:txBody>
      </p:sp>
    </p:spTree>
    <p:extLst>
      <p:ext uri="{BB962C8B-B14F-4D97-AF65-F5344CB8AC3E}">
        <p14:creationId xmlns:p14="http://schemas.microsoft.com/office/powerpoint/2010/main" val="2357163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CB6C48-F764-46C2-BB54-35C80555A0B8}" type="datetimeFigureOut">
              <a:rPr lang="en-US" smtClean="0"/>
              <a:t>30-Oct-20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C253-986C-4DC1-B273-D6CB52AB323E}" type="slidenum">
              <a:rPr lang="en-US" smtClean="0"/>
              <a:t>‹#›</a:t>
            </a:fld>
            <a:endParaRPr lang="en-US"/>
          </a:p>
        </p:txBody>
      </p:sp>
    </p:spTree>
    <p:extLst>
      <p:ext uri="{BB962C8B-B14F-4D97-AF65-F5344CB8AC3E}">
        <p14:creationId xmlns:p14="http://schemas.microsoft.com/office/powerpoint/2010/main" val="19842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741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716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30-Oct-20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233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CB6C48-F764-46C2-BB54-35C80555A0B8}" type="datetimeFigureOut">
              <a:rPr lang="en-US" smtClean="0"/>
              <a:t>30-Oct-20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DC253-986C-4DC1-B273-D6CB52AB323E}" type="slidenum">
              <a:rPr lang="en-US" smtClean="0"/>
              <a:t>‹#›</a:t>
            </a:fld>
            <a:endParaRPr lang="en-US"/>
          </a:p>
        </p:txBody>
      </p:sp>
    </p:spTree>
    <p:extLst>
      <p:ext uri="{BB962C8B-B14F-4D97-AF65-F5344CB8AC3E}">
        <p14:creationId xmlns:p14="http://schemas.microsoft.com/office/powerpoint/2010/main" val="1280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30-Oct-20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2431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30-Oct-20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799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4CB6C48-F764-46C2-BB54-35C80555A0B8}" type="datetimeFigureOut">
              <a:rPr lang="en-US" smtClean="0"/>
              <a:t>30-Oct-20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C253-986C-4DC1-B273-D6CB52AB323E}" type="slidenum">
              <a:rPr lang="en-US" smtClean="0"/>
              <a:t>‹#›</a:t>
            </a:fld>
            <a:endParaRPr lang="en-US"/>
          </a:p>
        </p:txBody>
      </p:sp>
    </p:spTree>
    <p:extLst>
      <p:ext uri="{BB962C8B-B14F-4D97-AF65-F5344CB8AC3E}">
        <p14:creationId xmlns:p14="http://schemas.microsoft.com/office/powerpoint/2010/main" val="282020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4CB6C48-F764-46C2-BB54-35C80555A0B8}" type="datetimeFigureOut">
              <a:rPr lang="en-US" smtClean="0"/>
              <a:t>30-Oct-20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C253-986C-4DC1-B273-D6CB52AB323E}" type="slidenum">
              <a:rPr lang="en-US" smtClean="0"/>
              <a:t>‹#›</a:t>
            </a:fld>
            <a:endParaRPr lang="en-US"/>
          </a:p>
        </p:txBody>
      </p:sp>
    </p:spTree>
    <p:extLst>
      <p:ext uri="{BB962C8B-B14F-4D97-AF65-F5344CB8AC3E}">
        <p14:creationId xmlns:p14="http://schemas.microsoft.com/office/powerpoint/2010/main" val="3506762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4CB6C48-F764-46C2-BB54-35C80555A0B8}" type="datetimeFigureOut">
              <a:rPr lang="en-US" smtClean="0"/>
              <a:t>30-Oct-20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A0DC253-986C-4DC1-B273-D6CB52AB323E}" type="slidenum">
              <a:rPr lang="en-US" smtClean="0"/>
              <a:t>‹#›</a:t>
            </a:fld>
            <a:endParaRPr lang="en-US"/>
          </a:p>
        </p:txBody>
      </p:sp>
    </p:spTree>
    <p:extLst>
      <p:ext uri="{BB962C8B-B14F-4D97-AF65-F5344CB8AC3E}">
        <p14:creationId xmlns:p14="http://schemas.microsoft.com/office/powerpoint/2010/main" val="48012820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Position_of_the_Sun"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Position_of_the_Sun"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8742" y="1628140"/>
            <a:ext cx="8144134" cy="2511100"/>
          </a:xfrm>
        </p:spPr>
        <p:txBody>
          <a:bodyPr>
            <a:normAutofit/>
          </a:bodyPr>
          <a:lstStyle/>
          <a:p>
            <a:pPr algn="ctr"/>
            <a:r>
              <a:rPr lang="en-US" sz="6600" b="1" cap="none"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angaMJ" pitchFamily="2" charset="0"/>
                <a:cs typeface="SutonnySushreeOMJ" panose="00000400000000000000" pitchFamily="2" charset="0"/>
              </a:rPr>
              <a:t>মাল্টিমিডিয়া</a:t>
            </a:r>
            <a:r>
              <a:rPr lang="en-US" sz="6600" b="1" cap="none"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angaMJ" pitchFamily="2" charset="0"/>
                <a:cs typeface="SutonnySushreeOMJ" panose="00000400000000000000" pitchFamily="2" charset="0"/>
              </a:rPr>
              <a:t> </a:t>
            </a:r>
            <a:r>
              <a:rPr lang="en-US" sz="6600" b="1" cap="none"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angaMJ" pitchFamily="2" charset="0"/>
                <a:cs typeface="SutonnySushreeOMJ" panose="00000400000000000000" pitchFamily="2" charset="0"/>
              </a:rPr>
              <a:t>ক্লাসে</a:t>
            </a:r>
            <a:r>
              <a:rPr lang="en-US" sz="6600" b="1" cap="none"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angaMJ" pitchFamily="2" charset="0"/>
                <a:cs typeface="SutonnySushreeOMJ" panose="00000400000000000000" pitchFamily="2" charset="0"/>
              </a:rPr>
              <a:t> </a:t>
            </a:r>
            <a:br>
              <a:rPr lang="en-US" sz="6600" b="1" cap="none"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angaMJ" pitchFamily="2" charset="0"/>
                <a:cs typeface="SutonnySushreeOMJ" panose="00000400000000000000" pitchFamily="2" charset="0"/>
              </a:rPr>
            </a:br>
            <a:r>
              <a:rPr lang="en-US" sz="7200" b="1" cap="none"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angaMJ" pitchFamily="2" charset="0"/>
                <a:cs typeface="SutonnySushreeOMJ" panose="00000400000000000000" pitchFamily="2" charset="0"/>
              </a:rPr>
              <a:t>সবাইকে</a:t>
            </a:r>
            <a:r>
              <a:rPr lang="en-US" sz="7200" b="1" cap="none"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angaMJ" pitchFamily="2" charset="0"/>
                <a:cs typeface="SutonnySushreeOMJ" panose="00000400000000000000" pitchFamily="2" charset="0"/>
              </a:rPr>
              <a:t> </a:t>
            </a:r>
            <a:r>
              <a:rPr lang="en-US" sz="7200" b="1" cap="none"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angaMJ" pitchFamily="2" charset="0"/>
                <a:cs typeface="SutonnySushreeOMJ" panose="00000400000000000000" pitchFamily="2" charset="0"/>
              </a:rPr>
              <a:t>স্বাগতম</a:t>
            </a:r>
            <a:endParaRPr lang="en-US" sz="72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angaMJ" pitchFamily="2" charset="0"/>
              <a:cs typeface="SutonnySushreeOMJ" panose="00000400000000000000" pitchFamily="2" charset="0"/>
            </a:endParaRPr>
          </a:p>
        </p:txBody>
      </p:sp>
    </p:spTree>
    <p:extLst>
      <p:ext uri="{BB962C8B-B14F-4D97-AF65-F5344CB8AC3E}">
        <p14:creationId xmlns:p14="http://schemas.microsoft.com/office/powerpoint/2010/main" val="82705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643" y="1458773"/>
            <a:ext cx="6662056" cy="4401205"/>
          </a:xfrm>
          <a:prstGeom prst="rect">
            <a:avLst/>
          </a:prstGeom>
          <a:noFill/>
        </p:spPr>
        <p:txBody>
          <a:bodyPr wrap="square" rtlCol="0">
            <a:spAutoFit/>
          </a:bodyPr>
          <a:lstStyle/>
          <a:p>
            <a:r>
              <a:rPr lang="bn-IN" sz="2800" b="1" dirty="0">
                <a:solidFill>
                  <a:srgbClr val="FF0000"/>
                </a:solidFill>
                <a:latin typeface="NikoshBAN" panose="02000000000000000000" pitchFamily="2" charset="0"/>
                <a:cs typeface="NikoshBAN" panose="02000000000000000000" pitchFamily="2" charset="0"/>
              </a:rPr>
              <a:t>আপতিত রশ্মি</a:t>
            </a:r>
          </a:p>
          <a:p>
            <a:r>
              <a:rPr lang="bn-IN" sz="2800" dirty="0">
                <a:latin typeface="NikoshBAN" panose="02000000000000000000" pitchFamily="2" charset="0"/>
                <a:cs typeface="NikoshBAN" panose="02000000000000000000" pitchFamily="2" charset="0"/>
              </a:rPr>
              <a:t>যে রশ্মি প্রতিফলকের উপর এসে পড়ে তাকে আপতিত রশ্মি বলে</a:t>
            </a:r>
          </a:p>
          <a:p>
            <a:r>
              <a:rPr lang="bn-IN" sz="2800" b="1" dirty="0">
                <a:solidFill>
                  <a:srgbClr val="FF0000"/>
                </a:solidFill>
                <a:latin typeface="NikoshBAN" panose="02000000000000000000" pitchFamily="2" charset="0"/>
                <a:cs typeface="NikoshBAN" panose="02000000000000000000" pitchFamily="2" charset="0"/>
              </a:rPr>
              <a:t>আপতন বিন্দু</a:t>
            </a:r>
          </a:p>
          <a:p>
            <a:r>
              <a:rPr lang="bn-IN" sz="2800" dirty="0">
                <a:latin typeface="NikoshBAN" panose="02000000000000000000" pitchFamily="2" charset="0"/>
                <a:cs typeface="NikoshBAN" panose="02000000000000000000" pitchFamily="2" charset="0"/>
              </a:rPr>
              <a:t>আপতিত রশ্মি প্রতিফলকের উপর যে বিন্দুতে এসে পড়ে তাকে আপতন বিন্দু বলে।</a:t>
            </a:r>
          </a:p>
          <a:p>
            <a:r>
              <a:rPr lang="bn-IN" sz="2800" b="1" dirty="0">
                <a:solidFill>
                  <a:srgbClr val="FF0000"/>
                </a:solidFill>
                <a:latin typeface="NikoshBAN" panose="02000000000000000000" pitchFamily="2" charset="0"/>
                <a:cs typeface="NikoshBAN" panose="02000000000000000000" pitchFamily="2" charset="0"/>
              </a:rPr>
              <a:t>অভিলম্ব</a:t>
            </a:r>
          </a:p>
          <a:p>
            <a:r>
              <a:rPr lang="bn-IN" sz="2800" dirty="0">
                <a:latin typeface="NikoshBAN" panose="02000000000000000000" pitchFamily="2" charset="0"/>
                <a:cs typeface="NikoshBAN" panose="02000000000000000000" pitchFamily="2" charset="0"/>
              </a:rPr>
              <a:t>আপতন বিন্দুতে প্রতিফলকের উপর অঙ্কিত লম্বকে অভিলম্ব বলে।</a:t>
            </a:r>
          </a:p>
          <a:p>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1397000" y="316571"/>
            <a:ext cx="8839200" cy="7879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 </a:t>
            </a:r>
          </a:p>
          <a:p>
            <a:pPr algn="ctr"/>
            <a:r>
              <a:rPr lang="bn-IN" sz="2800" dirty="0">
                <a:latin typeface="NikoshBAN" panose="02000000000000000000" pitchFamily="2" charset="0"/>
                <a:cs typeface="NikoshBAN" panose="02000000000000000000" pitchFamily="2" charset="0"/>
              </a:rPr>
              <a:t>আলোর প্রতিফলন সম্পর্কিত গুরুত্বপূর্ণ কিছু সংজ্ঞা</a:t>
            </a:r>
          </a:p>
          <a:p>
            <a:endParaRPr lang="bn-IN" sz="2800" dirty="0">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p:txBody>
      </p:sp>
      <p:pic>
        <p:nvPicPr>
          <p:cNvPr id="4" name="Picture 2" descr="Foundation Series, à¦¬à¦¿à¦à§à¦à¦¾à¦¨ à¦ à¦ªà¦°à¦¿à¦¬à§à¦¶, à¦¬à¦¿à¦·à¦¯à¦¼ ..."/>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124699" y="1839773"/>
            <a:ext cx="4950822" cy="3574552"/>
          </a:xfrm>
          <a:prstGeom prst="rect">
            <a:avLst/>
          </a:prstGeom>
          <a:ln>
            <a:noFill/>
          </a:ln>
          <a:effectLst>
            <a:softEdge rad="112500"/>
          </a:effectLst>
          <a:extLst/>
        </p:spPr>
      </p:pic>
    </p:spTree>
    <p:extLst>
      <p:ext uri="{BB962C8B-B14F-4D97-AF65-F5344CB8AC3E}">
        <p14:creationId xmlns:p14="http://schemas.microsoft.com/office/powerpoint/2010/main" val="1893702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037" y="414383"/>
            <a:ext cx="6883763" cy="6001643"/>
          </a:xfrm>
          <a:prstGeom prst="rect">
            <a:avLst/>
          </a:prstGeom>
          <a:noFill/>
        </p:spPr>
        <p:txBody>
          <a:bodyPr wrap="square" rtlCol="0">
            <a:spAutoFit/>
          </a:bodyPr>
          <a:lstStyle/>
          <a:p>
            <a:r>
              <a:rPr lang="bn-IN" sz="3200" dirty="0">
                <a:solidFill>
                  <a:srgbClr val="FF0000"/>
                </a:solidFill>
                <a:latin typeface="NikoshBAN" panose="02000000000000000000" pitchFamily="2" charset="0"/>
                <a:cs typeface="NikoshBAN" panose="02000000000000000000" pitchFamily="2" charset="0"/>
              </a:rPr>
              <a:t>প্রতিফলিত রশ্মি</a:t>
            </a:r>
          </a:p>
          <a:p>
            <a:r>
              <a:rPr lang="bn-IN" sz="3200" dirty="0">
                <a:latin typeface="NikoshBAN" panose="02000000000000000000" pitchFamily="2" charset="0"/>
                <a:cs typeface="NikoshBAN" panose="02000000000000000000" pitchFamily="2" charset="0"/>
              </a:rPr>
              <a:t>প্রতিফলকে বাধা পেয়ে যে রশ্মি আগের মাধ্যমে ফিরে আসে তাকে প্রতিফলিত রশ্মি বলে।</a:t>
            </a:r>
          </a:p>
          <a:p>
            <a:r>
              <a:rPr lang="bn-IN" sz="3200" dirty="0">
                <a:solidFill>
                  <a:srgbClr val="FF0000"/>
                </a:solidFill>
                <a:latin typeface="NikoshBAN" panose="02000000000000000000" pitchFamily="2" charset="0"/>
                <a:cs typeface="NikoshBAN" panose="02000000000000000000" pitchFamily="2" charset="0"/>
              </a:rPr>
              <a:t>আপতন কোণ</a:t>
            </a:r>
          </a:p>
          <a:p>
            <a:r>
              <a:rPr lang="bn-IN" sz="3200" dirty="0">
                <a:latin typeface="NikoshBAN" panose="02000000000000000000" pitchFamily="2" charset="0"/>
                <a:cs typeface="NikoshBAN" panose="02000000000000000000" pitchFamily="2" charset="0"/>
              </a:rPr>
              <a:t>প্রতিফলকের ওপর আপতিত রশ্মি ও অভিলম্বের মধ্যবর্তী কোণকে আপতন কোণ বলে। একে “</a:t>
            </a:r>
            <a:r>
              <a:rPr lang="en-US" sz="3200" dirty="0" err="1">
                <a:latin typeface="NikoshBAN" panose="02000000000000000000" pitchFamily="2" charset="0"/>
                <a:cs typeface="NikoshBAN" panose="02000000000000000000" pitchFamily="2" charset="0"/>
              </a:rPr>
              <a:t>i</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দ্বারা প্রকাশ করা হয়।</a:t>
            </a:r>
          </a:p>
          <a:p>
            <a:r>
              <a:rPr lang="bn-IN" sz="3200" dirty="0">
                <a:solidFill>
                  <a:srgbClr val="FF0000"/>
                </a:solidFill>
                <a:latin typeface="NikoshBAN" panose="02000000000000000000" pitchFamily="2" charset="0"/>
                <a:cs typeface="NikoshBAN" panose="02000000000000000000" pitchFamily="2" charset="0"/>
              </a:rPr>
              <a:t>প্রতিফলন কোণ</a:t>
            </a:r>
          </a:p>
          <a:p>
            <a:r>
              <a:rPr lang="bn-IN" sz="3200" dirty="0">
                <a:latin typeface="NikoshBAN" panose="02000000000000000000" pitchFamily="2" charset="0"/>
                <a:cs typeface="NikoshBAN" panose="02000000000000000000" pitchFamily="2" charset="0"/>
              </a:rPr>
              <a:t>প্রতিফলিত রশ্মি অভিলম্বের সাথে যে কোণ উৎপন্ন করে তাকে প্রতিফলন কোণ বলে। একে “</a:t>
            </a:r>
            <a:r>
              <a:rPr lang="en-US" sz="3200" dirty="0">
                <a:latin typeface="NikoshBAN" panose="02000000000000000000" pitchFamily="2" charset="0"/>
                <a:cs typeface="NikoshBAN" panose="02000000000000000000" pitchFamily="2" charset="0"/>
              </a:rPr>
              <a:t>r” </a:t>
            </a:r>
            <a:r>
              <a:rPr lang="bn-IN" sz="3200" dirty="0">
                <a:latin typeface="NikoshBAN" panose="02000000000000000000" pitchFamily="2" charset="0"/>
                <a:cs typeface="NikoshBAN" panose="02000000000000000000" pitchFamily="2" charset="0"/>
              </a:rPr>
              <a:t>দ্বারা প্রকাশ করা হয়।</a:t>
            </a:r>
          </a:p>
          <a:p>
            <a:endParaRPr lang="en-US" sz="3200" dirty="0">
              <a:latin typeface="NikoshBAN" panose="02000000000000000000" pitchFamily="2" charset="0"/>
              <a:cs typeface="NikoshBAN" panose="02000000000000000000" pitchFamily="2" charset="0"/>
            </a:endParaRPr>
          </a:p>
        </p:txBody>
      </p:sp>
      <p:pic>
        <p:nvPicPr>
          <p:cNvPr id="3" name="Picture 2" descr="Foundation Series, à¦¬à¦¿à¦à§à¦à¦¾à¦¨ à¦ à¦ªà¦°à¦¿à¦¬à§à¦¶, à¦¬à¦¿à¦·à¦¯à¦¼ ..."/>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302500" y="884282"/>
            <a:ext cx="4343400" cy="4183018"/>
          </a:xfrm>
          <a:prstGeom prst="rect">
            <a:avLst/>
          </a:prstGeom>
          <a:ln>
            <a:noFill/>
          </a:ln>
          <a:effectLst>
            <a:softEdge rad="112500"/>
          </a:effectLst>
          <a:extLst/>
        </p:spPr>
      </p:pic>
    </p:spTree>
    <p:extLst>
      <p:ext uri="{BB962C8B-B14F-4D97-AF65-F5344CB8AC3E}">
        <p14:creationId xmlns:p14="http://schemas.microsoft.com/office/powerpoint/2010/main" val="3766345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600199"/>
            <a:ext cx="10428288" cy="2971801"/>
          </a:xfrm>
        </p:spPr>
        <p:txBody>
          <a:bodyPr>
            <a:normAutofit/>
          </a:bodyPr>
          <a:lstStyle/>
          <a:p>
            <a:pPr algn="ctr"/>
            <a:r>
              <a:rPr lang="en-US" sz="7200" b="1" cap="none"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utonnySushreeOMJ" panose="00000400000000000000" pitchFamily="2" charset="0"/>
                <a:cs typeface="SutonnySushreeOMJ" panose="00000400000000000000" pitchFamily="2" charset="0"/>
              </a:rPr>
              <a:t>আলোর</a:t>
            </a:r>
            <a:r>
              <a:rPr lang="en-US" sz="7200"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utonnySushreeOMJ" panose="00000400000000000000" pitchFamily="2" charset="0"/>
                <a:cs typeface="SutonnySushreeOMJ" panose="00000400000000000000" pitchFamily="2" charset="0"/>
              </a:rPr>
              <a:t> </a:t>
            </a:r>
            <a:r>
              <a:rPr lang="en-US" sz="7200" b="1" cap="none"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utonnySushreeOMJ" panose="00000400000000000000" pitchFamily="2" charset="0"/>
                <a:cs typeface="SutonnySushreeOMJ" panose="00000400000000000000" pitchFamily="2" charset="0"/>
              </a:rPr>
              <a:t>প্রতিফলনের</a:t>
            </a:r>
            <a:r>
              <a:rPr lang="en-US" sz="7200"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utonnySushreeOMJ" panose="00000400000000000000" pitchFamily="2" charset="0"/>
                <a:cs typeface="SutonnySushreeOMJ" panose="00000400000000000000" pitchFamily="2" charset="0"/>
              </a:rPr>
              <a:t> </a:t>
            </a:r>
            <a:r>
              <a:rPr lang="en-US" sz="7200" b="1" cap="none"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utonnySushreeOMJ" panose="00000400000000000000" pitchFamily="2" charset="0"/>
                <a:cs typeface="SutonnySushreeOMJ" panose="00000400000000000000" pitchFamily="2" charset="0"/>
              </a:rPr>
              <a:t>সুত্র</a:t>
            </a:r>
            <a:r>
              <a:rPr lang="en-US" sz="7200"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utonnySushreeOMJ" panose="00000400000000000000" pitchFamily="2" charset="0"/>
                <a:cs typeface="SutonnySushreeOMJ" panose="00000400000000000000" pitchFamily="2" charset="0"/>
              </a:rPr>
              <a:t> </a:t>
            </a:r>
            <a:r>
              <a:rPr lang="en-US" sz="7200" b="1" cap="none"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utonnySushreeOMJ" panose="00000400000000000000" pitchFamily="2" charset="0"/>
                <a:cs typeface="SutonnySushreeOMJ" panose="00000400000000000000" pitchFamily="2" charset="0"/>
              </a:rPr>
              <a:t>দুইটি</a:t>
            </a:r>
            <a:r>
              <a:rPr lang="en-US" sz="7200"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utonnySushreeOMJ" panose="00000400000000000000" pitchFamily="2" charset="0"/>
                <a:cs typeface="SutonnySushreeOMJ" panose="00000400000000000000" pitchFamily="2" charset="0"/>
              </a:rPr>
              <a:t> </a:t>
            </a:r>
            <a:r>
              <a:rPr lang="en-US" sz="7200" b="1" cap="none"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utonnySushreeOMJ" panose="00000400000000000000" pitchFamily="2" charset="0"/>
                <a:cs typeface="SutonnySushreeOMJ" panose="00000400000000000000" pitchFamily="2" charset="0"/>
              </a:rPr>
              <a:t>নিম্নরুপঃ</a:t>
            </a:r>
            <a:endParaRPr lang="en-US" sz="72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utonnySushreeOMJ" panose="00000400000000000000" pitchFamily="2" charset="0"/>
              <a:cs typeface="SutonnySushreeOMJ" panose="00000400000000000000" pitchFamily="2" charset="0"/>
            </a:endParaRPr>
          </a:p>
        </p:txBody>
      </p:sp>
    </p:spTree>
    <p:extLst>
      <p:ext uri="{BB962C8B-B14F-4D97-AF65-F5344CB8AC3E}">
        <p14:creationId xmlns:p14="http://schemas.microsoft.com/office/powerpoint/2010/main" val="3577829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D14B0A6-977A-4A87-A0A8-3933CF7C172B}"/>
              </a:ext>
            </a:extLst>
          </p:cNvPr>
          <p:cNvSpPr/>
          <p:nvPr/>
        </p:nvSpPr>
        <p:spPr>
          <a:xfrm>
            <a:off x="1637669" y="5007741"/>
            <a:ext cx="5290096" cy="266804"/>
          </a:xfrm>
          <a:prstGeom prst="rect">
            <a:avLst/>
          </a:prstGeom>
          <a:solidFill>
            <a:srgbClr val="C00000"/>
          </a:solidFill>
          <a:ln>
            <a:noFill/>
          </a:ln>
          <a:effectLst>
            <a:outerShdw blurRad="50800" dist="38100" dir="18900000" algn="bl" rotWithShape="0">
              <a:prstClr val="black">
                <a:alpha val="40000"/>
              </a:prstClr>
            </a:outerShd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cxnSp>
        <p:nvCxnSpPr>
          <p:cNvPr id="4" name="Straight Connector 3">
            <a:extLst>
              <a:ext uri="{FF2B5EF4-FFF2-40B4-BE49-F238E27FC236}">
                <a16:creationId xmlns:a16="http://schemas.microsoft.com/office/drawing/2014/main" id="{40E586D2-81FB-4E46-8861-16C26671B296}"/>
              </a:ext>
            </a:extLst>
          </p:cNvPr>
          <p:cNvCxnSpPr>
            <a:cxnSpLocks/>
          </p:cNvCxnSpPr>
          <p:nvPr/>
        </p:nvCxnSpPr>
        <p:spPr>
          <a:xfrm>
            <a:off x="4461008" y="2679700"/>
            <a:ext cx="0" cy="2209800"/>
          </a:xfrm>
          <a:prstGeom prst="line">
            <a:avLst/>
          </a:prstGeom>
          <a:ln w="571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BCDE4080-80AF-4C60-9E6B-451A63E97329}"/>
              </a:ext>
            </a:extLst>
          </p:cNvPr>
          <p:cNvCxnSpPr>
            <a:cxnSpLocks/>
          </p:cNvCxnSpPr>
          <p:nvPr/>
        </p:nvCxnSpPr>
        <p:spPr>
          <a:xfrm>
            <a:off x="1905584" y="2908300"/>
            <a:ext cx="2555424" cy="2095500"/>
          </a:xfrm>
          <a:prstGeom prst="line">
            <a:avLst/>
          </a:prstGeom>
          <a:ln w="76200">
            <a:solidFill>
              <a:schemeClr val="accent4">
                <a:lumMod val="60000"/>
                <a:lumOff val="40000"/>
              </a:schemeClr>
            </a:solidFill>
            <a:headEnd type="none" w="med" len="med"/>
            <a:tailEnd type="arrow" w="med" len="med"/>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64FEC6B-12A4-457B-A1BE-3CE9CDE6C7FA}"/>
              </a:ext>
            </a:extLst>
          </p:cNvPr>
          <p:cNvSpPr txBox="1"/>
          <p:nvPr/>
        </p:nvSpPr>
        <p:spPr>
          <a:xfrm rot="2400000">
            <a:off x="1998820" y="3916590"/>
            <a:ext cx="1524000" cy="400110"/>
          </a:xfrm>
          <a:prstGeom prst="rect">
            <a:avLst/>
          </a:prstGeom>
          <a:noFill/>
        </p:spPr>
        <p:txBody>
          <a:bodyPr wrap="square" rtlCol="0">
            <a:spAutoFit/>
          </a:bodyPr>
          <a:lstStyle/>
          <a:p>
            <a:pPr defTabSz="457200">
              <a:defRPr/>
            </a:pPr>
            <a:r>
              <a:rPr lang="en-US" sz="2000" dirty="0" err="1">
                <a:solidFill>
                  <a:prstClr val="black"/>
                </a:solidFill>
                <a:latin typeface="Kalpurush" panose="02000600000000000000" pitchFamily="2" charset="0"/>
                <a:cs typeface="Kalpurush" panose="02000600000000000000" pitchFamily="2" charset="0"/>
              </a:rPr>
              <a:t>আপতিত</a:t>
            </a:r>
            <a:r>
              <a:rPr lang="en-US" sz="2000" dirty="0">
                <a:solidFill>
                  <a:prstClr val="black"/>
                </a:solidFill>
                <a:latin typeface="Kalpurush" panose="02000600000000000000" pitchFamily="2" charset="0"/>
                <a:cs typeface="Kalpurush" panose="02000600000000000000" pitchFamily="2" charset="0"/>
              </a:rPr>
              <a:t> </a:t>
            </a:r>
            <a:r>
              <a:rPr lang="en-US" sz="2000" dirty="0" err="1">
                <a:solidFill>
                  <a:prstClr val="black"/>
                </a:solidFill>
                <a:latin typeface="Kalpurush" panose="02000600000000000000" pitchFamily="2" charset="0"/>
                <a:cs typeface="Kalpurush" panose="02000600000000000000" pitchFamily="2" charset="0"/>
              </a:rPr>
              <a:t>রশ্মি</a:t>
            </a:r>
            <a:endParaRPr lang="en-US" sz="2000" dirty="0">
              <a:solidFill>
                <a:prstClr val="black"/>
              </a:solidFill>
              <a:latin typeface="Kalpurush" panose="02000600000000000000" pitchFamily="2" charset="0"/>
              <a:cs typeface="Kalpurush" panose="02000600000000000000" pitchFamily="2" charset="0"/>
            </a:endParaRPr>
          </a:p>
        </p:txBody>
      </p:sp>
      <p:cxnSp>
        <p:nvCxnSpPr>
          <p:cNvPr id="3" name="Straight Connector 2">
            <a:extLst>
              <a:ext uri="{FF2B5EF4-FFF2-40B4-BE49-F238E27FC236}">
                <a16:creationId xmlns:a16="http://schemas.microsoft.com/office/drawing/2014/main" id="{64DC016D-B875-440D-89FD-ED1CED649F6F}"/>
              </a:ext>
            </a:extLst>
          </p:cNvPr>
          <p:cNvCxnSpPr>
            <a:cxnSpLocks/>
          </p:cNvCxnSpPr>
          <p:nvPr/>
        </p:nvCxnSpPr>
        <p:spPr>
          <a:xfrm flipV="1">
            <a:off x="4509056" y="2908300"/>
            <a:ext cx="2317747" cy="2095500"/>
          </a:xfrm>
          <a:prstGeom prst="line">
            <a:avLst/>
          </a:prstGeom>
          <a:ln w="57150">
            <a:solidFill>
              <a:schemeClr val="accent4"/>
            </a:solidFill>
            <a:headEnd type="none" w="med" len="med"/>
            <a:tailEnd type="arrow" w="med" len="med"/>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A88B192-0325-48D6-BEA1-97532C3703F9}"/>
              </a:ext>
            </a:extLst>
          </p:cNvPr>
          <p:cNvSpPr txBox="1"/>
          <p:nvPr/>
        </p:nvSpPr>
        <p:spPr>
          <a:xfrm rot="18960000">
            <a:off x="4990467" y="3983840"/>
            <a:ext cx="1876294" cy="400110"/>
          </a:xfrm>
          <a:prstGeom prst="rect">
            <a:avLst/>
          </a:prstGeom>
          <a:noFill/>
        </p:spPr>
        <p:txBody>
          <a:bodyPr wrap="square" rtlCol="0">
            <a:spAutoFit/>
          </a:bodyPr>
          <a:lstStyle/>
          <a:p>
            <a:pPr defTabSz="457200">
              <a:defRPr/>
            </a:pPr>
            <a:r>
              <a:rPr lang="en-US" sz="2000" dirty="0">
                <a:solidFill>
                  <a:prstClr val="black"/>
                </a:solidFill>
                <a:latin typeface="Kalpurush" panose="02000600000000000000" pitchFamily="2" charset="0"/>
                <a:cs typeface="Kalpurush" panose="02000600000000000000" pitchFamily="2" charset="0"/>
              </a:rPr>
              <a:t>প</a:t>
            </a:r>
            <a:r>
              <a:rPr lang="as-IN" sz="2000" dirty="0">
                <a:solidFill>
                  <a:prstClr val="black"/>
                </a:solidFill>
                <a:latin typeface="Kalpurush" panose="02000600000000000000" pitchFamily="2" charset="0"/>
                <a:cs typeface="Kalpurush" panose="02000600000000000000" pitchFamily="2" charset="0"/>
              </a:rPr>
              <a:t>্</a:t>
            </a:r>
            <a:r>
              <a:rPr lang="en-US" sz="2000" dirty="0" err="1">
                <a:solidFill>
                  <a:prstClr val="black"/>
                </a:solidFill>
                <a:latin typeface="Kalpurush" panose="02000600000000000000" pitchFamily="2" charset="0"/>
                <a:cs typeface="Kalpurush" panose="02000600000000000000" pitchFamily="2" charset="0"/>
              </a:rPr>
              <a:t>রতি</a:t>
            </a:r>
            <a:r>
              <a:rPr lang="as-IN" sz="2000" dirty="0">
                <a:solidFill>
                  <a:prstClr val="black"/>
                </a:solidFill>
                <a:latin typeface="Kalpurush" panose="02000600000000000000" pitchFamily="2" charset="0"/>
                <a:cs typeface="Kalpurush" panose="02000600000000000000" pitchFamily="2" charset="0"/>
              </a:rPr>
              <a:t>ফ</a:t>
            </a:r>
            <a:r>
              <a:rPr lang="en-US" sz="2000" dirty="0">
                <a:solidFill>
                  <a:prstClr val="black"/>
                </a:solidFill>
                <a:latin typeface="Kalpurush" panose="02000600000000000000" pitchFamily="2" charset="0"/>
                <a:cs typeface="Kalpurush" panose="02000600000000000000" pitchFamily="2" charset="0"/>
              </a:rPr>
              <a:t>ল</a:t>
            </a:r>
            <a:r>
              <a:rPr lang="as-IN" sz="2000" dirty="0">
                <a:solidFill>
                  <a:prstClr val="black"/>
                </a:solidFill>
                <a:latin typeface="Kalpurush" panose="02000600000000000000" pitchFamily="2" charset="0"/>
                <a:cs typeface="Kalpurush" panose="02000600000000000000" pitchFamily="2" charset="0"/>
              </a:rPr>
              <a:t>ি</a:t>
            </a:r>
            <a:r>
              <a:rPr lang="en-US" sz="2000" dirty="0">
                <a:solidFill>
                  <a:prstClr val="black"/>
                </a:solidFill>
                <a:latin typeface="Kalpurush" panose="02000600000000000000" pitchFamily="2" charset="0"/>
                <a:cs typeface="Kalpurush" panose="02000600000000000000" pitchFamily="2" charset="0"/>
              </a:rPr>
              <a:t>ত </a:t>
            </a:r>
            <a:r>
              <a:rPr lang="en-US" sz="2000" dirty="0" err="1">
                <a:solidFill>
                  <a:prstClr val="black"/>
                </a:solidFill>
                <a:latin typeface="Kalpurush" panose="02000600000000000000" pitchFamily="2" charset="0"/>
                <a:cs typeface="Kalpurush" panose="02000600000000000000" pitchFamily="2" charset="0"/>
              </a:rPr>
              <a:t>রশ্মি</a:t>
            </a:r>
            <a:endParaRPr lang="en-US" sz="2000" dirty="0">
              <a:solidFill>
                <a:prstClr val="black"/>
              </a:solidFill>
              <a:latin typeface="Kalpurush" panose="02000600000000000000" pitchFamily="2" charset="0"/>
              <a:cs typeface="Kalpurush" panose="02000600000000000000" pitchFamily="2" charset="0"/>
            </a:endParaRPr>
          </a:p>
        </p:txBody>
      </p:sp>
      <p:sp>
        <p:nvSpPr>
          <p:cNvPr id="18" name="TextBox 17">
            <a:extLst>
              <a:ext uri="{FF2B5EF4-FFF2-40B4-BE49-F238E27FC236}">
                <a16:creationId xmlns:a16="http://schemas.microsoft.com/office/drawing/2014/main" id="{7ADF9377-6325-4B3D-8871-53946C94B6D4}"/>
              </a:ext>
            </a:extLst>
          </p:cNvPr>
          <p:cNvSpPr txBox="1"/>
          <p:nvPr/>
        </p:nvSpPr>
        <p:spPr>
          <a:xfrm>
            <a:off x="3936011" y="2019110"/>
            <a:ext cx="1166190" cy="400110"/>
          </a:xfrm>
          <a:prstGeom prst="rect">
            <a:avLst/>
          </a:prstGeom>
          <a:noFill/>
        </p:spPr>
        <p:txBody>
          <a:bodyPr wrap="square" rtlCol="0">
            <a:spAutoFit/>
          </a:bodyPr>
          <a:lstStyle/>
          <a:p>
            <a:pPr defTabSz="457200">
              <a:defRPr/>
            </a:pPr>
            <a:r>
              <a:rPr lang="en-US" sz="2000" dirty="0">
                <a:solidFill>
                  <a:prstClr val="black"/>
                </a:solidFill>
                <a:latin typeface="Kalpurush" panose="02000600000000000000" pitchFamily="2" charset="0"/>
                <a:cs typeface="Kalpurush" panose="02000600000000000000" pitchFamily="2" charset="0"/>
              </a:rPr>
              <a:t> অ</a:t>
            </a:r>
            <a:r>
              <a:rPr lang="as-IN" sz="2000" dirty="0">
                <a:solidFill>
                  <a:prstClr val="black"/>
                </a:solidFill>
                <a:latin typeface="Kalpurush" panose="02000600000000000000" pitchFamily="2" charset="0"/>
                <a:cs typeface="Kalpurush" panose="02000600000000000000" pitchFamily="2" charset="0"/>
              </a:rPr>
              <a:t>ভ</a:t>
            </a:r>
            <a:r>
              <a:rPr lang="en-US" sz="2000" dirty="0">
                <a:solidFill>
                  <a:prstClr val="black"/>
                </a:solidFill>
                <a:latin typeface="Kalpurush" panose="02000600000000000000" pitchFamily="2" charset="0"/>
                <a:cs typeface="Kalpurush" panose="02000600000000000000" pitchFamily="2" charset="0"/>
              </a:rPr>
              <a:t>ি</a:t>
            </a:r>
            <a:r>
              <a:rPr lang="as-IN" sz="2000" dirty="0">
                <a:solidFill>
                  <a:prstClr val="black"/>
                </a:solidFill>
                <a:latin typeface="Kalpurush" panose="02000600000000000000" pitchFamily="2" charset="0"/>
                <a:cs typeface="Kalpurush" panose="02000600000000000000" pitchFamily="2" charset="0"/>
              </a:rPr>
              <a:t>ল</a:t>
            </a:r>
            <a:r>
              <a:rPr lang="en-US" sz="2000" dirty="0">
                <a:solidFill>
                  <a:prstClr val="black"/>
                </a:solidFill>
                <a:latin typeface="Kalpurush" panose="02000600000000000000" pitchFamily="2" charset="0"/>
                <a:cs typeface="Kalpurush" panose="02000600000000000000" pitchFamily="2" charset="0"/>
              </a:rPr>
              <a:t>ম</a:t>
            </a:r>
            <a:r>
              <a:rPr lang="as-IN" sz="2000" dirty="0">
                <a:solidFill>
                  <a:prstClr val="black"/>
                </a:solidFill>
                <a:latin typeface="Kalpurush" panose="02000600000000000000" pitchFamily="2" charset="0"/>
                <a:cs typeface="Kalpurush" panose="02000600000000000000" pitchFamily="2" charset="0"/>
              </a:rPr>
              <a:t>্</a:t>
            </a:r>
            <a:r>
              <a:rPr lang="en-US" sz="2000" dirty="0">
                <a:solidFill>
                  <a:prstClr val="black"/>
                </a:solidFill>
                <a:latin typeface="Kalpurush" panose="02000600000000000000" pitchFamily="2" charset="0"/>
                <a:cs typeface="Kalpurush" panose="02000600000000000000" pitchFamily="2" charset="0"/>
              </a:rPr>
              <a:t>ব</a:t>
            </a:r>
          </a:p>
        </p:txBody>
      </p:sp>
      <p:sp>
        <p:nvSpPr>
          <p:cNvPr id="19" name="TextBox 18">
            <a:extLst>
              <a:ext uri="{FF2B5EF4-FFF2-40B4-BE49-F238E27FC236}">
                <a16:creationId xmlns:a16="http://schemas.microsoft.com/office/drawing/2014/main" id="{DAB66C09-3984-4B2C-B423-44BEFABFEDFD}"/>
              </a:ext>
            </a:extLst>
          </p:cNvPr>
          <p:cNvSpPr txBox="1"/>
          <p:nvPr/>
        </p:nvSpPr>
        <p:spPr>
          <a:xfrm>
            <a:off x="4023698" y="5392129"/>
            <a:ext cx="1091101" cy="400110"/>
          </a:xfrm>
          <a:prstGeom prst="rect">
            <a:avLst/>
          </a:prstGeom>
          <a:noFill/>
        </p:spPr>
        <p:txBody>
          <a:bodyPr wrap="square" rtlCol="0">
            <a:spAutoFit/>
          </a:bodyPr>
          <a:lstStyle/>
          <a:p>
            <a:pPr defTabSz="457200">
              <a:defRPr/>
            </a:pPr>
            <a:r>
              <a:rPr lang="en-US" sz="2000" dirty="0" err="1">
                <a:solidFill>
                  <a:prstClr val="black"/>
                </a:solidFill>
                <a:latin typeface="Kalpurush" panose="02000600000000000000" pitchFamily="2" charset="0"/>
                <a:cs typeface="Kalpurush" panose="02000600000000000000" pitchFamily="2" charset="0"/>
              </a:rPr>
              <a:t>বিভেদতল</a:t>
            </a:r>
            <a:endParaRPr lang="en-US" sz="2000" dirty="0">
              <a:solidFill>
                <a:prstClr val="black"/>
              </a:solidFill>
              <a:latin typeface="Kalpurush" panose="02000600000000000000" pitchFamily="2" charset="0"/>
              <a:cs typeface="Kalpurush" panose="02000600000000000000" pitchFamily="2" charset="0"/>
            </a:endParaRPr>
          </a:p>
        </p:txBody>
      </p:sp>
      <p:sp>
        <p:nvSpPr>
          <p:cNvPr id="20" name="Rectangle 19">
            <a:extLst>
              <a:ext uri="{FF2B5EF4-FFF2-40B4-BE49-F238E27FC236}">
                <a16:creationId xmlns:a16="http://schemas.microsoft.com/office/drawing/2014/main" id="{F4D3C5B2-8569-4D74-9534-74FD0D05B970}"/>
              </a:ext>
            </a:extLst>
          </p:cNvPr>
          <p:cNvSpPr/>
          <p:nvPr/>
        </p:nvSpPr>
        <p:spPr>
          <a:xfrm>
            <a:off x="542796" y="528975"/>
            <a:ext cx="10201403" cy="954107"/>
          </a:xfrm>
          <a:prstGeom prst="rect">
            <a:avLst/>
          </a:prstGeom>
        </p:spPr>
        <p:txBody>
          <a:bodyPr wrap="square">
            <a:spAutoFit/>
          </a:bodyPr>
          <a:lstStyle/>
          <a:p>
            <a:pPr defTabSz="457200">
              <a:defRPr/>
            </a:pPr>
            <a:r>
              <a:rPr lang="as-IN" sz="28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প্রথম সূত্র: </a:t>
            </a:r>
            <a:r>
              <a:rPr lang="as-IN" sz="2800" dirty="0">
                <a:solidFill>
                  <a:prstClr val="black"/>
                </a:solidFill>
                <a:latin typeface="Kalpurush" panose="02000600000000000000" pitchFamily="2" charset="0"/>
                <a:cs typeface="Kalpurush" panose="02000600000000000000" pitchFamily="2" charset="0"/>
              </a:rPr>
              <a:t>আপতিত রশ্মি, প্রতিফলিত রশ্মি এবং আপতন</a:t>
            </a:r>
            <a:r>
              <a:rPr lang="en-US" sz="2800" dirty="0">
                <a:solidFill>
                  <a:prstClr val="black"/>
                </a:solidFill>
                <a:latin typeface="Kalpurush" panose="02000600000000000000" pitchFamily="2" charset="0"/>
                <a:cs typeface="Kalpurush" panose="02000600000000000000" pitchFamily="2" charset="0"/>
              </a:rPr>
              <a:t> </a:t>
            </a:r>
            <a:r>
              <a:rPr lang="as-IN" sz="2800" dirty="0">
                <a:solidFill>
                  <a:prstClr val="black"/>
                </a:solidFill>
                <a:latin typeface="Kalpurush" panose="02000600000000000000" pitchFamily="2" charset="0"/>
                <a:cs typeface="Kalpurush" panose="02000600000000000000" pitchFamily="2" charset="0"/>
              </a:rPr>
              <a:t>বিন্দুতে প্রতিফলকের উপর অঙ্কিত অভিলম্ব একই সমতলে অবস্থান করে।</a:t>
            </a:r>
          </a:p>
        </p:txBody>
      </p:sp>
    </p:spTree>
    <p:extLst>
      <p:ext uri="{BB962C8B-B14F-4D97-AF65-F5344CB8AC3E}">
        <p14:creationId xmlns:p14="http://schemas.microsoft.com/office/powerpoint/2010/main" val="3122851097"/>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upRight)">
                                      <p:cBhvr>
                                        <p:cTn id="17" dur="500"/>
                                        <p:tgtEl>
                                          <p:spTgt spid="3"/>
                                        </p:tgtEl>
                                      </p:cBhvr>
                                    </p:animEffect>
                                  </p:childTnLst>
                                </p:cTn>
                              </p:par>
                            </p:childTnLst>
                          </p:cTn>
                        </p:par>
                        <p:par>
                          <p:cTn id="18" fill="hold">
                            <p:stCondLst>
                              <p:cond delay="500"/>
                            </p:stCondLst>
                            <p:childTnLst>
                              <p:par>
                                <p:cTn id="19" presetID="18" presetClass="entr" presetSubtype="3"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Right)">
                                      <p:cBhvr>
                                        <p:cTn id="21" dur="12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1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xEl>
                                              <p:pRg st="0" end="0"/>
                                            </p:txEl>
                                          </p:spTgt>
                                        </p:tgtEl>
                                        <p:attrNameLst>
                                          <p:attrName>style.visibility</p:attrName>
                                        </p:attrNameLst>
                                      </p:cBhvr>
                                      <p:to>
                                        <p:strVal val="visible"/>
                                      </p:to>
                                    </p:set>
                                    <p:animEffect transition="in" filter="fade">
                                      <p:cBhvr>
                                        <p:cTn id="46"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1CA501C-B66C-4069-B972-3D44C50910E5}"/>
              </a:ext>
            </a:extLst>
          </p:cNvPr>
          <p:cNvSpPr/>
          <p:nvPr/>
        </p:nvSpPr>
        <p:spPr>
          <a:xfrm>
            <a:off x="767019" y="4150309"/>
            <a:ext cx="7779657" cy="1440531"/>
          </a:xfrm>
          <a:custGeom>
            <a:avLst/>
            <a:gdLst>
              <a:gd name="connsiteX0" fmla="*/ 261257 w 7779657"/>
              <a:gd name="connsiteY0" fmla="*/ 264874 h 1440531"/>
              <a:gd name="connsiteX1" fmla="*/ 261257 w 7779657"/>
              <a:gd name="connsiteY1" fmla="*/ 264874 h 1440531"/>
              <a:gd name="connsiteX2" fmla="*/ 508000 w 7779657"/>
              <a:gd name="connsiteY2" fmla="*/ 279388 h 1440531"/>
              <a:gd name="connsiteX3" fmla="*/ 566057 w 7779657"/>
              <a:gd name="connsiteY3" fmla="*/ 293903 h 1440531"/>
              <a:gd name="connsiteX4" fmla="*/ 1538514 w 7779657"/>
              <a:gd name="connsiteY4" fmla="*/ 279388 h 1440531"/>
              <a:gd name="connsiteX5" fmla="*/ 1611085 w 7779657"/>
              <a:gd name="connsiteY5" fmla="*/ 264874 h 1440531"/>
              <a:gd name="connsiteX6" fmla="*/ 1654628 w 7779657"/>
              <a:gd name="connsiteY6" fmla="*/ 250360 h 1440531"/>
              <a:gd name="connsiteX7" fmla="*/ 2191657 w 7779657"/>
              <a:gd name="connsiteY7" fmla="*/ 264874 h 1440531"/>
              <a:gd name="connsiteX8" fmla="*/ 2351314 w 7779657"/>
              <a:gd name="connsiteY8" fmla="*/ 293903 h 1440531"/>
              <a:gd name="connsiteX9" fmla="*/ 2830285 w 7779657"/>
              <a:gd name="connsiteY9" fmla="*/ 322931 h 1440531"/>
              <a:gd name="connsiteX10" fmla="*/ 5123543 w 7779657"/>
              <a:gd name="connsiteY10" fmla="*/ 308417 h 1440531"/>
              <a:gd name="connsiteX11" fmla="*/ 5167085 w 7779657"/>
              <a:gd name="connsiteY11" fmla="*/ 293903 h 1440531"/>
              <a:gd name="connsiteX12" fmla="*/ 5399314 w 7779657"/>
              <a:gd name="connsiteY12" fmla="*/ 279388 h 1440531"/>
              <a:gd name="connsiteX13" fmla="*/ 5500914 w 7779657"/>
              <a:gd name="connsiteY13" fmla="*/ 264874 h 1440531"/>
              <a:gd name="connsiteX14" fmla="*/ 5617028 w 7779657"/>
              <a:gd name="connsiteY14" fmla="*/ 235845 h 1440531"/>
              <a:gd name="connsiteX15" fmla="*/ 7678057 w 7779657"/>
              <a:gd name="connsiteY15" fmla="*/ 453560 h 1440531"/>
              <a:gd name="connsiteX16" fmla="*/ 7721600 w 7779657"/>
              <a:gd name="connsiteY16" fmla="*/ 700303 h 1440531"/>
              <a:gd name="connsiteX17" fmla="*/ 7736114 w 7779657"/>
              <a:gd name="connsiteY17" fmla="*/ 830931 h 1440531"/>
              <a:gd name="connsiteX18" fmla="*/ 7750628 w 7779657"/>
              <a:gd name="connsiteY18" fmla="*/ 874474 h 1440531"/>
              <a:gd name="connsiteX19" fmla="*/ 7765143 w 7779657"/>
              <a:gd name="connsiteY19" fmla="*/ 932531 h 1440531"/>
              <a:gd name="connsiteX20" fmla="*/ 7779657 w 7779657"/>
              <a:gd name="connsiteY20" fmla="*/ 1034131 h 1440531"/>
              <a:gd name="connsiteX21" fmla="*/ 7750628 w 7779657"/>
              <a:gd name="connsiteY21" fmla="*/ 1121217 h 1440531"/>
              <a:gd name="connsiteX22" fmla="*/ 7736114 w 7779657"/>
              <a:gd name="connsiteY22" fmla="*/ 1193788 h 1440531"/>
              <a:gd name="connsiteX23" fmla="*/ 7707085 w 7779657"/>
              <a:gd name="connsiteY23" fmla="*/ 1237331 h 1440531"/>
              <a:gd name="connsiteX24" fmla="*/ 7692571 w 7779657"/>
              <a:gd name="connsiteY24" fmla="*/ 1280874 h 1440531"/>
              <a:gd name="connsiteX25" fmla="*/ 7605485 w 7779657"/>
              <a:gd name="connsiteY25" fmla="*/ 1353445 h 1440531"/>
              <a:gd name="connsiteX26" fmla="*/ 7547428 w 7779657"/>
              <a:gd name="connsiteY26" fmla="*/ 1367960 h 1440531"/>
              <a:gd name="connsiteX27" fmla="*/ 7460343 w 7779657"/>
              <a:gd name="connsiteY27" fmla="*/ 1396988 h 1440531"/>
              <a:gd name="connsiteX28" fmla="*/ 7329714 w 7779657"/>
              <a:gd name="connsiteY28" fmla="*/ 1426017 h 1440531"/>
              <a:gd name="connsiteX29" fmla="*/ 3526971 w 7779657"/>
              <a:gd name="connsiteY29" fmla="*/ 1440531 h 1440531"/>
              <a:gd name="connsiteX30" fmla="*/ 1074057 w 7779657"/>
              <a:gd name="connsiteY30" fmla="*/ 1426017 h 1440531"/>
              <a:gd name="connsiteX31" fmla="*/ 928914 w 7779657"/>
              <a:gd name="connsiteY31" fmla="*/ 1396988 h 1440531"/>
              <a:gd name="connsiteX32" fmla="*/ 783771 w 7779657"/>
              <a:gd name="connsiteY32" fmla="*/ 1367960 h 1440531"/>
              <a:gd name="connsiteX33" fmla="*/ 595085 w 7779657"/>
              <a:gd name="connsiteY33" fmla="*/ 1338931 h 1440531"/>
              <a:gd name="connsiteX34" fmla="*/ 478971 w 7779657"/>
              <a:gd name="connsiteY34" fmla="*/ 1309903 h 1440531"/>
              <a:gd name="connsiteX35" fmla="*/ 116114 w 7779657"/>
              <a:gd name="connsiteY35" fmla="*/ 1280874 h 1440531"/>
              <a:gd name="connsiteX36" fmla="*/ 58057 w 7779657"/>
              <a:gd name="connsiteY36" fmla="*/ 1266360 h 1440531"/>
              <a:gd name="connsiteX37" fmla="*/ 43543 w 7779657"/>
              <a:gd name="connsiteY37" fmla="*/ 1222817 h 1440531"/>
              <a:gd name="connsiteX38" fmla="*/ 29028 w 7779657"/>
              <a:gd name="connsiteY38" fmla="*/ 1164760 h 1440531"/>
              <a:gd name="connsiteX39" fmla="*/ 0 w 7779657"/>
              <a:gd name="connsiteY39" fmla="*/ 1063160 h 1440531"/>
              <a:gd name="connsiteX40" fmla="*/ 14514 w 7779657"/>
              <a:gd name="connsiteY40" fmla="*/ 845445 h 1440531"/>
              <a:gd name="connsiteX41" fmla="*/ 29028 w 7779657"/>
              <a:gd name="connsiteY41" fmla="*/ 787388 h 1440531"/>
              <a:gd name="connsiteX42" fmla="*/ 43543 w 7779657"/>
              <a:gd name="connsiteY42" fmla="*/ 685788 h 1440531"/>
              <a:gd name="connsiteX43" fmla="*/ 58057 w 7779657"/>
              <a:gd name="connsiteY43" fmla="*/ 642245 h 1440531"/>
              <a:gd name="connsiteX44" fmla="*/ 72571 w 7779657"/>
              <a:gd name="connsiteY44" fmla="*/ 584188 h 1440531"/>
              <a:gd name="connsiteX45" fmla="*/ 87085 w 7779657"/>
              <a:gd name="connsiteY45" fmla="*/ 482588 h 1440531"/>
              <a:gd name="connsiteX46" fmla="*/ 130628 w 7779657"/>
              <a:gd name="connsiteY46" fmla="*/ 380988 h 1440531"/>
              <a:gd name="connsiteX47" fmla="*/ 159657 w 7779657"/>
              <a:gd name="connsiteY47" fmla="*/ 293903 h 1440531"/>
              <a:gd name="connsiteX48" fmla="*/ 217714 w 7779657"/>
              <a:gd name="connsiteY48" fmla="*/ 235845 h 1440531"/>
              <a:gd name="connsiteX49" fmla="*/ 261257 w 7779657"/>
              <a:gd name="connsiteY49" fmla="*/ 264874 h 144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779657" h="1440531">
                <a:moveTo>
                  <a:pt x="261257" y="264874"/>
                </a:moveTo>
                <a:lnTo>
                  <a:pt x="261257" y="264874"/>
                </a:lnTo>
                <a:cubicBezTo>
                  <a:pt x="343505" y="269712"/>
                  <a:pt x="425981" y="271577"/>
                  <a:pt x="508000" y="279388"/>
                </a:cubicBezTo>
                <a:cubicBezTo>
                  <a:pt x="527858" y="281279"/>
                  <a:pt x="546109" y="293903"/>
                  <a:pt x="566057" y="293903"/>
                </a:cubicBezTo>
                <a:cubicBezTo>
                  <a:pt x="890245" y="293903"/>
                  <a:pt x="1214362" y="284226"/>
                  <a:pt x="1538514" y="279388"/>
                </a:cubicBezTo>
                <a:cubicBezTo>
                  <a:pt x="1562704" y="274550"/>
                  <a:pt x="1587152" y="270857"/>
                  <a:pt x="1611085" y="264874"/>
                </a:cubicBezTo>
                <a:cubicBezTo>
                  <a:pt x="1625928" y="261163"/>
                  <a:pt x="1639329" y="250360"/>
                  <a:pt x="1654628" y="250360"/>
                </a:cubicBezTo>
                <a:cubicBezTo>
                  <a:pt x="1833703" y="250360"/>
                  <a:pt x="2012647" y="260036"/>
                  <a:pt x="2191657" y="264874"/>
                </a:cubicBezTo>
                <a:cubicBezTo>
                  <a:pt x="2230811" y="272705"/>
                  <a:pt x="2314184" y="290190"/>
                  <a:pt x="2351314" y="293903"/>
                </a:cubicBezTo>
                <a:cubicBezTo>
                  <a:pt x="2468376" y="305609"/>
                  <a:pt x="2727932" y="317544"/>
                  <a:pt x="2830285" y="322931"/>
                </a:cubicBezTo>
                <a:lnTo>
                  <a:pt x="5123543" y="308417"/>
                </a:lnTo>
                <a:cubicBezTo>
                  <a:pt x="5138841" y="308227"/>
                  <a:pt x="5151870" y="295505"/>
                  <a:pt x="5167085" y="293903"/>
                </a:cubicBezTo>
                <a:cubicBezTo>
                  <a:pt x="5244220" y="285783"/>
                  <a:pt x="5321904" y="284226"/>
                  <a:pt x="5399314" y="279388"/>
                </a:cubicBezTo>
                <a:cubicBezTo>
                  <a:pt x="5433181" y="274550"/>
                  <a:pt x="5467368" y="271583"/>
                  <a:pt x="5500914" y="264874"/>
                </a:cubicBezTo>
                <a:cubicBezTo>
                  <a:pt x="5540035" y="257050"/>
                  <a:pt x="5617028" y="235845"/>
                  <a:pt x="5617028" y="235845"/>
                </a:cubicBezTo>
                <a:cubicBezTo>
                  <a:pt x="8048728" y="253092"/>
                  <a:pt x="7583358" y="-430319"/>
                  <a:pt x="7678057" y="453560"/>
                </a:cubicBezTo>
                <a:cubicBezTo>
                  <a:pt x="7697757" y="637433"/>
                  <a:pt x="7688017" y="599559"/>
                  <a:pt x="7721600" y="700303"/>
                </a:cubicBezTo>
                <a:cubicBezTo>
                  <a:pt x="7726438" y="743846"/>
                  <a:pt x="7728912" y="787716"/>
                  <a:pt x="7736114" y="830931"/>
                </a:cubicBezTo>
                <a:cubicBezTo>
                  <a:pt x="7738629" y="846022"/>
                  <a:pt x="7746425" y="859763"/>
                  <a:pt x="7750628" y="874474"/>
                </a:cubicBezTo>
                <a:cubicBezTo>
                  <a:pt x="7756108" y="893654"/>
                  <a:pt x="7761575" y="912905"/>
                  <a:pt x="7765143" y="932531"/>
                </a:cubicBezTo>
                <a:cubicBezTo>
                  <a:pt x="7771263" y="966190"/>
                  <a:pt x="7774819" y="1000264"/>
                  <a:pt x="7779657" y="1034131"/>
                </a:cubicBezTo>
                <a:cubicBezTo>
                  <a:pt x="7769981" y="1063160"/>
                  <a:pt x="7756629" y="1091212"/>
                  <a:pt x="7750628" y="1121217"/>
                </a:cubicBezTo>
                <a:cubicBezTo>
                  <a:pt x="7745790" y="1145407"/>
                  <a:pt x="7744776" y="1170689"/>
                  <a:pt x="7736114" y="1193788"/>
                </a:cubicBezTo>
                <a:cubicBezTo>
                  <a:pt x="7729989" y="1210121"/>
                  <a:pt x="7716761" y="1222817"/>
                  <a:pt x="7707085" y="1237331"/>
                </a:cubicBezTo>
                <a:cubicBezTo>
                  <a:pt x="7702247" y="1251845"/>
                  <a:pt x="7701058" y="1268144"/>
                  <a:pt x="7692571" y="1280874"/>
                </a:cubicBezTo>
                <a:cubicBezTo>
                  <a:pt x="7678621" y="1301800"/>
                  <a:pt x="7630476" y="1342735"/>
                  <a:pt x="7605485" y="1353445"/>
                </a:cubicBezTo>
                <a:cubicBezTo>
                  <a:pt x="7587150" y="1361303"/>
                  <a:pt x="7566535" y="1362228"/>
                  <a:pt x="7547428" y="1367960"/>
                </a:cubicBezTo>
                <a:cubicBezTo>
                  <a:pt x="7518120" y="1376752"/>
                  <a:pt x="7490028" y="1389567"/>
                  <a:pt x="7460343" y="1396988"/>
                </a:cubicBezTo>
                <a:cubicBezTo>
                  <a:pt x="7437489" y="1402702"/>
                  <a:pt x="7348713" y="1425875"/>
                  <a:pt x="7329714" y="1426017"/>
                </a:cubicBezTo>
                <a:lnTo>
                  <a:pt x="3526971" y="1440531"/>
                </a:lnTo>
                <a:lnTo>
                  <a:pt x="1074057" y="1426017"/>
                </a:lnTo>
                <a:cubicBezTo>
                  <a:pt x="1024725" y="1425190"/>
                  <a:pt x="977295" y="1406664"/>
                  <a:pt x="928914" y="1396988"/>
                </a:cubicBezTo>
                <a:cubicBezTo>
                  <a:pt x="928910" y="1396987"/>
                  <a:pt x="783775" y="1367960"/>
                  <a:pt x="783771" y="1367960"/>
                </a:cubicBezTo>
                <a:cubicBezTo>
                  <a:pt x="713274" y="1359147"/>
                  <a:pt x="661572" y="1355553"/>
                  <a:pt x="595085" y="1338931"/>
                </a:cubicBezTo>
                <a:cubicBezTo>
                  <a:pt x="511348" y="1317997"/>
                  <a:pt x="593620" y="1325190"/>
                  <a:pt x="478971" y="1309903"/>
                </a:cubicBezTo>
                <a:cubicBezTo>
                  <a:pt x="370199" y="1295400"/>
                  <a:pt x="219679" y="1287778"/>
                  <a:pt x="116114" y="1280874"/>
                </a:cubicBezTo>
                <a:cubicBezTo>
                  <a:pt x="96762" y="1276036"/>
                  <a:pt x="73634" y="1278821"/>
                  <a:pt x="58057" y="1266360"/>
                </a:cubicBezTo>
                <a:cubicBezTo>
                  <a:pt x="46110" y="1256803"/>
                  <a:pt x="47746" y="1237528"/>
                  <a:pt x="43543" y="1222817"/>
                </a:cubicBezTo>
                <a:cubicBezTo>
                  <a:pt x="38063" y="1203637"/>
                  <a:pt x="34508" y="1183940"/>
                  <a:pt x="29028" y="1164760"/>
                </a:cubicBezTo>
                <a:cubicBezTo>
                  <a:pt x="-12606" y="1019044"/>
                  <a:pt x="45360" y="1244603"/>
                  <a:pt x="0" y="1063160"/>
                </a:cubicBezTo>
                <a:cubicBezTo>
                  <a:pt x="4838" y="990588"/>
                  <a:pt x="6900" y="917778"/>
                  <a:pt x="14514" y="845445"/>
                </a:cubicBezTo>
                <a:cubicBezTo>
                  <a:pt x="16602" y="825607"/>
                  <a:pt x="25460" y="807014"/>
                  <a:pt x="29028" y="787388"/>
                </a:cubicBezTo>
                <a:cubicBezTo>
                  <a:pt x="35148" y="753729"/>
                  <a:pt x="36834" y="719334"/>
                  <a:pt x="43543" y="685788"/>
                </a:cubicBezTo>
                <a:cubicBezTo>
                  <a:pt x="46544" y="670786"/>
                  <a:pt x="53854" y="656956"/>
                  <a:pt x="58057" y="642245"/>
                </a:cubicBezTo>
                <a:cubicBezTo>
                  <a:pt x="63537" y="623065"/>
                  <a:pt x="69003" y="603814"/>
                  <a:pt x="72571" y="584188"/>
                </a:cubicBezTo>
                <a:cubicBezTo>
                  <a:pt x="78691" y="550529"/>
                  <a:pt x="80376" y="516134"/>
                  <a:pt x="87085" y="482588"/>
                </a:cubicBezTo>
                <a:cubicBezTo>
                  <a:pt x="96428" y="435874"/>
                  <a:pt x="111749" y="428187"/>
                  <a:pt x="130628" y="380988"/>
                </a:cubicBezTo>
                <a:cubicBezTo>
                  <a:pt x="141992" y="352578"/>
                  <a:pt x="149981" y="322931"/>
                  <a:pt x="159657" y="293903"/>
                </a:cubicBezTo>
                <a:cubicBezTo>
                  <a:pt x="175594" y="246091"/>
                  <a:pt x="163071" y="244953"/>
                  <a:pt x="217714" y="235845"/>
                </a:cubicBezTo>
                <a:cubicBezTo>
                  <a:pt x="232031" y="233459"/>
                  <a:pt x="254000" y="260036"/>
                  <a:pt x="261257" y="264874"/>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cxnSp>
        <p:nvCxnSpPr>
          <p:cNvPr id="9" name="Straight Connector 8">
            <a:extLst>
              <a:ext uri="{FF2B5EF4-FFF2-40B4-BE49-F238E27FC236}">
                <a16:creationId xmlns:a16="http://schemas.microsoft.com/office/drawing/2014/main" id="{A06873A5-F2C2-4588-B6AE-14D05349D9FF}"/>
              </a:ext>
            </a:extLst>
          </p:cNvPr>
          <p:cNvCxnSpPr>
            <a:cxnSpLocks/>
          </p:cNvCxnSpPr>
          <p:nvPr/>
        </p:nvCxnSpPr>
        <p:spPr>
          <a:xfrm>
            <a:off x="4462025" y="1755801"/>
            <a:ext cx="0" cy="3038596"/>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0F53182-B0E7-405F-AE83-A90E73139A94}"/>
              </a:ext>
            </a:extLst>
          </p:cNvPr>
          <p:cNvCxnSpPr/>
          <p:nvPr/>
        </p:nvCxnSpPr>
        <p:spPr>
          <a:xfrm>
            <a:off x="2633239" y="2324100"/>
            <a:ext cx="1828800" cy="2438400"/>
          </a:xfrm>
          <a:prstGeom prst="line">
            <a:avLst/>
          </a:prstGeom>
          <a:ln w="76200">
            <a:solidFill>
              <a:srgbClr val="FF0000"/>
            </a:solidFill>
            <a:headEnd type="none" w="med" len="med"/>
            <a:tailEnd type="arrow"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AA2C17C-31B2-4AD2-893D-2308A568262F}"/>
              </a:ext>
            </a:extLst>
          </p:cNvPr>
          <p:cNvCxnSpPr>
            <a:cxnSpLocks/>
          </p:cNvCxnSpPr>
          <p:nvPr/>
        </p:nvCxnSpPr>
        <p:spPr>
          <a:xfrm flipV="1">
            <a:off x="4462039" y="2324102"/>
            <a:ext cx="2057400" cy="2438401"/>
          </a:xfrm>
          <a:prstGeom prst="line">
            <a:avLst/>
          </a:prstGeom>
          <a:ln w="76200">
            <a:solidFill>
              <a:srgbClr val="FF0000"/>
            </a:solidFill>
            <a:headEnd type="none" w="med" len="med"/>
            <a:tailEnd type="arrow"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9D0F84-6BC3-42D1-9796-5B39D71BD47A}"/>
              </a:ext>
            </a:extLst>
          </p:cNvPr>
          <p:cNvSpPr/>
          <p:nvPr/>
        </p:nvSpPr>
        <p:spPr>
          <a:xfrm>
            <a:off x="1469472" y="175334"/>
            <a:ext cx="9455775" cy="523220"/>
          </a:xfrm>
          <a:prstGeom prst="rect">
            <a:avLst/>
          </a:prstGeom>
        </p:spPr>
        <p:txBody>
          <a:bodyPr wrap="square">
            <a:spAutoFit/>
          </a:bodyPr>
          <a:lstStyle/>
          <a:p>
            <a:pPr defTabSz="457200">
              <a:defRPr/>
            </a:pPr>
            <a:r>
              <a:rPr lang="as-IN" sz="28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দ্বিতীয় সূত্র: </a:t>
            </a:r>
            <a:r>
              <a:rPr lang="as-IN" sz="2800" dirty="0">
                <a:solidFill>
                  <a:prstClr val="black"/>
                </a:solidFill>
                <a:latin typeface="Kalpurush" panose="02000600000000000000" pitchFamily="2" charset="0"/>
                <a:cs typeface="Kalpurush" panose="02000600000000000000" pitchFamily="2" charset="0"/>
              </a:rPr>
              <a:t>প্রতিফলন কোণ আপতন কোণের সমান হয়।</a:t>
            </a:r>
          </a:p>
        </p:txBody>
      </p:sp>
      <p:sp>
        <p:nvSpPr>
          <p:cNvPr id="8" name="Freeform: Shape 7">
            <a:extLst>
              <a:ext uri="{FF2B5EF4-FFF2-40B4-BE49-F238E27FC236}">
                <a16:creationId xmlns:a16="http://schemas.microsoft.com/office/drawing/2014/main" id="{1A1AC810-847F-4606-BEF5-D9D6FBC96356}"/>
              </a:ext>
            </a:extLst>
          </p:cNvPr>
          <p:cNvSpPr/>
          <p:nvPr/>
        </p:nvSpPr>
        <p:spPr>
          <a:xfrm>
            <a:off x="3903239" y="3848100"/>
            <a:ext cx="558786" cy="194134"/>
          </a:xfrm>
          <a:custGeom>
            <a:avLst/>
            <a:gdLst>
              <a:gd name="connsiteX0" fmla="*/ 0 w 711200"/>
              <a:gd name="connsiteY0" fmla="*/ 271796 h 271796"/>
              <a:gd name="connsiteX1" fmla="*/ 0 w 711200"/>
              <a:gd name="connsiteY1" fmla="*/ 271796 h 271796"/>
              <a:gd name="connsiteX2" fmla="*/ 118534 w 711200"/>
              <a:gd name="connsiteY2" fmla="*/ 170196 h 271796"/>
              <a:gd name="connsiteX3" fmla="*/ 304800 w 711200"/>
              <a:gd name="connsiteY3" fmla="*/ 68596 h 271796"/>
              <a:gd name="connsiteX4" fmla="*/ 389467 w 711200"/>
              <a:gd name="connsiteY4" fmla="*/ 34729 h 271796"/>
              <a:gd name="connsiteX5" fmla="*/ 524934 w 711200"/>
              <a:gd name="connsiteY5" fmla="*/ 17796 h 271796"/>
              <a:gd name="connsiteX6" fmla="*/ 711200 w 711200"/>
              <a:gd name="connsiteY6" fmla="*/ 862 h 271796"/>
              <a:gd name="connsiteX7" fmla="*/ 694267 w 711200"/>
              <a:gd name="connsiteY7" fmla="*/ 85529 h 271796"/>
              <a:gd name="connsiteX8" fmla="*/ 694267 w 711200"/>
              <a:gd name="connsiteY8" fmla="*/ 85529 h 27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200" h="271796">
                <a:moveTo>
                  <a:pt x="0" y="271796"/>
                </a:moveTo>
                <a:lnTo>
                  <a:pt x="0" y="271796"/>
                </a:lnTo>
                <a:cubicBezTo>
                  <a:pt x="39511" y="237929"/>
                  <a:pt x="77898" y="202705"/>
                  <a:pt x="118534" y="170196"/>
                </a:cubicBezTo>
                <a:cubicBezTo>
                  <a:pt x="164920" y="133087"/>
                  <a:pt x="266285" y="84002"/>
                  <a:pt x="304800" y="68596"/>
                </a:cubicBezTo>
                <a:cubicBezTo>
                  <a:pt x="333022" y="57307"/>
                  <a:pt x="359849" y="41564"/>
                  <a:pt x="389467" y="34729"/>
                </a:cubicBezTo>
                <a:cubicBezTo>
                  <a:pt x="433809" y="24496"/>
                  <a:pt x="479956" y="24716"/>
                  <a:pt x="524934" y="17796"/>
                </a:cubicBezTo>
                <a:cubicBezTo>
                  <a:pt x="678177" y="-5780"/>
                  <a:pt x="539201" y="862"/>
                  <a:pt x="711200" y="862"/>
                </a:cubicBezTo>
                <a:lnTo>
                  <a:pt x="694267" y="85529"/>
                </a:lnTo>
                <a:lnTo>
                  <a:pt x="694267" y="85529"/>
                </a:lnTo>
              </a:path>
            </a:pathLst>
          </a:custGeom>
          <a:ln w="76200"/>
        </p:spPr>
        <p:style>
          <a:lnRef idx="1">
            <a:schemeClr val="accent2"/>
          </a:lnRef>
          <a:fillRef idx="0">
            <a:schemeClr val="accent2"/>
          </a:fillRef>
          <a:effectRef idx="0">
            <a:schemeClr val="accent2"/>
          </a:effectRef>
          <a:fontRef idx="minor">
            <a:schemeClr val="tx1"/>
          </a:fontRef>
        </p:style>
        <p:txBody>
          <a:bodyPr rtlCol="0" anchor="ctr"/>
          <a:lstStyle/>
          <a:p>
            <a:pPr algn="ctr" defTabSz="457200">
              <a:defRPr/>
            </a:pPr>
            <a:endParaRPr lang="en-US">
              <a:solidFill>
                <a:prstClr val="black"/>
              </a:solidFill>
              <a:latin typeface="Calibri" panose="020F0502020204030204"/>
            </a:endParaRPr>
          </a:p>
        </p:txBody>
      </p:sp>
      <p:sp>
        <p:nvSpPr>
          <p:cNvPr id="10" name="Arc 9">
            <a:extLst>
              <a:ext uri="{FF2B5EF4-FFF2-40B4-BE49-F238E27FC236}">
                <a16:creationId xmlns:a16="http://schemas.microsoft.com/office/drawing/2014/main" id="{B50E942A-972E-4387-854C-11A571F48A5E}"/>
              </a:ext>
            </a:extLst>
          </p:cNvPr>
          <p:cNvSpPr/>
          <p:nvPr/>
        </p:nvSpPr>
        <p:spPr>
          <a:xfrm rot="310603">
            <a:off x="4310538" y="3896018"/>
            <a:ext cx="786829" cy="352255"/>
          </a:xfrm>
          <a:prstGeom prst="arc">
            <a:avLst>
              <a:gd name="adj1" fmla="val 12144905"/>
              <a:gd name="adj2" fmla="val 21024286"/>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en-US">
              <a:solidFill>
                <a:prstClr val="black"/>
              </a:solidFill>
              <a:latin typeface="Calibri" panose="020F0502020204030204"/>
            </a:endParaRPr>
          </a:p>
        </p:txBody>
      </p:sp>
      <p:sp>
        <p:nvSpPr>
          <p:cNvPr id="11" name="TextBox 10">
            <a:extLst>
              <a:ext uri="{FF2B5EF4-FFF2-40B4-BE49-F238E27FC236}">
                <a16:creationId xmlns:a16="http://schemas.microsoft.com/office/drawing/2014/main" id="{8E28E97F-D0F5-4B0A-99CA-D7F6EDB28443}"/>
              </a:ext>
            </a:extLst>
          </p:cNvPr>
          <p:cNvSpPr txBox="1"/>
          <p:nvPr/>
        </p:nvSpPr>
        <p:spPr>
          <a:xfrm rot="3300000">
            <a:off x="2421945" y="2223075"/>
            <a:ext cx="1524000" cy="400110"/>
          </a:xfrm>
          <a:prstGeom prst="rect">
            <a:avLst/>
          </a:prstGeom>
          <a:noFill/>
        </p:spPr>
        <p:txBody>
          <a:bodyPr wrap="square" rtlCol="0">
            <a:spAutoFit/>
          </a:bodyPr>
          <a:lstStyle/>
          <a:p>
            <a:pPr defTabSz="457200">
              <a:defRPr/>
            </a:pPr>
            <a:r>
              <a:rPr lang="en-US" sz="2000" dirty="0" err="1">
                <a:solidFill>
                  <a:prstClr val="black"/>
                </a:solidFill>
                <a:latin typeface="Kalpurush" panose="02000600000000000000" pitchFamily="2" charset="0"/>
                <a:cs typeface="Kalpurush" panose="02000600000000000000" pitchFamily="2" charset="0"/>
              </a:rPr>
              <a:t>আপতন</a:t>
            </a:r>
            <a:r>
              <a:rPr lang="en-US" sz="2000" dirty="0">
                <a:solidFill>
                  <a:prstClr val="black"/>
                </a:solidFill>
                <a:latin typeface="Kalpurush" panose="02000600000000000000" pitchFamily="2" charset="0"/>
                <a:cs typeface="Kalpurush" panose="02000600000000000000" pitchFamily="2" charset="0"/>
              </a:rPr>
              <a:t>  </a:t>
            </a:r>
            <a:r>
              <a:rPr lang="as-IN" sz="2000" dirty="0">
                <a:solidFill>
                  <a:prstClr val="black"/>
                </a:solidFill>
                <a:latin typeface="Kalpurush" panose="02000600000000000000" pitchFamily="2" charset="0"/>
                <a:cs typeface="Kalpurush" panose="02000600000000000000" pitchFamily="2" charset="0"/>
              </a:rPr>
              <a:t>ক</a:t>
            </a:r>
            <a:r>
              <a:rPr lang="en-US" sz="2000" dirty="0">
                <a:solidFill>
                  <a:prstClr val="black"/>
                </a:solidFill>
                <a:latin typeface="Kalpurush" panose="02000600000000000000" pitchFamily="2" charset="0"/>
                <a:cs typeface="Kalpurush" panose="02000600000000000000" pitchFamily="2" charset="0"/>
              </a:rPr>
              <a:t>ো</a:t>
            </a:r>
            <a:r>
              <a:rPr lang="as-IN" sz="2000" dirty="0">
                <a:solidFill>
                  <a:prstClr val="black"/>
                </a:solidFill>
                <a:latin typeface="Kalpurush" panose="02000600000000000000" pitchFamily="2" charset="0"/>
                <a:cs typeface="Kalpurush" panose="02000600000000000000" pitchFamily="2" charset="0"/>
              </a:rPr>
              <a:t>ণ</a:t>
            </a:r>
            <a:r>
              <a:rPr lang="en-US" sz="2000" dirty="0">
                <a:solidFill>
                  <a:prstClr val="black"/>
                </a:solidFill>
                <a:latin typeface="Kalpurush" panose="02000600000000000000" pitchFamily="2" charset="0"/>
                <a:cs typeface="Kalpurush" panose="02000600000000000000" pitchFamily="2" charset="0"/>
              </a:rPr>
              <a:t> </a:t>
            </a:r>
          </a:p>
        </p:txBody>
      </p:sp>
      <p:sp>
        <p:nvSpPr>
          <p:cNvPr id="12" name="TextBox 11">
            <a:extLst>
              <a:ext uri="{FF2B5EF4-FFF2-40B4-BE49-F238E27FC236}">
                <a16:creationId xmlns:a16="http://schemas.microsoft.com/office/drawing/2014/main" id="{AAD139F1-1EFF-4CE1-9FCC-65F2B5BFAD16}"/>
              </a:ext>
            </a:extLst>
          </p:cNvPr>
          <p:cNvSpPr txBox="1"/>
          <p:nvPr/>
        </p:nvSpPr>
        <p:spPr>
          <a:xfrm rot="18480000" flipH="1">
            <a:off x="5188649" y="3157495"/>
            <a:ext cx="1928488" cy="400110"/>
          </a:xfrm>
          <a:prstGeom prst="rect">
            <a:avLst/>
          </a:prstGeom>
          <a:noFill/>
        </p:spPr>
        <p:txBody>
          <a:bodyPr wrap="square" rtlCol="0">
            <a:spAutoFit/>
          </a:bodyPr>
          <a:lstStyle/>
          <a:p>
            <a:pPr defTabSz="457200">
              <a:defRPr/>
            </a:pPr>
            <a:r>
              <a:rPr lang="en-US" sz="2000" dirty="0" err="1">
                <a:solidFill>
                  <a:prstClr val="black"/>
                </a:solidFill>
                <a:latin typeface="Kalpurush" panose="02000600000000000000" pitchFamily="2" charset="0"/>
                <a:cs typeface="Kalpurush" panose="02000600000000000000" pitchFamily="2" charset="0"/>
              </a:rPr>
              <a:t>প্রতিফলিত</a:t>
            </a:r>
            <a:r>
              <a:rPr lang="en-US" sz="2000" dirty="0">
                <a:solidFill>
                  <a:prstClr val="black"/>
                </a:solidFill>
                <a:latin typeface="Kalpurush" panose="02000600000000000000" pitchFamily="2" charset="0"/>
                <a:cs typeface="Kalpurush" panose="02000600000000000000" pitchFamily="2" charset="0"/>
              </a:rPr>
              <a:t> </a:t>
            </a:r>
            <a:r>
              <a:rPr lang="en-US" sz="2000" dirty="0" err="1">
                <a:solidFill>
                  <a:prstClr val="black"/>
                </a:solidFill>
                <a:latin typeface="Kalpurush" panose="02000600000000000000" pitchFamily="2" charset="0"/>
                <a:cs typeface="Kalpurush" panose="02000600000000000000" pitchFamily="2" charset="0"/>
              </a:rPr>
              <a:t>রশ্মি</a:t>
            </a:r>
            <a:r>
              <a:rPr lang="en-US" sz="2000" dirty="0">
                <a:solidFill>
                  <a:prstClr val="black"/>
                </a:solidFill>
                <a:latin typeface="Kalpurush" panose="02000600000000000000" pitchFamily="2" charset="0"/>
                <a:cs typeface="Kalpurush" panose="02000600000000000000" pitchFamily="2" charset="0"/>
              </a:rPr>
              <a:t> </a:t>
            </a:r>
          </a:p>
        </p:txBody>
      </p:sp>
      <p:cxnSp>
        <p:nvCxnSpPr>
          <p:cNvPr id="15" name="Straight Arrow Connector 14">
            <a:extLst>
              <a:ext uri="{FF2B5EF4-FFF2-40B4-BE49-F238E27FC236}">
                <a16:creationId xmlns:a16="http://schemas.microsoft.com/office/drawing/2014/main" id="{AD7C30AA-499E-4F9D-AF0D-002EA0AC9A47}"/>
              </a:ext>
            </a:extLst>
          </p:cNvPr>
          <p:cNvCxnSpPr>
            <a:endCxn id="8" idx="3"/>
          </p:cNvCxnSpPr>
          <p:nvPr/>
        </p:nvCxnSpPr>
        <p:spPr>
          <a:xfrm>
            <a:off x="3547639" y="2956434"/>
            <a:ext cx="595080" cy="94066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EB4E22B-B50E-483A-B153-C26C386E8F4B}"/>
              </a:ext>
            </a:extLst>
          </p:cNvPr>
          <p:cNvCxnSpPr>
            <a:cxnSpLocks/>
          </p:cNvCxnSpPr>
          <p:nvPr/>
        </p:nvCxnSpPr>
        <p:spPr>
          <a:xfrm flipH="1">
            <a:off x="4808450" y="3268444"/>
            <a:ext cx="134078" cy="54336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B9651E2-E87D-4E97-93C7-3D9134E5CC81}"/>
              </a:ext>
            </a:extLst>
          </p:cNvPr>
          <p:cNvSpPr txBox="1"/>
          <p:nvPr/>
        </p:nvSpPr>
        <p:spPr>
          <a:xfrm>
            <a:off x="4142721" y="3956175"/>
            <a:ext cx="225183" cy="400110"/>
          </a:xfrm>
          <a:prstGeom prst="rect">
            <a:avLst/>
          </a:prstGeom>
          <a:noFill/>
        </p:spPr>
        <p:txBody>
          <a:bodyPr wrap="square" rtlCol="0">
            <a:spAutoFit/>
          </a:bodyPr>
          <a:lstStyle/>
          <a:p>
            <a:pPr defTabSz="457200">
              <a:defRPr/>
            </a:pPr>
            <a:r>
              <a:rPr lang="en-US" sz="2000" dirty="0" err="1">
                <a:solidFill>
                  <a:prstClr val="black"/>
                </a:solidFill>
                <a:latin typeface="Calibri" panose="020F0502020204030204"/>
              </a:rPr>
              <a:t>i</a:t>
            </a:r>
            <a:endParaRPr lang="en-US" sz="2000" dirty="0">
              <a:solidFill>
                <a:prstClr val="black"/>
              </a:solidFill>
              <a:latin typeface="Calibri" panose="020F0502020204030204"/>
            </a:endParaRPr>
          </a:p>
        </p:txBody>
      </p:sp>
      <p:sp>
        <p:nvSpPr>
          <p:cNvPr id="16" name="TextBox 15">
            <a:extLst>
              <a:ext uri="{FF2B5EF4-FFF2-40B4-BE49-F238E27FC236}">
                <a16:creationId xmlns:a16="http://schemas.microsoft.com/office/drawing/2014/main" id="{8627B865-2EB3-4014-AEB2-C056E1A6A65A}"/>
              </a:ext>
            </a:extLst>
          </p:cNvPr>
          <p:cNvSpPr txBox="1"/>
          <p:nvPr/>
        </p:nvSpPr>
        <p:spPr>
          <a:xfrm>
            <a:off x="4552462" y="3897096"/>
            <a:ext cx="265164" cy="400110"/>
          </a:xfrm>
          <a:prstGeom prst="rect">
            <a:avLst/>
          </a:prstGeom>
          <a:noFill/>
        </p:spPr>
        <p:txBody>
          <a:bodyPr wrap="square" rtlCol="0">
            <a:spAutoFit/>
          </a:bodyPr>
          <a:lstStyle/>
          <a:p>
            <a:pPr defTabSz="457200">
              <a:defRPr/>
            </a:pPr>
            <a:r>
              <a:rPr lang="en-US" sz="2000" dirty="0">
                <a:solidFill>
                  <a:prstClr val="black"/>
                </a:solidFill>
                <a:latin typeface="Calibri" panose="020F0502020204030204"/>
              </a:rPr>
              <a:t>r</a:t>
            </a:r>
          </a:p>
        </p:txBody>
      </p:sp>
      <p:sp>
        <p:nvSpPr>
          <p:cNvPr id="14" name="TextBox 13">
            <a:extLst>
              <a:ext uri="{FF2B5EF4-FFF2-40B4-BE49-F238E27FC236}">
                <a16:creationId xmlns:a16="http://schemas.microsoft.com/office/drawing/2014/main" id="{6D0C0E87-C84D-40A0-9F25-26738A15B20C}"/>
              </a:ext>
            </a:extLst>
          </p:cNvPr>
          <p:cNvSpPr txBox="1"/>
          <p:nvPr/>
        </p:nvSpPr>
        <p:spPr>
          <a:xfrm>
            <a:off x="3971047" y="5656065"/>
            <a:ext cx="609600" cy="523220"/>
          </a:xfrm>
          <a:prstGeom prst="rect">
            <a:avLst/>
          </a:prstGeom>
          <a:noFill/>
        </p:spPr>
        <p:txBody>
          <a:bodyPr wrap="square" rtlCol="0">
            <a:spAutoFit/>
          </a:bodyPr>
          <a:lstStyle/>
          <a:p>
            <a:pPr defTabSz="457200">
              <a:defRPr/>
            </a:pPr>
            <a:r>
              <a:rPr lang="en-US" sz="2800" dirty="0">
                <a:latin typeface="Kalpurush" panose="02000600000000000000" pitchFamily="2" charset="0"/>
                <a:cs typeface="Kalpurush" panose="02000600000000000000" pitchFamily="2" charset="0"/>
                <a:sym typeface="Symbol" panose="05050102010706020507" pitchFamily="18" charset="2"/>
              </a:rPr>
              <a:t></a:t>
            </a:r>
            <a:r>
              <a:rPr lang="en-US" sz="2800" dirty="0" err="1">
                <a:latin typeface="Kalpurush" panose="02000600000000000000" pitchFamily="2" charset="0"/>
                <a:cs typeface="Kalpurush" panose="02000600000000000000" pitchFamily="2" charset="0"/>
                <a:sym typeface="Symbol" panose="05050102010706020507" pitchFamily="18" charset="2"/>
              </a:rPr>
              <a:t>i</a:t>
            </a:r>
            <a:r>
              <a:rPr lang="en-US" sz="2800" dirty="0">
                <a:latin typeface="Kalpurush" panose="02000600000000000000" pitchFamily="2" charset="0"/>
                <a:cs typeface="Kalpurush" panose="02000600000000000000" pitchFamily="2" charset="0"/>
                <a:sym typeface="Symbol" panose="05050102010706020507" pitchFamily="18" charset="2"/>
              </a:rPr>
              <a:t> </a:t>
            </a:r>
            <a:endParaRPr lang="en-US" sz="2800" dirty="0">
              <a:latin typeface="Kalpurush" panose="02000600000000000000" pitchFamily="2" charset="0"/>
              <a:cs typeface="Kalpurush" panose="02000600000000000000" pitchFamily="2" charset="0"/>
            </a:endParaRPr>
          </a:p>
        </p:txBody>
      </p:sp>
      <p:sp>
        <p:nvSpPr>
          <p:cNvPr id="18" name="TextBox 17">
            <a:extLst>
              <a:ext uri="{FF2B5EF4-FFF2-40B4-BE49-F238E27FC236}">
                <a16:creationId xmlns:a16="http://schemas.microsoft.com/office/drawing/2014/main" id="{EA3A44A9-269C-40E7-86EB-A4E16EEBCAFE}"/>
              </a:ext>
            </a:extLst>
          </p:cNvPr>
          <p:cNvSpPr txBox="1"/>
          <p:nvPr/>
        </p:nvSpPr>
        <p:spPr>
          <a:xfrm>
            <a:off x="4462025" y="5545968"/>
            <a:ext cx="389647" cy="707886"/>
          </a:xfrm>
          <a:prstGeom prst="rect">
            <a:avLst/>
          </a:prstGeom>
          <a:noFill/>
        </p:spPr>
        <p:txBody>
          <a:bodyPr wrap="square" rtlCol="0">
            <a:spAutoFit/>
          </a:bodyPr>
          <a:lstStyle/>
          <a:p>
            <a:pPr defTabSz="457200">
              <a:defRPr/>
            </a:pPr>
            <a:r>
              <a:rPr lang="en-US" sz="4000" dirty="0">
                <a:latin typeface="Kalpurush" panose="02000600000000000000" pitchFamily="2" charset="0"/>
                <a:cs typeface="Kalpurush" panose="02000600000000000000" pitchFamily="2" charset="0"/>
              </a:rPr>
              <a:t>=</a:t>
            </a:r>
          </a:p>
        </p:txBody>
      </p:sp>
      <p:sp>
        <p:nvSpPr>
          <p:cNvPr id="19" name="TextBox 18">
            <a:extLst>
              <a:ext uri="{FF2B5EF4-FFF2-40B4-BE49-F238E27FC236}">
                <a16:creationId xmlns:a16="http://schemas.microsoft.com/office/drawing/2014/main" id="{4BD60074-F60F-4526-8D09-2B74A5D6EFE2}"/>
              </a:ext>
            </a:extLst>
          </p:cNvPr>
          <p:cNvSpPr txBox="1"/>
          <p:nvPr/>
        </p:nvSpPr>
        <p:spPr>
          <a:xfrm>
            <a:off x="4733048" y="5638301"/>
            <a:ext cx="820263" cy="523220"/>
          </a:xfrm>
          <a:prstGeom prst="rect">
            <a:avLst/>
          </a:prstGeom>
          <a:noFill/>
        </p:spPr>
        <p:txBody>
          <a:bodyPr wrap="square" rtlCol="0">
            <a:spAutoFit/>
          </a:bodyPr>
          <a:lstStyle/>
          <a:p>
            <a:pPr defTabSz="457200">
              <a:defRPr/>
            </a:pPr>
            <a:r>
              <a:rPr lang="en-US" sz="2800" dirty="0">
                <a:latin typeface="Kalpurush" panose="02000600000000000000" pitchFamily="2" charset="0"/>
                <a:cs typeface="Kalpurush" panose="02000600000000000000" pitchFamily="2" charset="0"/>
                <a:sym typeface="Symbol" panose="05050102010706020507" pitchFamily="18" charset="2"/>
              </a:rPr>
              <a:t>r</a:t>
            </a:r>
            <a:endParaRPr lang="en-US" sz="2800" dirty="0">
              <a:latin typeface="Kalpurush" panose="02000600000000000000" pitchFamily="2" charset="0"/>
              <a:cs typeface="Kalpurush" panose="02000600000000000000" pitchFamily="2" charset="0"/>
            </a:endParaRPr>
          </a:p>
        </p:txBody>
      </p:sp>
      <p:sp>
        <p:nvSpPr>
          <p:cNvPr id="20" name="TextBox 19">
            <a:extLst>
              <a:ext uri="{FF2B5EF4-FFF2-40B4-BE49-F238E27FC236}">
                <a16:creationId xmlns:a16="http://schemas.microsoft.com/office/drawing/2014/main" id="{7D7BDD30-8BA0-4987-BD8A-CD29B7F572EE}"/>
              </a:ext>
            </a:extLst>
          </p:cNvPr>
          <p:cNvSpPr txBox="1"/>
          <p:nvPr/>
        </p:nvSpPr>
        <p:spPr>
          <a:xfrm rot="3300000">
            <a:off x="2421946" y="3365781"/>
            <a:ext cx="1524000" cy="400110"/>
          </a:xfrm>
          <a:prstGeom prst="rect">
            <a:avLst/>
          </a:prstGeom>
          <a:noFill/>
        </p:spPr>
        <p:txBody>
          <a:bodyPr wrap="square" rtlCol="0">
            <a:spAutoFit/>
          </a:bodyPr>
          <a:lstStyle/>
          <a:p>
            <a:pPr defTabSz="457200">
              <a:defRPr/>
            </a:pPr>
            <a:r>
              <a:rPr lang="en-US" sz="2000" dirty="0" err="1">
                <a:solidFill>
                  <a:prstClr val="black"/>
                </a:solidFill>
                <a:latin typeface="Kalpurush" panose="02000600000000000000" pitchFamily="2" charset="0"/>
                <a:cs typeface="Kalpurush" panose="02000600000000000000" pitchFamily="2" charset="0"/>
              </a:rPr>
              <a:t>আপতিত</a:t>
            </a:r>
            <a:r>
              <a:rPr lang="en-US" sz="2000" dirty="0">
                <a:solidFill>
                  <a:prstClr val="black"/>
                </a:solidFill>
                <a:latin typeface="Kalpurush" panose="02000600000000000000" pitchFamily="2" charset="0"/>
                <a:cs typeface="Kalpurush" panose="02000600000000000000" pitchFamily="2" charset="0"/>
              </a:rPr>
              <a:t> </a:t>
            </a:r>
            <a:r>
              <a:rPr lang="en-US" sz="2000" dirty="0" err="1">
                <a:solidFill>
                  <a:prstClr val="black"/>
                </a:solidFill>
                <a:latin typeface="Kalpurush" panose="02000600000000000000" pitchFamily="2" charset="0"/>
                <a:cs typeface="Kalpurush" panose="02000600000000000000" pitchFamily="2" charset="0"/>
              </a:rPr>
              <a:t>রশ্মি</a:t>
            </a:r>
            <a:r>
              <a:rPr lang="en-US" sz="2000" dirty="0">
                <a:solidFill>
                  <a:prstClr val="black"/>
                </a:solidFill>
                <a:latin typeface="Kalpurush" panose="02000600000000000000" pitchFamily="2" charset="0"/>
                <a:cs typeface="Kalpurush" panose="02000600000000000000" pitchFamily="2" charset="0"/>
              </a:rPr>
              <a:t>  </a:t>
            </a:r>
          </a:p>
        </p:txBody>
      </p:sp>
      <p:sp>
        <p:nvSpPr>
          <p:cNvPr id="21" name="TextBox 20">
            <a:extLst>
              <a:ext uri="{FF2B5EF4-FFF2-40B4-BE49-F238E27FC236}">
                <a16:creationId xmlns:a16="http://schemas.microsoft.com/office/drawing/2014/main" id="{88468E74-D3E1-4BB2-8BB5-B0A0C9086089}"/>
              </a:ext>
            </a:extLst>
          </p:cNvPr>
          <p:cNvSpPr txBox="1"/>
          <p:nvPr/>
        </p:nvSpPr>
        <p:spPr>
          <a:xfrm rot="17640000" flipH="1">
            <a:off x="4522757" y="2345315"/>
            <a:ext cx="1550441" cy="400110"/>
          </a:xfrm>
          <a:prstGeom prst="rect">
            <a:avLst/>
          </a:prstGeom>
          <a:noFill/>
        </p:spPr>
        <p:txBody>
          <a:bodyPr wrap="square" rtlCol="0">
            <a:spAutoFit/>
          </a:bodyPr>
          <a:lstStyle/>
          <a:p>
            <a:pPr defTabSz="457200">
              <a:defRPr/>
            </a:pPr>
            <a:r>
              <a:rPr lang="en-US" sz="2000" dirty="0" err="1">
                <a:solidFill>
                  <a:prstClr val="black"/>
                </a:solidFill>
                <a:latin typeface="Kalpurush" panose="02000600000000000000" pitchFamily="2" charset="0"/>
                <a:cs typeface="Kalpurush" panose="02000600000000000000" pitchFamily="2" charset="0"/>
              </a:rPr>
              <a:t>প্রতিফলন</a:t>
            </a:r>
            <a:r>
              <a:rPr lang="en-US" sz="2000" dirty="0">
                <a:solidFill>
                  <a:prstClr val="black"/>
                </a:solidFill>
                <a:latin typeface="Kalpurush" panose="02000600000000000000" pitchFamily="2" charset="0"/>
                <a:cs typeface="Kalpurush" panose="02000600000000000000" pitchFamily="2" charset="0"/>
              </a:rPr>
              <a:t> </a:t>
            </a:r>
            <a:r>
              <a:rPr lang="en-US" sz="2000" dirty="0" err="1">
                <a:solidFill>
                  <a:prstClr val="black"/>
                </a:solidFill>
                <a:latin typeface="Kalpurush" panose="02000600000000000000" pitchFamily="2" charset="0"/>
                <a:cs typeface="Kalpurush" panose="02000600000000000000" pitchFamily="2" charset="0"/>
              </a:rPr>
              <a:t>কোণ</a:t>
            </a:r>
            <a:r>
              <a:rPr lang="en-US" sz="2000" dirty="0">
                <a:solidFill>
                  <a:prstClr val="black"/>
                </a:solidFill>
                <a:latin typeface="Kalpurush" panose="02000600000000000000" pitchFamily="2" charset="0"/>
                <a:cs typeface="Kalpurush" panose="02000600000000000000" pitchFamily="2" charset="0"/>
              </a:rPr>
              <a:t> </a:t>
            </a:r>
          </a:p>
        </p:txBody>
      </p:sp>
      <p:sp>
        <p:nvSpPr>
          <p:cNvPr id="22" name="TextBox 21">
            <a:extLst>
              <a:ext uri="{FF2B5EF4-FFF2-40B4-BE49-F238E27FC236}">
                <a16:creationId xmlns:a16="http://schemas.microsoft.com/office/drawing/2014/main" id="{F71AAA7F-19AE-4B9C-9494-704BCD54642C}"/>
              </a:ext>
            </a:extLst>
          </p:cNvPr>
          <p:cNvSpPr txBox="1"/>
          <p:nvPr/>
        </p:nvSpPr>
        <p:spPr>
          <a:xfrm>
            <a:off x="4142721" y="1257300"/>
            <a:ext cx="1131007" cy="400110"/>
          </a:xfrm>
          <a:prstGeom prst="rect">
            <a:avLst/>
          </a:prstGeom>
          <a:noFill/>
        </p:spPr>
        <p:txBody>
          <a:bodyPr wrap="square" rtlCol="0">
            <a:spAutoFit/>
          </a:bodyPr>
          <a:lstStyle/>
          <a:p>
            <a:pPr defTabSz="457200">
              <a:defRPr/>
            </a:pPr>
            <a:r>
              <a:rPr lang="en-US" sz="2000" dirty="0">
                <a:solidFill>
                  <a:prstClr val="black"/>
                </a:solidFill>
                <a:latin typeface="Kalpurush" panose="02000600000000000000" pitchFamily="2" charset="0"/>
                <a:cs typeface="Kalpurush" panose="02000600000000000000" pitchFamily="2" charset="0"/>
              </a:rPr>
              <a:t>অ</a:t>
            </a:r>
            <a:r>
              <a:rPr lang="as-IN" sz="2000" dirty="0">
                <a:solidFill>
                  <a:prstClr val="black"/>
                </a:solidFill>
                <a:latin typeface="Kalpurush" panose="02000600000000000000" pitchFamily="2" charset="0"/>
                <a:cs typeface="Kalpurush" panose="02000600000000000000" pitchFamily="2" charset="0"/>
              </a:rPr>
              <a:t>ভ</a:t>
            </a:r>
            <a:r>
              <a:rPr lang="en-US" sz="2000" dirty="0">
                <a:solidFill>
                  <a:prstClr val="black"/>
                </a:solidFill>
                <a:latin typeface="Kalpurush" panose="02000600000000000000" pitchFamily="2" charset="0"/>
                <a:cs typeface="Kalpurush" panose="02000600000000000000" pitchFamily="2" charset="0"/>
              </a:rPr>
              <a:t>ি</a:t>
            </a:r>
            <a:r>
              <a:rPr lang="as-IN" sz="2000" dirty="0">
                <a:solidFill>
                  <a:prstClr val="black"/>
                </a:solidFill>
                <a:latin typeface="Kalpurush" panose="02000600000000000000" pitchFamily="2" charset="0"/>
                <a:cs typeface="Kalpurush" panose="02000600000000000000" pitchFamily="2" charset="0"/>
              </a:rPr>
              <a:t>ল</a:t>
            </a:r>
            <a:r>
              <a:rPr lang="en-US" sz="2000" dirty="0">
                <a:solidFill>
                  <a:prstClr val="black"/>
                </a:solidFill>
                <a:latin typeface="Kalpurush" panose="02000600000000000000" pitchFamily="2" charset="0"/>
                <a:cs typeface="Kalpurush" panose="02000600000000000000" pitchFamily="2" charset="0"/>
              </a:rPr>
              <a:t>ম</a:t>
            </a:r>
            <a:r>
              <a:rPr lang="as-IN" sz="2000" dirty="0">
                <a:solidFill>
                  <a:prstClr val="black"/>
                </a:solidFill>
                <a:latin typeface="Kalpurush" panose="02000600000000000000" pitchFamily="2" charset="0"/>
                <a:cs typeface="Kalpurush" panose="02000600000000000000" pitchFamily="2" charset="0"/>
              </a:rPr>
              <a:t>্</a:t>
            </a:r>
            <a:r>
              <a:rPr lang="en-US" sz="2000" dirty="0">
                <a:solidFill>
                  <a:prstClr val="black"/>
                </a:solidFill>
                <a:latin typeface="Kalpurush" panose="02000600000000000000" pitchFamily="2" charset="0"/>
                <a:cs typeface="Kalpurush" panose="02000600000000000000" pitchFamily="2" charset="0"/>
              </a:rPr>
              <a:t>ব</a:t>
            </a:r>
          </a:p>
        </p:txBody>
      </p:sp>
    </p:spTree>
    <p:extLst>
      <p:ext uri="{BB962C8B-B14F-4D97-AF65-F5344CB8AC3E}">
        <p14:creationId xmlns:p14="http://schemas.microsoft.com/office/powerpoint/2010/main" val="38003025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up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strips(down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strips(down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strips(downRigh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strips(downLeft)">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8" grpId="0" animBg="1"/>
      <p:bldP spid="10" grpId="0" animBg="1"/>
      <p:bldP spid="11" grpId="0"/>
      <p:bldP spid="12" grpId="0"/>
      <p:bldP spid="13" grpId="0"/>
      <p:bldP spid="16" grpId="0"/>
      <p:bldP spid="14"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678171-1CDD-4E65-A3FA-0A7F459C7941}"/>
              </a:ext>
            </a:extLst>
          </p:cNvPr>
          <p:cNvSpPr/>
          <p:nvPr/>
        </p:nvSpPr>
        <p:spPr>
          <a:xfrm>
            <a:off x="919873" y="2810911"/>
            <a:ext cx="8884162" cy="2246769"/>
          </a:xfrm>
          <a:prstGeom prst="rect">
            <a:avLst/>
          </a:prstGeom>
        </p:spPr>
        <p:txBody>
          <a:bodyPr wrap="square">
            <a:spAutoFit/>
          </a:bodyPr>
          <a:lstStyle/>
          <a:p>
            <a:r>
              <a:rPr lang="as-IN" sz="2800" dirty="0">
                <a:solidFill>
                  <a:schemeClr val="accent4">
                    <a:lumMod val="20000"/>
                    <a:lumOff val="80000"/>
                  </a:schemeClr>
                </a:solidFill>
                <a:latin typeface="NikoshBAN" panose="02000000000000000000" pitchFamily="2" charset="0"/>
                <a:cs typeface="NikoshBAN" panose="02000000000000000000" pitchFamily="2" charset="0"/>
              </a:rPr>
              <a:t>(</a:t>
            </a:r>
            <a:r>
              <a:rPr lang="en-US" sz="2800" dirty="0" err="1">
                <a:solidFill>
                  <a:schemeClr val="accent4">
                    <a:lumMod val="20000"/>
                    <a:lumOff val="80000"/>
                  </a:schemeClr>
                </a:solidFill>
                <a:latin typeface="NikoshBAN" panose="02000000000000000000" pitchFamily="2" charset="0"/>
                <a:cs typeface="NikoshBAN" panose="02000000000000000000" pitchFamily="2" charset="0"/>
              </a:rPr>
              <a:t>i</a:t>
            </a:r>
            <a:r>
              <a:rPr lang="en-US" sz="2800" dirty="0">
                <a:solidFill>
                  <a:schemeClr val="accent4">
                    <a:lumMod val="20000"/>
                    <a:lumOff val="80000"/>
                  </a:schemeClr>
                </a:solidFill>
                <a:latin typeface="NikoshBAN" panose="02000000000000000000" pitchFamily="2" charset="0"/>
                <a:cs typeface="NikoshBAN" panose="02000000000000000000" pitchFamily="2" charset="0"/>
              </a:rPr>
              <a:t>) </a:t>
            </a:r>
            <a:r>
              <a:rPr lang="as-IN" sz="2800" dirty="0">
                <a:solidFill>
                  <a:schemeClr val="accent4">
                    <a:lumMod val="20000"/>
                    <a:lumOff val="80000"/>
                  </a:schemeClr>
                </a:solidFill>
                <a:latin typeface="NikoshBAN" panose="02000000000000000000" pitchFamily="2" charset="0"/>
                <a:cs typeface="NikoshBAN" panose="02000000000000000000" pitchFamily="2" charset="0"/>
              </a:rPr>
              <a:t>আপতিত রশ্মি যত তির্যকভাবে প্রতিফলক তলের ওপর পড়বে, আলোর প্রতিফলন তত বেশি হবে।</a:t>
            </a:r>
            <a:br>
              <a:rPr lang="as-IN" sz="2800" dirty="0">
                <a:solidFill>
                  <a:schemeClr val="accent4">
                    <a:lumMod val="20000"/>
                    <a:lumOff val="80000"/>
                  </a:schemeClr>
                </a:solidFill>
                <a:latin typeface="NikoshBAN" panose="02000000000000000000" pitchFamily="2" charset="0"/>
                <a:cs typeface="NikoshBAN" panose="02000000000000000000" pitchFamily="2" charset="0"/>
              </a:rPr>
            </a:br>
            <a:r>
              <a:rPr lang="as-IN" sz="2800" dirty="0">
                <a:solidFill>
                  <a:schemeClr val="accent4">
                    <a:lumMod val="20000"/>
                    <a:lumOff val="80000"/>
                  </a:schemeClr>
                </a:solidFill>
                <a:latin typeface="NikoshBAN" panose="02000000000000000000" pitchFamily="2" charset="0"/>
                <a:cs typeface="NikoshBAN" panose="02000000000000000000" pitchFamily="2" charset="0"/>
              </a:rPr>
              <a:t>(</a:t>
            </a:r>
            <a:r>
              <a:rPr lang="en-US" sz="2800" dirty="0">
                <a:solidFill>
                  <a:schemeClr val="accent4">
                    <a:lumMod val="20000"/>
                    <a:lumOff val="80000"/>
                  </a:schemeClr>
                </a:solidFill>
                <a:latin typeface="NikoshBAN" panose="02000000000000000000" pitchFamily="2" charset="0"/>
                <a:cs typeface="NikoshBAN" panose="02000000000000000000" pitchFamily="2" charset="0"/>
              </a:rPr>
              <a:t>ii) </a:t>
            </a:r>
            <a:r>
              <a:rPr lang="as-IN" sz="2800" dirty="0">
                <a:solidFill>
                  <a:schemeClr val="accent4">
                    <a:lumMod val="20000"/>
                    <a:lumOff val="80000"/>
                  </a:schemeClr>
                </a:solidFill>
                <a:latin typeface="NikoshBAN" panose="02000000000000000000" pitchFamily="2" charset="0"/>
                <a:cs typeface="NikoshBAN" panose="02000000000000000000" pitchFamily="2" charset="0"/>
              </a:rPr>
              <a:t>আলোর প্রতিফলন, প্রতিফলকের প্রকৃতি ও মাধ্যমের প্রকৃতির ওপর নির্ভর</a:t>
            </a:r>
            <a:r>
              <a:rPr lang="en-US" sz="2800" dirty="0">
                <a:solidFill>
                  <a:schemeClr val="accent4">
                    <a:lumMod val="20000"/>
                    <a:lumOff val="80000"/>
                  </a:schemeClr>
                </a:solidFill>
                <a:latin typeface="NikoshBAN" panose="02000000000000000000" pitchFamily="2" charset="0"/>
                <a:cs typeface="NikoshBAN" panose="02000000000000000000" pitchFamily="2" charset="0"/>
              </a:rPr>
              <a:t> </a:t>
            </a:r>
            <a:r>
              <a:rPr lang="as-IN" sz="2800" dirty="0">
                <a:solidFill>
                  <a:schemeClr val="accent4">
                    <a:lumMod val="20000"/>
                    <a:lumOff val="80000"/>
                  </a:schemeClr>
                </a:solidFill>
                <a:latin typeface="NikoshBAN" panose="02000000000000000000" pitchFamily="2" charset="0"/>
                <a:cs typeface="NikoshBAN" panose="02000000000000000000" pitchFamily="2" charset="0"/>
              </a:rPr>
              <a:t>করে।যেমন, বায়ু থেকে আলোক এসে আয়নায় আপতিত হলে, যে পরিমাণ আলোর প্রতিফলন ঘটে, তা বায়ু থেকে জলে আপতিত হলে অপেক্ষাকৃত কম প্রতিফলন হয়।</a:t>
            </a:r>
            <a:endParaRPr lang="en-US" sz="2800" dirty="0">
              <a:solidFill>
                <a:schemeClr val="accent4">
                  <a:lumMod val="20000"/>
                  <a:lumOff val="80000"/>
                </a:schemeClr>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78965366-7028-4A0C-8017-65FCAE42D4D9}"/>
              </a:ext>
            </a:extLst>
          </p:cNvPr>
          <p:cNvSpPr/>
          <p:nvPr/>
        </p:nvSpPr>
        <p:spPr>
          <a:xfrm>
            <a:off x="550784" y="1045661"/>
            <a:ext cx="7835371" cy="523220"/>
          </a:xfrm>
          <a:prstGeom prst="rect">
            <a:avLst/>
          </a:prstGeom>
        </p:spPr>
        <p:txBody>
          <a:bodyPr wrap="square">
            <a:spAutoFit/>
          </a:bodyPr>
          <a:lstStyle/>
          <a:p>
            <a:r>
              <a:rPr lang="as-IN" sz="2800" b="1" dirty="0">
                <a:solidFill>
                  <a:schemeClr val="bg1"/>
                </a:solidFill>
                <a:latin typeface="Kalpurush" panose="02000600000000000000" pitchFamily="2" charset="0"/>
                <a:cs typeface="Kalpurush" panose="02000600000000000000" pitchFamily="2" charset="0"/>
              </a:rPr>
              <a:t>প্রতিফলিত আলোর পরিমাণ কোন কোন বিষয়ের নির্ভর করে?</a:t>
            </a:r>
            <a:endParaRPr lang="en-US" sz="2000" dirty="0">
              <a:solidFill>
                <a:schemeClr val="bg1"/>
              </a:solidFill>
            </a:endParaRPr>
          </a:p>
        </p:txBody>
      </p:sp>
      <p:sp>
        <p:nvSpPr>
          <p:cNvPr id="8" name="Rectangle 7">
            <a:extLst>
              <a:ext uri="{FF2B5EF4-FFF2-40B4-BE49-F238E27FC236}">
                <a16:creationId xmlns:a16="http://schemas.microsoft.com/office/drawing/2014/main" id="{9C8E1F60-0826-4FDF-800B-189870807344}"/>
              </a:ext>
            </a:extLst>
          </p:cNvPr>
          <p:cNvSpPr/>
          <p:nvPr/>
        </p:nvSpPr>
        <p:spPr>
          <a:xfrm>
            <a:off x="691273" y="2287691"/>
            <a:ext cx="8451751" cy="523220"/>
          </a:xfrm>
          <a:prstGeom prst="rect">
            <a:avLst/>
          </a:prstGeom>
        </p:spPr>
        <p:txBody>
          <a:bodyPr wrap="square">
            <a:spAutoFit/>
          </a:bodyPr>
          <a:lstStyle/>
          <a:p>
            <a:r>
              <a:rPr lang="en-US" sz="2800" b="1" dirty="0">
                <a:solidFill>
                  <a:srgbClr val="2E2E2E"/>
                </a:solidFill>
                <a:latin typeface="Kalpurush" panose="02000600000000000000" pitchFamily="2" charset="0"/>
                <a:cs typeface="Kalpurush" panose="02000600000000000000" pitchFamily="2" charset="0"/>
              </a:rPr>
              <a:t>উ</a:t>
            </a:r>
            <a:r>
              <a:rPr lang="as-IN" sz="2800" b="1" dirty="0">
                <a:solidFill>
                  <a:srgbClr val="2E2E2E"/>
                </a:solidFill>
                <a:latin typeface="Kalpurush" panose="02000600000000000000" pitchFamily="2" charset="0"/>
                <a:cs typeface="Kalpurush" panose="02000600000000000000" pitchFamily="2" charset="0"/>
              </a:rPr>
              <a:t>ত</a:t>
            </a:r>
            <a:r>
              <a:rPr lang="en-US" sz="2800" b="1" dirty="0">
                <a:solidFill>
                  <a:srgbClr val="2E2E2E"/>
                </a:solidFill>
                <a:latin typeface="Kalpurush" panose="02000600000000000000" pitchFamily="2" charset="0"/>
                <a:cs typeface="Kalpurush" panose="02000600000000000000" pitchFamily="2" charset="0"/>
              </a:rPr>
              <a:t>্</a:t>
            </a:r>
            <a:r>
              <a:rPr lang="as-IN" sz="2800" b="1" dirty="0">
                <a:solidFill>
                  <a:srgbClr val="2E2E2E"/>
                </a:solidFill>
                <a:latin typeface="Kalpurush" panose="02000600000000000000" pitchFamily="2" charset="0"/>
                <a:cs typeface="Kalpurush" panose="02000600000000000000" pitchFamily="2" charset="0"/>
              </a:rPr>
              <a:t>ত</a:t>
            </a:r>
            <a:r>
              <a:rPr lang="en-US" sz="2800" b="1" dirty="0">
                <a:solidFill>
                  <a:srgbClr val="2E2E2E"/>
                </a:solidFill>
                <a:latin typeface="Kalpurush" panose="02000600000000000000" pitchFamily="2" charset="0"/>
                <a:cs typeface="Kalpurush" panose="02000600000000000000" pitchFamily="2" charset="0"/>
              </a:rPr>
              <a:t>র</a:t>
            </a:r>
            <a:r>
              <a:rPr lang="as-IN" sz="2800" b="1" dirty="0">
                <a:solidFill>
                  <a:srgbClr val="2E2E2E"/>
                </a:solidFill>
                <a:latin typeface="Kalpurush" panose="02000600000000000000" pitchFamily="2" charset="0"/>
                <a:cs typeface="Kalpurush" panose="02000600000000000000" pitchFamily="2" charset="0"/>
              </a:rPr>
              <a:t>ঃ</a:t>
            </a:r>
            <a:r>
              <a:rPr lang="en-US" sz="2800" b="1" dirty="0">
                <a:solidFill>
                  <a:srgbClr val="2E2E2E"/>
                </a:solidFill>
                <a:latin typeface="Kalpurush" panose="02000600000000000000" pitchFamily="2" charset="0"/>
                <a:cs typeface="Kalpurush" panose="02000600000000000000" pitchFamily="2" charset="0"/>
              </a:rPr>
              <a:t> </a:t>
            </a:r>
            <a:r>
              <a:rPr lang="as-IN" sz="2800" b="1" dirty="0">
                <a:solidFill>
                  <a:srgbClr val="2E2E2E"/>
                </a:solidFill>
                <a:latin typeface="Kalpurush" panose="02000600000000000000" pitchFamily="2" charset="0"/>
                <a:cs typeface="Kalpurush" panose="02000600000000000000" pitchFamily="2" charset="0"/>
              </a:rPr>
              <a:t>প্রতিফলিত আলোর পরিমাণ </a:t>
            </a:r>
            <a:r>
              <a:rPr lang="en-US" sz="2800" b="1" dirty="0">
                <a:solidFill>
                  <a:srgbClr val="2E2E2E"/>
                </a:solidFill>
                <a:latin typeface="Kalpurush" panose="02000600000000000000" pitchFamily="2" charset="0"/>
                <a:cs typeface="Kalpurush" panose="02000600000000000000" pitchFamily="2" charset="0"/>
              </a:rPr>
              <a:t>য</a:t>
            </a:r>
            <a:r>
              <a:rPr lang="as-IN" sz="2800" b="1" dirty="0">
                <a:solidFill>
                  <a:srgbClr val="2E2E2E"/>
                </a:solidFill>
                <a:latin typeface="Kalpurush" panose="02000600000000000000" pitchFamily="2" charset="0"/>
                <a:cs typeface="Kalpurush" panose="02000600000000000000" pitchFamily="2" charset="0"/>
              </a:rPr>
              <a:t>ে</a:t>
            </a:r>
            <a:r>
              <a:rPr lang="en-US" sz="2800" b="1" dirty="0">
                <a:solidFill>
                  <a:srgbClr val="2E2E2E"/>
                </a:solidFill>
                <a:latin typeface="Kalpurush" panose="02000600000000000000" pitchFamily="2" charset="0"/>
                <a:cs typeface="Kalpurush" panose="02000600000000000000" pitchFamily="2" charset="0"/>
              </a:rPr>
              <a:t> </a:t>
            </a:r>
            <a:r>
              <a:rPr lang="as-IN" sz="2800" b="1" dirty="0">
                <a:solidFill>
                  <a:srgbClr val="2E2E2E"/>
                </a:solidFill>
                <a:latin typeface="Kalpurush" panose="02000600000000000000" pitchFamily="2" charset="0"/>
                <a:cs typeface="Kalpurush" panose="02000600000000000000" pitchFamily="2" charset="0"/>
              </a:rPr>
              <a:t>স</a:t>
            </a:r>
            <a:r>
              <a:rPr lang="en-US" sz="2800" b="1" dirty="0">
                <a:solidFill>
                  <a:srgbClr val="2E2E2E"/>
                </a:solidFill>
                <a:latin typeface="Kalpurush" panose="02000600000000000000" pitchFamily="2" charset="0"/>
                <a:cs typeface="Kalpurush" panose="02000600000000000000" pitchFamily="2" charset="0"/>
              </a:rPr>
              <a:t>ব </a:t>
            </a:r>
            <a:r>
              <a:rPr lang="as-IN" sz="2800" b="1" dirty="0">
                <a:solidFill>
                  <a:srgbClr val="2E2E2E"/>
                </a:solidFill>
                <a:latin typeface="Kalpurush" panose="02000600000000000000" pitchFamily="2" charset="0"/>
                <a:cs typeface="Kalpurush" panose="02000600000000000000" pitchFamily="2" charset="0"/>
              </a:rPr>
              <a:t>বিষয়ের নির্ভর করে</a:t>
            </a:r>
            <a:r>
              <a:rPr lang="en-US" sz="2800" b="1" dirty="0">
                <a:solidFill>
                  <a:srgbClr val="2E2E2E"/>
                </a:solidFill>
                <a:latin typeface="Kalpurush" panose="02000600000000000000" pitchFamily="2" charset="0"/>
                <a:cs typeface="Kalpurush" panose="02000600000000000000" pitchFamily="2" charset="0"/>
              </a:rPr>
              <a:t>ঃ- </a:t>
            </a:r>
            <a:endParaRPr lang="en-US" sz="2000" dirty="0"/>
          </a:p>
        </p:txBody>
      </p:sp>
    </p:spTree>
    <p:extLst>
      <p:ext uri="{BB962C8B-B14F-4D97-AF65-F5344CB8AC3E}">
        <p14:creationId xmlns:p14="http://schemas.microsoft.com/office/powerpoint/2010/main" val="234637655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A295-FD51-4D9B-BF25-AD99A9BC21D1}"/>
              </a:ext>
            </a:extLst>
          </p:cNvPr>
          <p:cNvSpPr>
            <a:spLocks noGrp="1"/>
          </p:cNvSpPr>
          <p:nvPr>
            <p:ph type="title"/>
          </p:nvPr>
        </p:nvSpPr>
        <p:spPr>
          <a:xfrm>
            <a:off x="1151860" y="984723"/>
            <a:ext cx="3477651" cy="1468783"/>
          </a:xfrm>
          <a:noFill/>
        </p:spPr>
        <p:txBody>
          <a:bodyPr>
            <a:normAutofit/>
          </a:bodyPr>
          <a:lstStyle/>
          <a:p>
            <a:pPr algn="ctr"/>
            <a:r>
              <a:rPr lang="bn-IN" sz="7200" dirty="0">
                <a:solidFill>
                  <a:schemeClr val="accent6"/>
                </a:solidFill>
                <a:latin typeface="NikoshBAN" panose="02000000000000000000" pitchFamily="2" charset="0"/>
                <a:cs typeface="NikoshBAN" panose="02000000000000000000" pitchFamily="2" charset="0"/>
              </a:rPr>
              <a:t>বাড়ির কাজ</a:t>
            </a:r>
            <a:endParaRPr lang="en-US" sz="7200" dirty="0">
              <a:solidFill>
                <a:schemeClr val="accent6"/>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413234F7-B8BB-4832-BDBF-843590320098}"/>
              </a:ext>
            </a:extLst>
          </p:cNvPr>
          <p:cNvSpPr txBox="1"/>
          <p:nvPr/>
        </p:nvSpPr>
        <p:spPr>
          <a:xfrm>
            <a:off x="1151860" y="3702687"/>
            <a:ext cx="9058940" cy="584775"/>
          </a:xfrm>
          <a:prstGeom prst="rect">
            <a:avLst/>
          </a:prstGeom>
          <a:noFill/>
        </p:spPr>
        <p:txBody>
          <a:bodyPr wrap="square" rtlCol="0">
            <a:spAutoFit/>
          </a:bodyPr>
          <a:lstStyle/>
          <a:p>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নিয়মিত</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a:t>
            </a:r>
            <a:r>
              <a:rPr lang="en-US" sz="3200" dirty="0" err="1">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নিয়মিত</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প্রতিফ</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3200" dirty="0" err="1">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ধ্যে</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3200" dirty="0" err="1">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 </a:t>
            </a:r>
            <a:r>
              <a:rPr lang="en-US" sz="3200" dirty="0" err="1">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3388B891-4861-4615-AF7C-DA4C816DC1EE}"/>
              </a:ext>
            </a:extLst>
          </p:cNvPr>
          <p:cNvSpPr txBox="1"/>
          <p:nvPr/>
        </p:nvSpPr>
        <p:spPr>
          <a:xfrm>
            <a:off x="1151861" y="3000878"/>
            <a:ext cx="7942521" cy="584775"/>
          </a:xfrm>
          <a:prstGeom prst="rect">
            <a:avLst/>
          </a:prstGeom>
          <a:noFill/>
        </p:spPr>
        <p:txBody>
          <a:bodyPr wrap="square" rtlCol="0">
            <a:spAutoFit/>
          </a:bodyPr>
          <a:lstStyle/>
          <a:p>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প্রতিফলন</a:t>
            </a:r>
            <a:r>
              <a:rPr lang="en-US" sz="3200"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কাকে</a:t>
            </a:r>
            <a:r>
              <a:rPr lang="en-US" sz="3200"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200"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677F2B93-5C3D-4C06-AA04-A08966FA7901}"/>
              </a:ext>
            </a:extLst>
          </p:cNvPr>
          <p:cNvSpPr txBox="1"/>
          <p:nvPr/>
        </p:nvSpPr>
        <p:spPr>
          <a:xfrm>
            <a:off x="1151860" y="4404496"/>
            <a:ext cx="8346559"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 </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 </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3200" dirty="0" err="1">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াখ্যা</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3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83875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4612" y="2458478"/>
            <a:ext cx="8825658" cy="1436189"/>
          </a:xfrm>
        </p:spPr>
        <p:txBody>
          <a:bodyPr/>
          <a:lstStyle/>
          <a:p>
            <a:pPr algn="ctr"/>
            <a:r>
              <a:rPr lang="en-US" sz="8800" b="1" dirty="0" err="1" smtClean="0">
                <a:ln w="12700">
                  <a:solidFill>
                    <a:srgbClr val="FFFF00"/>
                  </a:solidFill>
                  <a:prstDash val="solid"/>
                </a:ln>
                <a:solidFill>
                  <a:schemeClr val="accent6">
                    <a:lumMod val="60000"/>
                    <a:lumOff val="40000"/>
                  </a:schemeClr>
                </a:solidFill>
                <a:effectLst>
                  <a:outerShdw dist="38100" dir="2640000" algn="bl" rotWithShape="0">
                    <a:schemeClr val="accent1"/>
                  </a:outerShdw>
                </a:effectLst>
                <a:latin typeface="NikoshBAN" panose="02000000000000000000" pitchFamily="2" charset="0"/>
                <a:cs typeface="NikoshBAN" panose="02000000000000000000" pitchFamily="2" charset="0"/>
              </a:rPr>
              <a:t>সবাইকে</a:t>
            </a:r>
            <a:r>
              <a:rPr lang="en-US" sz="8800" b="1" dirty="0" smtClean="0">
                <a:ln w="12700">
                  <a:solidFill>
                    <a:srgbClr val="FFFF00"/>
                  </a:solidFill>
                  <a:prstDash val="solid"/>
                </a:ln>
                <a:solidFill>
                  <a:schemeClr val="accent6">
                    <a:lumMod val="60000"/>
                    <a:lumOff val="40000"/>
                  </a:schemeClr>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8800" b="1" dirty="0" err="1" smtClean="0">
                <a:ln w="12700">
                  <a:solidFill>
                    <a:srgbClr val="FFFF00"/>
                  </a:solidFill>
                  <a:prstDash val="solid"/>
                </a:ln>
                <a:solidFill>
                  <a:schemeClr val="accent6">
                    <a:lumMod val="60000"/>
                    <a:lumOff val="40000"/>
                  </a:schemeClr>
                </a:solidFill>
                <a:effectLst>
                  <a:outerShdw dist="38100" dir="2640000" algn="bl" rotWithShape="0">
                    <a:schemeClr val="accent1"/>
                  </a:outerShdw>
                </a:effectLst>
                <a:latin typeface="NikoshBAN" panose="02000000000000000000" pitchFamily="2" charset="0"/>
                <a:cs typeface="NikoshBAN" panose="02000000000000000000" pitchFamily="2" charset="0"/>
              </a:rPr>
              <a:t>ধন্যবাদ</a:t>
            </a:r>
            <a:endParaRPr lang="en-US" sz="8800" b="1" dirty="0">
              <a:ln w="12700">
                <a:solidFill>
                  <a:srgbClr val="FFFF00"/>
                </a:solidFill>
                <a:prstDash val="solid"/>
              </a:ln>
              <a:solidFill>
                <a:schemeClr val="accent6">
                  <a:lumMod val="60000"/>
                  <a:lumOff val="40000"/>
                </a:schemeClr>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6370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0" y="0"/>
            <a:ext cx="3657600" cy="685800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u="sng"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শিক্ষক</a:t>
            </a:r>
            <a:r>
              <a:rPr lang="en-US" sz="3600" u="sng"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600" u="sng"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পরিচিতি</a:t>
            </a:r>
            <a:r>
              <a:rPr lang="en-US" sz="3600" u="sng"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a:t>
            </a:r>
            <a:r>
              <a:rPr lang="en-US" sz="36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r>
            <a:br>
              <a:rPr lang="en-US" sz="36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br>
            <a:r>
              <a:rPr lang="en-US" sz="54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সাইফুল</a:t>
            </a:r>
            <a:r>
              <a:rPr lang="en-US" sz="54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54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ইসলাম</a:t>
            </a:r>
            <a:r>
              <a:rPr lang="en-US" sz="54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r>
            <a:br>
              <a:rPr lang="en-US" sz="54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br>
            <a:r>
              <a:rPr lang="en-US" sz="28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বি.এস</a:t>
            </a: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সি</a:t>
            </a: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সস্মান</a:t>
            </a: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বি.এড</a:t>
            </a: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p>
          <a:p>
            <a:pPr algn="ctr"/>
            <a:r>
              <a:rPr lang="en-US" sz="28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এম.এসসি</a:t>
            </a: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a:t>
            </a:r>
            <a:r>
              <a:rPr lang="en-US" sz="28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রসায়ন</a:t>
            </a: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a:t>
            </a:r>
            <a:b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br>
            <a:r>
              <a:rPr lang="en-US" sz="28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সহকারি</a:t>
            </a: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শিক্ষক</a:t>
            </a: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বিজ্ঞান</a:t>
            </a: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a:t>
            </a:r>
            <a:b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br>
            <a:r>
              <a:rPr lang="en-US" sz="28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সাগরনাল</a:t>
            </a: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উচ্চ</a:t>
            </a: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বিদ্যালয়</a:t>
            </a:r>
            <a:endPar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a:p>
            <a:pPr algn="ctr"/>
            <a:endPar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a:p>
            <a:pPr algn="ctr"/>
            <a:r>
              <a:rPr lang="en-US" sz="28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মোবাইলঃ</a:t>
            </a: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01712-876461</a:t>
            </a:r>
          </a:p>
          <a:p>
            <a:pPr algn="ctr"/>
            <a:r>
              <a:rPr lang="en-US" sz="1600" dirty="0" smtClean="0">
                <a:ln w="0"/>
                <a:solidFill>
                  <a:schemeClr val="accent6">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E-mail: </a:t>
            </a:r>
            <a:r>
              <a:rPr lang="en-US" sz="2000" dirty="0" smtClean="0">
                <a:ln w="0"/>
                <a:solidFill>
                  <a:schemeClr val="accent6">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saif2175@gmail.com</a:t>
            </a:r>
            <a:endParaRPr lang="en-US" sz="2000" dirty="0">
              <a:ln w="0"/>
              <a:solidFill>
                <a:schemeClr val="accent6">
                  <a:lumMod val="60000"/>
                  <a:lumOff val="4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ectangle 5"/>
          <p:cNvSpPr/>
          <p:nvPr/>
        </p:nvSpPr>
        <p:spPr>
          <a:xfrm>
            <a:off x="8534400" y="0"/>
            <a:ext cx="3657600" cy="685800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b="100000"/>
            </a:path>
            <a:tileRect t="-100000" r="-100000"/>
          </a:gra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r>
              <a:rPr lang="en-US" sz="3200" u="sng"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পাঠ</a:t>
            </a:r>
            <a:r>
              <a:rPr lang="en-US" sz="3200" u="sng"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200" u="sng"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পরিচিতি</a:t>
            </a:r>
            <a:endParaRPr lang="en-US" sz="3200" u="sng"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a:p>
            <a:pPr algn="ctr"/>
            <a:r>
              <a:rPr lang="en-US" sz="32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বিষয়ঃ</a:t>
            </a:r>
            <a:r>
              <a:rPr lang="en-US" sz="32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2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পদার্থ</a:t>
            </a:r>
            <a:r>
              <a:rPr lang="en-US" sz="32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2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বিজ্ঞান</a:t>
            </a:r>
            <a:r>
              <a:rPr lang="en-US" sz="32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endParaRPr lang="en-US" sz="3200" dirty="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a:p>
            <a:pPr algn="ctr"/>
            <a:r>
              <a:rPr lang="en-US" sz="32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শ্রেণীঃ</a:t>
            </a:r>
            <a:r>
              <a:rPr lang="en-US" sz="32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2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নবম</a:t>
            </a:r>
            <a:r>
              <a:rPr lang="en-US" sz="32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2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দশম</a:t>
            </a:r>
            <a:endParaRPr lang="en-US" sz="3200" dirty="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a:p>
            <a:pPr algn="ctr"/>
            <a:r>
              <a:rPr lang="en-US" sz="3600" dirty="0" err="1">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অধ্যায়ঃ</a:t>
            </a:r>
            <a:r>
              <a:rPr lang="en-US" sz="3600" dirty="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6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নবম</a:t>
            </a:r>
            <a:endParaRPr lang="en-US" sz="36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a:p>
            <a:pPr algn="ct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a:t>
            </a:r>
            <a:r>
              <a:rPr lang="en-US" sz="28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আলোর</a:t>
            </a: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28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প্রতিফলন</a:t>
            </a:r>
            <a:r>
              <a:rPr lang="en-US" sz="28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a:t>
            </a:r>
            <a:endParaRPr lang="en-US" sz="2800" dirty="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a:p>
            <a:pPr algn="ctr"/>
            <a:r>
              <a:rPr lang="en-US" sz="32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পাঠঃ</a:t>
            </a:r>
            <a:r>
              <a:rPr lang="en-US" sz="32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3200" dirty="0" err="1"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প্রতিফলন</a:t>
            </a:r>
            <a:r>
              <a:rPr lang="en-US" sz="3200" dirty="0" smtClean="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endParaRPr lang="en-US" sz="3200" dirty="0">
              <a:ln w="0"/>
              <a:solidFill>
                <a:schemeClr val="accent6">
                  <a:lumMod val="60000"/>
                  <a:lumOff val="40000"/>
                </a:schemeClr>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932" y1="88663" x2="94068" y2="86125"/>
                        <a14:foregroundMark x1="50847" y1="63621" x2="72034" y2="89340"/>
                      </a14:backgroundRemoval>
                    </a14:imgEffect>
                  </a14:imgLayer>
                </a14:imgProps>
              </a:ext>
              <a:ext uri="{28A0092B-C50C-407E-A947-70E740481C1C}">
                <a14:useLocalDpi xmlns:a14="http://schemas.microsoft.com/office/drawing/2010/main" val="0"/>
              </a:ext>
            </a:extLst>
          </a:blip>
          <a:stretch>
            <a:fillRect/>
          </a:stretch>
        </p:blipFill>
        <p:spPr>
          <a:xfrm>
            <a:off x="3657600" y="751668"/>
            <a:ext cx="4876800" cy="6106332"/>
          </a:xfrm>
          <a:prstGeom prst="rect">
            <a:avLst/>
          </a:prstGeom>
        </p:spPr>
      </p:pic>
    </p:spTree>
    <p:extLst>
      <p:ext uri="{BB962C8B-B14F-4D97-AF65-F5344CB8AC3E}">
        <p14:creationId xmlns:p14="http://schemas.microsoft.com/office/powerpoint/2010/main" val="3887132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86800" y="1676400"/>
            <a:ext cx="1356884" cy="908628"/>
          </a:xfrm>
          <a:prstGeom prst="rect">
            <a:avLst/>
          </a:prstGeom>
        </p:spPr>
      </p:pic>
      <p:cxnSp>
        <p:nvCxnSpPr>
          <p:cNvPr id="5" name="Straight Arrow Connector 4"/>
          <p:cNvCxnSpPr/>
          <p:nvPr/>
        </p:nvCxnSpPr>
        <p:spPr>
          <a:xfrm flipV="1">
            <a:off x="6091470" y="2238376"/>
            <a:ext cx="2671531" cy="2105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52525" y="2819401"/>
            <a:ext cx="1231426" cy="584775"/>
          </a:xfrm>
          <a:prstGeom prst="rect">
            <a:avLst/>
          </a:prstGeom>
          <a:noFill/>
        </p:spPr>
        <p:txBody>
          <a:bodyPr wrap="none" rtlCol="0">
            <a:spAutoFit/>
          </a:bodyPr>
          <a:lstStyle/>
          <a:p>
            <a:pPr algn="ctr"/>
            <a:r>
              <a:rPr lang="bn-BD" sz="3200" dirty="0">
                <a:solidFill>
                  <a:schemeClr val="accent2"/>
                </a:solidFill>
                <a:latin typeface="NikoshBAN" pitchFamily="2" charset="0"/>
                <a:cs typeface="NikoshBAN" pitchFamily="2" charset="0"/>
              </a:rPr>
              <a:t>দীপ্তিমান</a:t>
            </a:r>
            <a:endParaRPr lang="en-US" sz="3200" dirty="0">
              <a:solidFill>
                <a:schemeClr val="accent2"/>
              </a:solidFill>
              <a:latin typeface="NikoshBAN" pitchFamily="2" charset="0"/>
              <a:cs typeface="NikoshBAN" pitchFamily="2" charset="0"/>
            </a:endParaRPr>
          </a:p>
        </p:txBody>
      </p:sp>
      <p:sp>
        <p:nvSpPr>
          <p:cNvPr id="8" name="TextBox 7"/>
          <p:cNvSpPr txBox="1"/>
          <p:nvPr/>
        </p:nvSpPr>
        <p:spPr>
          <a:xfrm>
            <a:off x="7340773" y="4373188"/>
            <a:ext cx="1189749" cy="584775"/>
          </a:xfrm>
          <a:prstGeom prst="rect">
            <a:avLst/>
          </a:prstGeom>
          <a:noFill/>
        </p:spPr>
        <p:txBody>
          <a:bodyPr wrap="none" rtlCol="0">
            <a:spAutoFit/>
          </a:bodyPr>
          <a:lstStyle/>
          <a:p>
            <a:pPr algn="ctr"/>
            <a:r>
              <a:rPr lang="bn-BD" sz="3200" dirty="0">
                <a:solidFill>
                  <a:schemeClr val="accent6"/>
                </a:solidFill>
                <a:latin typeface="NikoshBAN" pitchFamily="2" charset="0"/>
                <a:cs typeface="NikoshBAN" pitchFamily="2" charset="0"/>
              </a:rPr>
              <a:t>দীপ্তিহীন</a:t>
            </a:r>
            <a:endParaRPr lang="en-US" sz="3200" dirty="0">
              <a:solidFill>
                <a:schemeClr val="accent6"/>
              </a:solidFill>
              <a:latin typeface="NikoshBAN" pitchFamily="2" charset="0"/>
              <a:cs typeface="NikoshBAN" pitchFamily="2" charset="0"/>
            </a:endParaRPr>
          </a:p>
        </p:txBody>
      </p:sp>
      <p:sp>
        <p:nvSpPr>
          <p:cNvPr id="9" name="TextBox 8"/>
          <p:cNvSpPr txBox="1"/>
          <p:nvPr/>
        </p:nvSpPr>
        <p:spPr>
          <a:xfrm>
            <a:off x="2286000" y="5602070"/>
            <a:ext cx="7620001" cy="584775"/>
          </a:xfrm>
          <a:prstGeom prst="rect">
            <a:avLst/>
          </a:prstGeom>
          <a:noFill/>
        </p:spPr>
        <p:txBody>
          <a:bodyPr wrap="square" rtlCol="0">
            <a:spAutoFit/>
          </a:bodyPr>
          <a:lstStyle/>
          <a:p>
            <a:pPr algn="ctr"/>
            <a:r>
              <a:rPr lang="bn-BD" sz="3200" dirty="0">
                <a:latin typeface="NikoshBAN" pitchFamily="2" charset="0"/>
                <a:cs typeface="NikoshBAN" pitchFamily="2" charset="0"/>
              </a:rPr>
              <a:t>আলো দীপ্তিহীন বস্তুতে প্রতিফলিত হয়ে চোখে প্রবেশ করে</a:t>
            </a:r>
            <a:endParaRPr lang="en-US" sz="3200" dirty="0">
              <a:latin typeface="NikoshBAN" pitchFamily="2" charset="0"/>
              <a:cs typeface="NikoshBAN" pitchFamily="2" charset="0"/>
            </a:endParaRPr>
          </a:p>
        </p:txBody>
      </p:sp>
      <p:sp>
        <p:nvSpPr>
          <p:cNvPr id="10" name="TextBox 9"/>
          <p:cNvSpPr txBox="1"/>
          <p:nvPr/>
        </p:nvSpPr>
        <p:spPr>
          <a:xfrm>
            <a:off x="3505200" y="609601"/>
            <a:ext cx="5181600" cy="584775"/>
          </a:xfrm>
          <a:prstGeom prst="rect">
            <a:avLst/>
          </a:prstGeom>
          <a:noFill/>
          <a:ln w="19050">
            <a:noFill/>
          </a:ln>
        </p:spPr>
        <p:txBody>
          <a:bodyPr wrap="square" rtlCol="0">
            <a:spAutoFit/>
          </a:bodyPr>
          <a:lstStyle/>
          <a:p>
            <a:pPr algn="ctr"/>
            <a:r>
              <a:rPr lang="bn-BD" sz="3200" dirty="0">
                <a:solidFill>
                  <a:schemeClr val="accent2">
                    <a:lumMod val="60000"/>
                    <a:lumOff val="40000"/>
                  </a:schemeClr>
                </a:solidFill>
                <a:latin typeface="NikoshBAN" pitchFamily="2" charset="0"/>
                <a:cs typeface="NikoshBAN" pitchFamily="2" charset="0"/>
              </a:rPr>
              <a:t>আলোর প্রতিফলন</a:t>
            </a:r>
            <a:r>
              <a:rPr lang="en-US" sz="3200" dirty="0" err="1">
                <a:solidFill>
                  <a:schemeClr val="accent2">
                    <a:lumMod val="60000"/>
                    <a:lumOff val="40000"/>
                  </a:schemeClr>
                </a:solidFill>
                <a:latin typeface="NikoshBAN" pitchFamily="2" charset="0"/>
                <a:cs typeface="NikoshBAN" pitchFamily="2" charset="0"/>
              </a:rPr>
              <a:t>ের</a:t>
            </a:r>
            <a:r>
              <a:rPr lang="en-US" sz="3200" dirty="0">
                <a:solidFill>
                  <a:schemeClr val="accent2">
                    <a:lumMod val="60000"/>
                    <a:lumOff val="40000"/>
                  </a:schemeClr>
                </a:solidFill>
                <a:latin typeface="NikoshBAN" pitchFamily="2" charset="0"/>
                <a:cs typeface="NikoshBAN" pitchFamily="2" charset="0"/>
              </a:rPr>
              <a:t> </a:t>
            </a:r>
            <a:r>
              <a:rPr lang="en-US" sz="3200" dirty="0" err="1">
                <a:solidFill>
                  <a:schemeClr val="accent2">
                    <a:lumMod val="60000"/>
                    <a:lumOff val="40000"/>
                  </a:schemeClr>
                </a:solidFill>
                <a:latin typeface="NikoshBAN" pitchFamily="2" charset="0"/>
                <a:cs typeface="NikoshBAN" pitchFamily="2" charset="0"/>
              </a:rPr>
              <a:t>ফলে</a:t>
            </a:r>
            <a:r>
              <a:rPr lang="en-US" sz="3200" dirty="0">
                <a:solidFill>
                  <a:schemeClr val="accent2">
                    <a:lumMod val="60000"/>
                    <a:lumOff val="40000"/>
                  </a:schemeClr>
                </a:solidFill>
                <a:latin typeface="NikoshBAN" pitchFamily="2" charset="0"/>
                <a:cs typeface="NikoshBAN" pitchFamily="2" charset="0"/>
              </a:rPr>
              <a:t> </a:t>
            </a:r>
            <a:r>
              <a:rPr lang="en-US" sz="3200" dirty="0" err="1">
                <a:solidFill>
                  <a:schemeClr val="accent2">
                    <a:lumMod val="60000"/>
                    <a:lumOff val="40000"/>
                  </a:schemeClr>
                </a:solidFill>
                <a:latin typeface="NikoshBAN" pitchFamily="2" charset="0"/>
                <a:cs typeface="NikoshBAN" pitchFamily="2" charset="0"/>
              </a:rPr>
              <a:t>বস্তু</a:t>
            </a:r>
            <a:r>
              <a:rPr lang="en-US" sz="3200" dirty="0">
                <a:solidFill>
                  <a:schemeClr val="accent2">
                    <a:lumMod val="60000"/>
                    <a:lumOff val="40000"/>
                  </a:schemeClr>
                </a:solidFill>
                <a:latin typeface="NikoshBAN" pitchFamily="2" charset="0"/>
                <a:cs typeface="NikoshBAN" pitchFamily="2" charset="0"/>
              </a:rPr>
              <a:t> </a:t>
            </a:r>
            <a:r>
              <a:rPr lang="en-US" sz="3200" dirty="0" err="1">
                <a:solidFill>
                  <a:schemeClr val="accent2">
                    <a:lumMod val="60000"/>
                    <a:lumOff val="40000"/>
                  </a:schemeClr>
                </a:solidFill>
                <a:latin typeface="NikoshBAN" pitchFamily="2" charset="0"/>
                <a:cs typeface="NikoshBAN" pitchFamily="2" charset="0"/>
              </a:rPr>
              <a:t>দেখা</a:t>
            </a:r>
            <a:r>
              <a:rPr lang="en-US" sz="3200" dirty="0">
                <a:solidFill>
                  <a:schemeClr val="accent2">
                    <a:lumMod val="60000"/>
                    <a:lumOff val="40000"/>
                  </a:schemeClr>
                </a:solidFill>
                <a:latin typeface="NikoshBAN" pitchFamily="2" charset="0"/>
                <a:cs typeface="NikoshBAN" pitchFamily="2" charset="0"/>
              </a:rPr>
              <a:t> </a:t>
            </a:r>
            <a:r>
              <a:rPr lang="en-US" sz="3200" dirty="0" err="1">
                <a:solidFill>
                  <a:schemeClr val="accent2">
                    <a:lumMod val="60000"/>
                    <a:lumOff val="40000"/>
                  </a:schemeClr>
                </a:solidFill>
                <a:latin typeface="NikoshBAN" pitchFamily="2" charset="0"/>
                <a:cs typeface="NikoshBAN" pitchFamily="2" charset="0"/>
              </a:rPr>
              <a:t>যায়</a:t>
            </a:r>
            <a:endParaRPr lang="en-US" sz="3200" dirty="0">
              <a:solidFill>
                <a:schemeClr val="accent2">
                  <a:lumMod val="60000"/>
                  <a:lumOff val="40000"/>
                </a:schemeClr>
              </a:solidFill>
              <a:latin typeface="NikoshBAN" pitchFamily="2" charset="0"/>
              <a:cs typeface="NikoshBAN" pitchFamily="2" charset="0"/>
            </a:endParaRPr>
          </a:p>
        </p:txBody>
      </p:sp>
      <p:cxnSp>
        <p:nvCxnSpPr>
          <p:cNvPr id="11" name="Straight Arrow Connector 10"/>
          <p:cNvCxnSpPr/>
          <p:nvPr/>
        </p:nvCxnSpPr>
        <p:spPr>
          <a:xfrm>
            <a:off x="3583952" y="2238376"/>
            <a:ext cx="517904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583951" y="2238376"/>
            <a:ext cx="2507518" cy="2105024"/>
          </a:xfrm>
          <a:prstGeom prst="straightConnector1">
            <a:avLst/>
          </a:prstGeom>
          <a:ln w="381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32-Point Star 12"/>
          <p:cNvSpPr/>
          <p:nvPr/>
        </p:nvSpPr>
        <p:spPr>
          <a:xfrm>
            <a:off x="2362200" y="1295400"/>
            <a:ext cx="1219200" cy="1219200"/>
          </a:xfrm>
          <a:prstGeom prst="star32">
            <a:avLst>
              <a:gd name="adj" fmla="val 30710"/>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900" y="3888298"/>
            <a:ext cx="3352799" cy="1713772"/>
          </a:xfrm>
          <a:prstGeom prst="rect">
            <a:avLst/>
          </a:prstGeom>
        </p:spPr>
      </p:pic>
    </p:spTree>
    <p:extLst>
      <p:ext uri="{BB962C8B-B14F-4D97-AF65-F5344CB8AC3E}">
        <p14:creationId xmlns:p14="http://schemas.microsoft.com/office/powerpoint/2010/main" val="405692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74CCF0-78C9-42C2-BB59-EA4CBB792A6D}"/>
              </a:ext>
            </a:extLst>
          </p:cNvPr>
          <p:cNvSpPr txBox="1"/>
          <p:nvPr/>
        </p:nvSpPr>
        <p:spPr>
          <a:xfrm>
            <a:off x="1718302" y="1103599"/>
            <a:ext cx="7619663" cy="646331"/>
          </a:xfrm>
          <a:prstGeom prst="rect">
            <a:avLst/>
          </a:prstGeom>
          <a:noFill/>
          <a:effectLst>
            <a:reflection blurRad="6350" stA="52000" endA="300" endPos="35000" dir="5400000" sy="-100000" algn="bl" rotWithShape="0"/>
          </a:effectLst>
        </p:spPr>
        <p:txBody>
          <a:bodyPr wrap="square" rtlCol="0">
            <a:spAutoFit/>
          </a:bodyPr>
          <a:lstStyle/>
          <a:p>
            <a:pPr algn="ct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আলোর</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প্রতিফলন</a:t>
            </a:r>
            <a:r>
              <a:rPr lang="en-US" sz="3600" dirty="0">
                <a:solidFill>
                  <a:srgbClr val="FF0000"/>
                </a:solidFill>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405C5789-2D7D-4E08-AE18-E7EB5350443E}"/>
              </a:ext>
            </a:extLst>
          </p:cNvPr>
          <p:cNvSpPr txBox="1"/>
          <p:nvPr/>
        </p:nvSpPr>
        <p:spPr>
          <a:xfrm>
            <a:off x="1607128" y="2452255"/>
            <a:ext cx="8986445" cy="2554545"/>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এই পাঠশেষে শিক্ষার্থী</a:t>
            </a:r>
            <a:r>
              <a:rPr lang="en-US" sz="4000" dirty="0" err="1">
                <a:latin typeface="NikoshBAN" panose="02000000000000000000" pitchFamily="2" charset="0"/>
                <a:cs typeface="NikoshBAN" panose="02000000000000000000" pitchFamily="2" charset="0"/>
              </a:rPr>
              <a:t>রা</a:t>
            </a:r>
            <a:r>
              <a:rPr lang="bn-IN" sz="4000" dirty="0">
                <a:latin typeface="NikoshBAN" panose="02000000000000000000" pitchFamily="2" charset="0"/>
                <a:cs typeface="NikoshBAN" panose="02000000000000000000" pitchFamily="2" charset="0"/>
              </a:rPr>
              <a:t> ...</a:t>
            </a:r>
            <a:r>
              <a:rPr lang="en-US" sz="4000" dirty="0">
                <a:latin typeface="NikoshBAN" panose="02000000000000000000" pitchFamily="2" charset="0"/>
                <a:cs typeface="NikoshBAN" panose="02000000000000000000" pitchFamily="2" charset="0"/>
              </a:rPr>
              <a:t> </a:t>
            </a:r>
            <a:endParaRPr lang="bn-IN"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en-US" sz="4000" dirty="0" err="1">
                <a:latin typeface="NikoshBAN" panose="02000000000000000000" pitchFamily="2" charset="0"/>
                <a:cs typeface="NikoshBAN" panose="02000000000000000000" pitchFamily="2" charset="0"/>
              </a:rPr>
              <a:t>আলোর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প্রতিফলন</a:t>
            </a:r>
            <a:r>
              <a:rPr lang="bn-IN"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ব্যাখ্যা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করতে</a:t>
            </a: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পারবে </a:t>
            </a:r>
            <a:r>
              <a:rPr lang="bn-IN" sz="4000" dirty="0" smtClean="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en-US" sz="4000" dirty="0" err="1">
                <a:latin typeface="NikoshBAN" panose="02000000000000000000" pitchFamily="2" charset="0"/>
                <a:cs typeface="NikoshBAN" panose="02000000000000000000" pitchFamily="2" charset="0"/>
              </a:rPr>
              <a:t>প্রতিফলনের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প্রকারভেদ</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বর্ণনা</a:t>
            </a: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করতে পারবে </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 </a:t>
            </a:r>
            <a:endParaRPr lang="bn-IN"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en-US" sz="4000" dirty="0" err="1">
                <a:latin typeface="NikoshBAN" panose="02000000000000000000" pitchFamily="2" charset="0"/>
                <a:cs typeface="NikoshBAN" panose="02000000000000000000" pitchFamily="2" charset="0"/>
              </a:rPr>
              <a:t>আলোর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প্রতিফলন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সূত্রগুলো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সম্পর্কে</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জানতে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  </a:t>
            </a:r>
            <a:endParaRPr lang="bn-IN"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0792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down)">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ight_dispersion_conceptual_waves.gif"/>
          <p:cNvPicPr>
            <a:picLocks noChangeAspect="1"/>
          </p:cNvPicPr>
          <p:nvPr/>
        </p:nvPicPr>
        <p:blipFill>
          <a:blip r:embed="rId3" cstate="print">
            <a:clrChange>
              <a:clrFrom>
                <a:srgbClr val="000000"/>
              </a:clrFrom>
              <a:clrTo>
                <a:srgbClr val="000000">
                  <a:alpha val="0"/>
                </a:srgbClr>
              </a:clrTo>
            </a:clrChange>
          </a:blip>
          <a:stretch>
            <a:fillRect/>
          </a:stretch>
        </p:blipFill>
        <p:spPr>
          <a:xfrm>
            <a:off x="1611630" y="3487134"/>
            <a:ext cx="3345180" cy="2573215"/>
          </a:xfrm>
          <a:prstGeom prst="rect">
            <a:avLst/>
          </a:prstGeom>
          <a:ln w="19050">
            <a:noFill/>
          </a:ln>
        </p:spPr>
      </p:pic>
      <p:pic>
        <p:nvPicPr>
          <p:cNvPr id="11" name="Picture 10" descr="solar-warming.jpg"/>
          <p:cNvPicPr>
            <a:picLocks noChangeAspect="1"/>
          </p:cNvPicPr>
          <p:nvPr/>
        </p:nvPicPr>
        <p:blipFill rotWithShape="1">
          <a:blip r:embed="rId4" cstate="print"/>
          <a:srcRect l="1774" t="2181" r="5379" b="4662"/>
          <a:stretch/>
        </p:blipFill>
        <p:spPr>
          <a:xfrm>
            <a:off x="2286000" y="914401"/>
            <a:ext cx="3048000" cy="2604655"/>
          </a:xfrm>
          <a:prstGeom prst="rect">
            <a:avLst/>
          </a:prstGeom>
          <a:ln w="28575">
            <a:noFill/>
          </a:ln>
        </p:spPr>
      </p:pic>
      <p:sp>
        <p:nvSpPr>
          <p:cNvPr id="12" name="Rectangle 11"/>
          <p:cNvSpPr/>
          <p:nvPr/>
        </p:nvSpPr>
        <p:spPr>
          <a:xfrm>
            <a:off x="2133601" y="1991380"/>
            <a:ext cx="3248809" cy="523220"/>
          </a:xfrm>
          <a:prstGeom prst="rect">
            <a:avLst/>
          </a:prstGeom>
        </p:spPr>
        <p:txBody>
          <a:bodyPr wrap="square">
            <a:spAutoFit/>
          </a:bodyPr>
          <a:lstStyle/>
          <a:p>
            <a:pPr algn="ctr"/>
            <a:r>
              <a:rPr lang="bn-BD" sz="2800" dirty="0">
                <a:solidFill>
                  <a:srgbClr val="FF0000"/>
                </a:solidFill>
                <a:latin typeface="NikoshBAN" pitchFamily="2" charset="0"/>
                <a:cs typeface="NikoshBAN" pitchFamily="2" charset="0"/>
              </a:rPr>
              <a:t>আলোর বেগ</a:t>
            </a:r>
            <a:r>
              <a:rPr lang="bn-IN" sz="2800" dirty="0">
                <a:solidFill>
                  <a:srgbClr val="FF0000"/>
                </a:solidFill>
                <a:latin typeface="NikoshBAN" pitchFamily="2" charset="0"/>
                <a:cs typeface="NikoshBAN" pitchFamily="2" charset="0"/>
              </a:rPr>
              <a:t> </a:t>
            </a:r>
            <a:r>
              <a:rPr lang="en-US" sz="2800" dirty="0">
                <a:solidFill>
                  <a:srgbClr val="FF0000"/>
                </a:solidFill>
                <a:latin typeface="Times New Roman" pitchFamily="18" charset="0"/>
                <a:cs typeface="Times New Roman" pitchFamily="18" charset="0"/>
              </a:rPr>
              <a:t>3</a:t>
            </a:r>
            <a:r>
              <a:rPr lang="en-US" sz="2800" dirty="0">
                <a:solidFill>
                  <a:srgbClr val="FF0000"/>
                </a:solidFill>
                <a:latin typeface="Times New Roman"/>
                <a:cs typeface="Times New Roman"/>
              </a:rPr>
              <a:t>×10</a:t>
            </a:r>
            <a:r>
              <a:rPr lang="en-US" sz="2800" baseline="30000" dirty="0">
                <a:solidFill>
                  <a:srgbClr val="FF0000"/>
                </a:solidFill>
                <a:latin typeface="Times New Roman"/>
                <a:cs typeface="Times New Roman"/>
              </a:rPr>
              <a:t>8</a:t>
            </a:r>
            <a:r>
              <a:rPr lang="en-US" sz="2800" dirty="0">
                <a:solidFill>
                  <a:srgbClr val="FF0000"/>
                </a:solidFill>
                <a:latin typeface="NikoshBAN" pitchFamily="2" charset="0"/>
                <a:cs typeface="NikoshBAN" pitchFamily="2" charset="0"/>
              </a:rPr>
              <a:t>ms</a:t>
            </a:r>
            <a:r>
              <a:rPr lang="en-US" sz="2800" baseline="30000" dirty="0">
                <a:solidFill>
                  <a:srgbClr val="FF0000"/>
                </a:solidFill>
                <a:latin typeface="Times New Roman"/>
                <a:cs typeface="Times New Roman"/>
              </a:rPr>
              <a:t>−1</a:t>
            </a:r>
            <a:r>
              <a:rPr lang="en-US" sz="2800" dirty="0">
                <a:solidFill>
                  <a:srgbClr val="FF0000"/>
                </a:solidFill>
                <a:latin typeface="Times New Roman"/>
                <a:cs typeface="Times New Roman"/>
              </a:rPr>
              <a:t> </a:t>
            </a:r>
            <a:r>
              <a:rPr lang="en-US" sz="2800" baseline="30000" dirty="0">
                <a:solidFill>
                  <a:srgbClr val="FF0000"/>
                </a:solidFill>
                <a:latin typeface="Times New Roman"/>
                <a:cs typeface="Times New Roman"/>
              </a:rPr>
              <a:t> </a:t>
            </a:r>
            <a:endParaRPr lang="en-US" sz="2800" dirty="0">
              <a:solidFill>
                <a:srgbClr val="FF0000"/>
              </a:solidFill>
              <a:latin typeface="NikoshBAN" pitchFamily="2" charset="0"/>
              <a:cs typeface="NikoshBAN" pitchFamily="2" charset="0"/>
            </a:endParaRPr>
          </a:p>
        </p:txBody>
      </p:sp>
      <p:pic>
        <p:nvPicPr>
          <p:cNvPr id="13" name="Picture 12" descr="animatedFireworks.gif"/>
          <p:cNvPicPr>
            <a:picLocks noChangeAspect="1"/>
          </p:cNvPicPr>
          <p:nvPr/>
        </p:nvPicPr>
        <p:blipFill>
          <a:blip r:embed="rId5" cstate="print"/>
          <a:stretch>
            <a:fillRect/>
          </a:stretch>
        </p:blipFill>
        <p:spPr>
          <a:xfrm>
            <a:off x="6096001" y="990600"/>
            <a:ext cx="3650211" cy="2667000"/>
          </a:xfrm>
          <a:prstGeom prst="flowChartAlternateProcess">
            <a:avLst/>
          </a:prstGeom>
          <a:ln w="12700">
            <a:solidFill>
              <a:schemeClr val="tx1"/>
            </a:solidFill>
          </a:ln>
        </p:spPr>
      </p:pic>
      <p:sp>
        <p:nvSpPr>
          <p:cNvPr id="14" name="TextBox 13"/>
          <p:cNvSpPr txBox="1"/>
          <p:nvPr/>
        </p:nvSpPr>
        <p:spPr>
          <a:xfrm>
            <a:off x="6630276" y="2995836"/>
            <a:ext cx="2741448" cy="523220"/>
          </a:xfrm>
          <a:prstGeom prst="rect">
            <a:avLst/>
          </a:prstGeom>
          <a:noFill/>
        </p:spPr>
        <p:txBody>
          <a:bodyPr wrap="square" rtlCol="0">
            <a:spAutoFit/>
          </a:bodyPr>
          <a:lstStyle/>
          <a:p>
            <a:r>
              <a:rPr lang="bn-IN" sz="2800" dirty="0">
                <a:solidFill>
                  <a:schemeClr val="accent1">
                    <a:lumMod val="60000"/>
                    <a:lumOff val="40000"/>
                  </a:schemeClr>
                </a:solidFill>
                <a:latin typeface="NikoshBAN" pitchFamily="2" charset="0"/>
                <a:cs typeface="NikoshBAN" pitchFamily="2" charset="0"/>
              </a:rPr>
              <a:t>আলো এক প্রকার শক্তি</a:t>
            </a:r>
            <a:endParaRPr lang="en-US" sz="2800" dirty="0">
              <a:solidFill>
                <a:schemeClr val="accent1">
                  <a:lumMod val="60000"/>
                  <a:lumOff val="40000"/>
                </a:schemeClr>
              </a:solidFill>
              <a:latin typeface="NikoshBAN" pitchFamily="2" charset="0"/>
              <a:cs typeface="NikoshBAN" pitchFamily="2" charset="0"/>
            </a:endParaRPr>
          </a:p>
        </p:txBody>
      </p:sp>
      <p:sp>
        <p:nvSpPr>
          <p:cNvPr id="15" name="TextBox 14"/>
          <p:cNvSpPr txBox="1"/>
          <p:nvPr/>
        </p:nvSpPr>
        <p:spPr>
          <a:xfrm>
            <a:off x="3352800" y="228601"/>
            <a:ext cx="46482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IN" sz="3200" dirty="0">
                <a:latin typeface="NikoshBAN" pitchFamily="2" charset="0"/>
                <a:cs typeface="NikoshBAN" pitchFamily="2" charset="0"/>
              </a:rPr>
              <a:t>আলো</a:t>
            </a:r>
            <a:r>
              <a:rPr lang="bn-BD" sz="3200" dirty="0">
                <a:latin typeface="NikoshBAN" pitchFamily="2" charset="0"/>
                <a:cs typeface="NikoshBAN" pitchFamily="2" charset="0"/>
              </a:rPr>
              <a:t> </a:t>
            </a:r>
            <a:r>
              <a:rPr lang="bn-IN" sz="3200" dirty="0">
                <a:latin typeface="NikoshBAN" pitchFamily="2" charset="0"/>
                <a:cs typeface="NikoshBAN" pitchFamily="2" charset="0"/>
              </a:rPr>
              <a:t>প্রধান প্রধান ধর্ম</a:t>
            </a:r>
            <a:r>
              <a:rPr lang="bn-BD" sz="3200" dirty="0">
                <a:latin typeface="NikoshBAN" pitchFamily="2" charset="0"/>
                <a:cs typeface="NikoshBAN" pitchFamily="2" charset="0"/>
              </a:rPr>
              <a:t>গুলো কী কী?</a:t>
            </a:r>
            <a:endParaRPr lang="en-US" sz="3200" dirty="0">
              <a:latin typeface="NikoshBAN" pitchFamily="2" charset="0"/>
              <a:cs typeface="NikoshBAN" pitchFamily="2" charset="0"/>
            </a:endParaRPr>
          </a:p>
        </p:txBody>
      </p:sp>
      <p:sp>
        <p:nvSpPr>
          <p:cNvPr id="16" name="TextBox 15"/>
          <p:cNvSpPr txBox="1"/>
          <p:nvPr/>
        </p:nvSpPr>
        <p:spPr>
          <a:xfrm>
            <a:off x="6553200" y="4876801"/>
            <a:ext cx="2590800" cy="584775"/>
          </a:xfrm>
          <a:prstGeom prst="rect">
            <a:avLst/>
          </a:prstGeom>
          <a:solidFill>
            <a:schemeClr val="tx2">
              <a:lumMod val="40000"/>
              <a:lumOff val="60000"/>
            </a:schemeClr>
          </a:solidFill>
        </p:spPr>
        <p:txBody>
          <a:bodyPr wrap="square" rtlCol="0">
            <a:spAutoFit/>
          </a:bodyPr>
          <a:lstStyle/>
          <a:p>
            <a:r>
              <a:rPr lang="bn-IN" sz="3200" dirty="0">
                <a:solidFill>
                  <a:schemeClr val="bg2"/>
                </a:solidFill>
                <a:latin typeface="NikoshBAN" pitchFamily="2" charset="0"/>
                <a:cs typeface="NikoshBAN" pitchFamily="2" charset="0"/>
              </a:rPr>
              <a:t>আলো </a:t>
            </a:r>
            <a:r>
              <a:rPr lang="bn-BD" sz="3200" dirty="0">
                <a:solidFill>
                  <a:schemeClr val="bg2"/>
                </a:solidFill>
                <a:latin typeface="NikoshBAN" pitchFamily="2" charset="0"/>
                <a:cs typeface="NikoshBAN" pitchFamily="2" charset="0"/>
              </a:rPr>
              <a:t>বিচ্ছুরিত হয়</a:t>
            </a:r>
            <a:endParaRPr lang="en-US" sz="3200" dirty="0">
              <a:solidFill>
                <a:schemeClr val="bg2"/>
              </a:solidFill>
              <a:latin typeface="NikoshBAN" pitchFamily="2" charset="0"/>
              <a:cs typeface="NikoshBAN" pitchFamily="2" charset="0"/>
            </a:endParaRPr>
          </a:p>
        </p:txBody>
      </p:sp>
    </p:spTree>
    <p:extLst>
      <p:ext uri="{BB962C8B-B14F-4D97-AF65-F5344CB8AC3E}">
        <p14:creationId xmlns:p14="http://schemas.microsoft.com/office/powerpoint/2010/main" val="322941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A88389-D209-4CE9-B59D-47AD3F0A0B5E}"/>
              </a:ext>
            </a:extLst>
          </p:cNvPr>
          <p:cNvSpPr txBox="1"/>
          <p:nvPr/>
        </p:nvSpPr>
        <p:spPr>
          <a:xfrm>
            <a:off x="671780" y="355534"/>
            <a:ext cx="10428020" cy="2492990"/>
          </a:xfrm>
          <a:prstGeom prst="rect">
            <a:avLst/>
          </a:prstGeom>
          <a:noFill/>
        </p:spPr>
        <p:txBody>
          <a:bodyPr wrap="square" rtlCol="0">
            <a:spAutoFit/>
          </a:bodyPr>
          <a:lstStyle/>
          <a:p>
            <a:pPr defTabSz="457200">
              <a:defRPr/>
            </a:pPr>
            <a:r>
              <a:rPr lang="en-US"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a:t>
            </a:r>
            <a:r>
              <a:rPr lang="as-IN"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a:t>
            </a:r>
            <a:r>
              <a:rPr lang="en-US"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as-IN"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en-US"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as-IN"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a:t>
            </a:r>
            <a:r>
              <a:rPr lang="en-US"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as-IN"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en-US"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a:t>
            </a:r>
            <a:r>
              <a:rPr lang="as-IN"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200" dirty="0" err="1">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ফলন</a:t>
            </a:r>
            <a:r>
              <a:rPr lang="as-IN"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as-IN" sz="3200" dirty="0">
                <a:solidFill>
                  <a:prstClr val="black"/>
                </a:solidFill>
                <a:latin typeface="Kalpurush" panose="02000600000000000000" pitchFamily="2" charset="0"/>
                <a:cs typeface="Kalpurush" panose="02000600000000000000" pitchFamily="2" charset="0"/>
              </a:rPr>
              <a:t>আলোকরশ্মি</a:t>
            </a:r>
            <a:r>
              <a:rPr lang="en-US" sz="3200" dirty="0">
                <a:solidFill>
                  <a:prstClr val="black"/>
                </a:solidFill>
                <a:latin typeface="Kalpurush" panose="02000600000000000000" pitchFamily="2" charset="0"/>
                <a:cs typeface="Kalpurush" panose="02000600000000000000" pitchFamily="2" charset="0"/>
              </a:rPr>
              <a:t> </a:t>
            </a:r>
            <a:r>
              <a:rPr lang="en-US" sz="3200" dirty="0" err="1">
                <a:solidFill>
                  <a:prstClr val="black"/>
                </a:solidFill>
                <a:latin typeface="Kalpurush" panose="02000600000000000000" pitchFamily="2" charset="0"/>
                <a:cs typeface="Kalpurush" panose="02000600000000000000" pitchFamily="2" charset="0"/>
              </a:rPr>
              <a:t>কোনো</a:t>
            </a:r>
            <a:r>
              <a:rPr lang="en-US" sz="3200" dirty="0">
                <a:solidFill>
                  <a:prstClr val="black"/>
                </a:solidFill>
                <a:latin typeface="Kalpurush" panose="02000600000000000000" pitchFamily="2" charset="0"/>
                <a:cs typeface="Kalpurush" panose="02000600000000000000" pitchFamily="2" charset="0"/>
              </a:rPr>
              <a:t> </a:t>
            </a:r>
            <a:r>
              <a:rPr lang="en-US" sz="3200" dirty="0" err="1">
                <a:solidFill>
                  <a:prstClr val="black"/>
                </a:solidFill>
                <a:latin typeface="Kalpurush" panose="02000600000000000000" pitchFamily="2" charset="0"/>
                <a:cs typeface="Kalpurush" panose="02000600000000000000" pitchFamily="2" charset="0"/>
              </a:rPr>
              <a:t>স্বচ্ছ</a:t>
            </a:r>
            <a:r>
              <a:rPr lang="as-IN" sz="3200" dirty="0">
                <a:solidFill>
                  <a:prstClr val="black"/>
                </a:solidFill>
                <a:latin typeface="Kalpurush" panose="02000600000000000000" pitchFamily="2" charset="0"/>
                <a:cs typeface="Kalpurush" panose="02000600000000000000" pitchFamily="2" charset="0"/>
              </a:rPr>
              <a:t> মাধ্যম দিয়ে</a:t>
            </a:r>
            <a:r>
              <a:rPr lang="en-US" sz="3200" dirty="0">
                <a:solidFill>
                  <a:prstClr val="black"/>
                </a:solidFill>
                <a:latin typeface="Kalpurush" panose="02000600000000000000" pitchFamily="2" charset="0"/>
                <a:cs typeface="Kalpurush" panose="02000600000000000000" pitchFamily="2" charset="0"/>
              </a:rPr>
              <a:t> </a:t>
            </a:r>
            <a:r>
              <a:rPr lang="en-US" sz="3200" dirty="0" err="1">
                <a:solidFill>
                  <a:prstClr val="black"/>
                </a:solidFill>
                <a:latin typeface="Kalpurush" panose="02000600000000000000" pitchFamily="2" charset="0"/>
                <a:cs typeface="Kalpurush" panose="02000600000000000000" pitchFamily="2" charset="0"/>
              </a:rPr>
              <a:t>গমনের</a:t>
            </a:r>
            <a:r>
              <a:rPr lang="en-US" sz="3200" dirty="0">
                <a:solidFill>
                  <a:prstClr val="black"/>
                </a:solidFill>
                <a:latin typeface="Kalpurush" panose="02000600000000000000" pitchFamily="2" charset="0"/>
                <a:cs typeface="Kalpurush" panose="02000600000000000000" pitchFamily="2" charset="0"/>
              </a:rPr>
              <a:t> </a:t>
            </a:r>
            <a:r>
              <a:rPr lang="en-US" sz="3200" dirty="0" err="1">
                <a:solidFill>
                  <a:prstClr val="black"/>
                </a:solidFill>
                <a:latin typeface="Kalpurush" panose="02000600000000000000" pitchFamily="2" charset="0"/>
                <a:cs typeface="Kalpurush" panose="02000600000000000000" pitchFamily="2" charset="0"/>
              </a:rPr>
              <a:t>সময়</a:t>
            </a:r>
            <a:r>
              <a:rPr lang="as-IN" sz="3200" dirty="0">
                <a:solidFill>
                  <a:prstClr val="black"/>
                </a:solidFill>
                <a:latin typeface="Kalpurush" panose="02000600000000000000" pitchFamily="2" charset="0"/>
                <a:cs typeface="Kalpurush" panose="02000600000000000000" pitchFamily="2" charset="0"/>
              </a:rPr>
              <a:t> অন্য </a:t>
            </a:r>
            <a:r>
              <a:rPr lang="en-US" sz="3200" dirty="0" err="1">
                <a:solidFill>
                  <a:prstClr val="black"/>
                </a:solidFill>
                <a:latin typeface="Kalpurush" panose="02000600000000000000" pitchFamily="2" charset="0"/>
                <a:cs typeface="Kalpurush" panose="02000600000000000000" pitchFamily="2" charset="0"/>
              </a:rPr>
              <a:t>কোনো</a:t>
            </a:r>
            <a:r>
              <a:rPr lang="en-US" sz="3200" dirty="0">
                <a:solidFill>
                  <a:prstClr val="black"/>
                </a:solidFill>
                <a:latin typeface="Kalpurush" panose="02000600000000000000" pitchFamily="2" charset="0"/>
                <a:cs typeface="Kalpurush" panose="02000600000000000000" pitchFamily="2" charset="0"/>
              </a:rPr>
              <a:t> </a:t>
            </a:r>
            <a:r>
              <a:rPr lang="as-IN" sz="3200" dirty="0">
                <a:solidFill>
                  <a:prstClr val="black"/>
                </a:solidFill>
                <a:latin typeface="Kalpurush" panose="02000600000000000000" pitchFamily="2" charset="0"/>
                <a:cs typeface="Kalpurush" panose="02000600000000000000" pitchFamily="2" charset="0"/>
              </a:rPr>
              <a:t>মাধ্যমের কোনো তলে আপতিত হ</a:t>
            </a:r>
            <a:r>
              <a:rPr lang="en-US" sz="3200" dirty="0" err="1">
                <a:solidFill>
                  <a:prstClr val="black"/>
                </a:solidFill>
                <a:latin typeface="Kalpurush" panose="02000600000000000000" pitchFamily="2" charset="0"/>
                <a:cs typeface="Kalpurush" panose="02000600000000000000" pitchFamily="2" charset="0"/>
              </a:rPr>
              <a:t>লে</a:t>
            </a:r>
            <a:r>
              <a:rPr lang="as-IN" sz="3200" dirty="0">
                <a:solidFill>
                  <a:prstClr val="black"/>
                </a:solidFill>
                <a:latin typeface="Kalpurush" panose="02000600000000000000" pitchFamily="2" charset="0"/>
                <a:cs typeface="Kalpurush" panose="02000600000000000000" pitchFamily="2" charset="0"/>
              </a:rPr>
              <a:t> তখন দুই মাধ্যমের বিভেদতল হতে কিছু পরিমাণ আলো আবার প্রথম মাধ্যমে ফিরে আসে। এ ঘটনাকে আলোর প্রতিফলন বলে।</a:t>
            </a:r>
          </a:p>
          <a:p>
            <a:pPr defTabSz="457200">
              <a:defRPr/>
            </a:pPr>
            <a:endParaRPr lang="en-US" sz="2800" dirty="0">
              <a:solidFill>
                <a:prstClr val="black"/>
              </a:solidFill>
              <a:latin typeface="Kalpurush" panose="02000600000000000000" pitchFamily="2" charset="0"/>
              <a:cs typeface="Kalpurush" panose="02000600000000000000" pitchFamily="2" charset="0"/>
            </a:endParaRPr>
          </a:p>
        </p:txBody>
      </p:sp>
      <p:sp>
        <p:nvSpPr>
          <p:cNvPr id="4" name="TextBox 3">
            <a:extLst>
              <a:ext uri="{FF2B5EF4-FFF2-40B4-BE49-F238E27FC236}">
                <a16:creationId xmlns:a16="http://schemas.microsoft.com/office/drawing/2014/main" id="{02A1FBE2-1B61-4B14-8A2C-71408CFCFB9F}"/>
              </a:ext>
            </a:extLst>
          </p:cNvPr>
          <p:cNvSpPr txBox="1"/>
          <p:nvPr/>
        </p:nvSpPr>
        <p:spPr>
          <a:xfrm>
            <a:off x="1520371" y="2057403"/>
            <a:ext cx="2133600" cy="461665"/>
          </a:xfrm>
          <a:prstGeom prst="rect">
            <a:avLst/>
          </a:prstGeom>
          <a:noFill/>
        </p:spPr>
        <p:txBody>
          <a:bodyPr wrap="square" rtlCol="0">
            <a:spAutoFit/>
          </a:bodyPr>
          <a:lstStyle/>
          <a:p>
            <a:pPr defTabSz="457200">
              <a:defRPr/>
            </a:pPr>
            <a:r>
              <a:rPr lang="en-US" sz="2400" dirty="0">
                <a:solidFill>
                  <a:prstClr val="black"/>
                </a:solidFill>
                <a:latin typeface="Kalpurush" panose="02000600000000000000" pitchFamily="2" charset="0"/>
                <a:cs typeface="Kalpurush" panose="02000600000000000000" pitchFamily="2" charset="0"/>
              </a:rPr>
              <a:t> </a:t>
            </a:r>
          </a:p>
        </p:txBody>
      </p:sp>
      <p:sp>
        <p:nvSpPr>
          <p:cNvPr id="5" name="TextBox 4">
            <a:extLst>
              <a:ext uri="{FF2B5EF4-FFF2-40B4-BE49-F238E27FC236}">
                <a16:creationId xmlns:a16="http://schemas.microsoft.com/office/drawing/2014/main" id="{12EE36C8-C3AE-49C3-8ECF-9EF79514C18B}"/>
              </a:ext>
            </a:extLst>
          </p:cNvPr>
          <p:cNvSpPr txBox="1"/>
          <p:nvPr/>
        </p:nvSpPr>
        <p:spPr>
          <a:xfrm>
            <a:off x="2055286" y="6043094"/>
            <a:ext cx="6436034" cy="461665"/>
          </a:xfrm>
          <a:prstGeom prst="rect">
            <a:avLst/>
          </a:prstGeom>
          <a:noFill/>
        </p:spPr>
        <p:txBody>
          <a:bodyPr wrap="square" rtlCol="0">
            <a:spAutoFit/>
          </a:bodyPr>
          <a:lstStyle/>
          <a:p>
            <a:pPr algn="ct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আলোর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প্রতিফলনের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সচিত্র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উদাহরণ</a:t>
            </a:r>
            <a:r>
              <a:rPr lang="en-US" sz="2400" dirty="0">
                <a:latin typeface="Kalpurush" panose="02000600000000000000" pitchFamily="2" charset="0"/>
                <a:cs typeface="Kalpurush" panose="02000600000000000000" pitchFamily="2" charset="0"/>
              </a:rPr>
              <a:t>। </a:t>
            </a:r>
          </a:p>
        </p:txBody>
      </p:sp>
      <p:pic>
        <p:nvPicPr>
          <p:cNvPr id="6" name="Picture 5">
            <a:extLst>
              <a:ext uri="{FF2B5EF4-FFF2-40B4-BE49-F238E27FC236}">
                <a16:creationId xmlns:a16="http://schemas.microsoft.com/office/drawing/2014/main" id="{8CCA6CE5-1F82-454A-9648-D119ED58C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38" y="2783916"/>
            <a:ext cx="3975975" cy="2610809"/>
          </a:xfrm>
          <a:prstGeom prst="rect">
            <a:avLst/>
          </a:prstGeom>
        </p:spPr>
      </p:pic>
      <p:sp>
        <p:nvSpPr>
          <p:cNvPr id="7" name="Rectangle 6">
            <a:extLst>
              <a:ext uri="{FF2B5EF4-FFF2-40B4-BE49-F238E27FC236}">
                <a16:creationId xmlns:a16="http://schemas.microsoft.com/office/drawing/2014/main" id="{CD14B0A6-977A-4A87-A0A8-3933CF7C172B}"/>
              </a:ext>
            </a:extLst>
          </p:cNvPr>
          <p:cNvSpPr/>
          <p:nvPr/>
        </p:nvSpPr>
        <p:spPr>
          <a:xfrm>
            <a:off x="4862471" y="5141012"/>
            <a:ext cx="5290096" cy="266804"/>
          </a:xfrm>
          <a:prstGeom prst="rect">
            <a:avLst/>
          </a:prstGeom>
          <a:solidFill>
            <a:srgbClr val="C00000"/>
          </a:solidFill>
          <a:ln>
            <a:noFill/>
          </a:ln>
          <a:effectLst>
            <a:outerShdw blurRad="50800" dist="38100" dir="18900000" algn="bl" rotWithShape="0">
              <a:prstClr val="black">
                <a:alpha val="40000"/>
              </a:prstClr>
            </a:outerShd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cxnSp>
        <p:nvCxnSpPr>
          <p:cNvPr id="8" name="Straight Connector 7">
            <a:extLst>
              <a:ext uri="{FF2B5EF4-FFF2-40B4-BE49-F238E27FC236}">
                <a16:creationId xmlns:a16="http://schemas.microsoft.com/office/drawing/2014/main" id="{40E586D2-81FB-4E46-8861-16C26671B296}"/>
              </a:ext>
            </a:extLst>
          </p:cNvPr>
          <p:cNvCxnSpPr>
            <a:cxnSpLocks/>
          </p:cNvCxnSpPr>
          <p:nvPr/>
        </p:nvCxnSpPr>
        <p:spPr>
          <a:xfrm>
            <a:off x="7685810" y="2812971"/>
            <a:ext cx="0" cy="2209800"/>
          </a:xfrm>
          <a:prstGeom prst="line">
            <a:avLst/>
          </a:prstGeom>
          <a:ln w="571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CDE4080-80AF-4C60-9E6B-451A63E97329}"/>
              </a:ext>
            </a:extLst>
          </p:cNvPr>
          <p:cNvCxnSpPr>
            <a:cxnSpLocks/>
          </p:cNvCxnSpPr>
          <p:nvPr/>
        </p:nvCxnSpPr>
        <p:spPr>
          <a:xfrm>
            <a:off x="5130386" y="3041571"/>
            <a:ext cx="2555424" cy="2095500"/>
          </a:xfrm>
          <a:prstGeom prst="line">
            <a:avLst/>
          </a:prstGeom>
          <a:ln w="76200">
            <a:solidFill>
              <a:schemeClr val="accent4">
                <a:lumMod val="60000"/>
                <a:lumOff val="40000"/>
              </a:schemeClr>
            </a:solidFill>
            <a:headEnd type="none" w="med" len="med"/>
            <a:tailEnd type="arrow" w="med" len="med"/>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64FEC6B-12A4-457B-A1BE-3CE9CDE6C7FA}"/>
              </a:ext>
            </a:extLst>
          </p:cNvPr>
          <p:cNvSpPr txBox="1"/>
          <p:nvPr/>
        </p:nvSpPr>
        <p:spPr>
          <a:xfrm rot="2400000">
            <a:off x="5223622" y="4049861"/>
            <a:ext cx="1524000" cy="400110"/>
          </a:xfrm>
          <a:prstGeom prst="rect">
            <a:avLst/>
          </a:prstGeom>
          <a:noFill/>
        </p:spPr>
        <p:txBody>
          <a:bodyPr wrap="square" rtlCol="0">
            <a:spAutoFit/>
          </a:bodyPr>
          <a:lstStyle/>
          <a:p>
            <a:pPr defTabSz="457200">
              <a:defRPr/>
            </a:pPr>
            <a:r>
              <a:rPr lang="en-US" sz="2000" dirty="0" err="1">
                <a:solidFill>
                  <a:prstClr val="black"/>
                </a:solidFill>
                <a:latin typeface="Kalpurush" panose="02000600000000000000" pitchFamily="2" charset="0"/>
                <a:cs typeface="Kalpurush" panose="02000600000000000000" pitchFamily="2" charset="0"/>
              </a:rPr>
              <a:t>আপতিত</a:t>
            </a:r>
            <a:r>
              <a:rPr lang="en-US" sz="2000" dirty="0">
                <a:solidFill>
                  <a:prstClr val="black"/>
                </a:solidFill>
                <a:latin typeface="Kalpurush" panose="02000600000000000000" pitchFamily="2" charset="0"/>
                <a:cs typeface="Kalpurush" panose="02000600000000000000" pitchFamily="2" charset="0"/>
              </a:rPr>
              <a:t> </a:t>
            </a:r>
            <a:r>
              <a:rPr lang="en-US" sz="2000" dirty="0" err="1">
                <a:solidFill>
                  <a:prstClr val="black"/>
                </a:solidFill>
                <a:latin typeface="Kalpurush" panose="02000600000000000000" pitchFamily="2" charset="0"/>
                <a:cs typeface="Kalpurush" panose="02000600000000000000" pitchFamily="2" charset="0"/>
              </a:rPr>
              <a:t>রশ্মি</a:t>
            </a:r>
            <a:endParaRPr lang="en-US" sz="2000" dirty="0">
              <a:solidFill>
                <a:prstClr val="black"/>
              </a:solidFill>
              <a:latin typeface="Kalpurush" panose="02000600000000000000" pitchFamily="2" charset="0"/>
              <a:cs typeface="Kalpurush" panose="02000600000000000000" pitchFamily="2" charset="0"/>
            </a:endParaRPr>
          </a:p>
        </p:txBody>
      </p:sp>
      <p:cxnSp>
        <p:nvCxnSpPr>
          <p:cNvPr id="12" name="Straight Connector 11">
            <a:extLst>
              <a:ext uri="{FF2B5EF4-FFF2-40B4-BE49-F238E27FC236}">
                <a16:creationId xmlns:a16="http://schemas.microsoft.com/office/drawing/2014/main" id="{64DC016D-B875-440D-89FD-ED1CED649F6F}"/>
              </a:ext>
            </a:extLst>
          </p:cNvPr>
          <p:cNvCxnSpPr>
            <a:cxnSpLocks/>
          </p:cNvCxnSpPr>
          <p:nvPr/>
        </p:nvCxnSpPr>
        <p:spPr>
          <a:xfrm flipV="1">
            <a:off x="7733858" y="3041571"/>
            <a:ext cx="2317747" cy="2095500"/>
          </a:xfrm>
          <a:prstGeom prst="line">
            <a:avLst/>
          </a:prstGeom>
          <a:ln w="57150">
            <a:solidFill>
              <a:schemeClr val="accent4"/>
            </a:solidFill>
            <a:headEnd type="none" w="med" len="med"/>
            <a:tailEnd type="arrow" w="med" len="med"/>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A88B192-0325-48D6-BEA1-97532C3703F9}"/>
              </a:ext>
            </a:extLst>
          </p:cNvPr>
          <p:cNvSpPr txBox="1"/>
          <p:nvPr/>
        </p:nvSpPr>
        <p:spPr>
          <a:xfrm rot="18960000">
            <a:off x="8215269" y="4117111"/>
            <a:ext cx="1876294" cy="400110"/>
          </a:xfrm>
          <a:prstGeom prst="rect">
            <a:avLst/>
          </a:prstGeom>
          <a:noFill/>
        </p:spPr>
        <p:txBody>
          <a:bodyPr wrap="square" rtlCol="0">
            <a:spAutoFit/>
          </a:bodyPr>
          <a:lstStyle/>
          <a:p>
            <a:pPr defTabSz="457200">
              <a:defRPr/>
            </a:pPr>
            <a:r>
              <a:rPr lang="en-US" sz="2000" dirty="0">
                <a:solidFill>
                  <a:prstClr val="black"/>
                </a:solidFill>
                <a:latin typeface="Kalpurush" panose="02000600000000000000" pitchFamily="2" charset="0"/>
                <a:cs typeface="Kalpurush" panose="02000600000000000000" pitchFamily="2" charset="0"/>
              </a:rPr>
              <a:t>প</a:t>
            </a:r>
            <a:r>
              <a:rPr lang="as-IN" sz="2000" dirty="0">
                <a:solidFill>
                  <a:prstClr val="black"/>
                </a:solidFill>
                <a:latin typeface="Kalpurush" panose="02000600000000000000" pitchFamily="2" charset="0"/>
                <a:cs typeface="Kalpurush" panose="02000600000000000000" pitchFamily="2" charset="0"/>
              </a:rPr>
              <a:t>্</a:t>
            </a:r>
            <a:r>
              <a:rPr lang="en-US" sz="2000" dirty="0" err="1">
                <a:solidFill>
                  <a:prstClr val="black"/>
                </a:solidFill>
                <a:latin typeface="Kalpurush" panose="02000600000000000000" pitchFamily="2" charset="0"/>
                <a:cs typeface="Kalpurush" panose="02000600000000000000" pitchFamily="2" charset="0"/>
              </a:rPr>
              <a:t>রতি</a:t>
            </a:r>
            <a:r>
              <a:rPr lang="as-IN" sz="2000" dirty="0">
                <a:solidFill>
                  <a:prstClr val="black"/>
                </a:solidFill>
                <a:latin typeface="Kalpurush" panose="02000600000000000000" pitchFamily="2" charset="0"/>
                <a:cs typeface="Kalpurush" panose="02000600000000000000" pitchFamily="2" charset="0"/>
              </a:rPr>
              <a:t>ফ</a:t>
            </a:r>
            <a:r>
              <a:rPr lang="en-US" sz="2000" dirty="0">
                <a:solidFill>
                  <a:prstClr val="black"/>
                </a:solidFill>
                <a:latin typeface="Kalpurush" panose="02000600000000000000" pitchFamily="2" charset="0"/>
                <a:cs typeface="Kalpurush" panose="02000600000000000000" pitchFamily="2" charset="0"/>
              </a:rPr>
              <a:t>ল</a:t>
            </a:r>
            <a:r>
              <a:rPr lang="as-IN" sz="2000" dirty="0">
                <a:solidFill>
                  <a:prstClr val="black"/>
                </a:solidFill>
                <a:latin typeface="Kalpurush" panose="02000600000000000000" pitchFamily="2" charset="0"/>
                <a:cs typeface="Kalpurush" panose="02000600000000000000" pitchFamily="2" charset="0"/>
              </a:rPr>
              <a:t>ি</a:t>
            </a:r>
            <a:r>
              <a:rPr lang="en-US" sz="2000" dirty="0">
                <a:solidFill>
                  <a:prstClr val="black"/>
                </a:solidFill>
                <a:latin typeface="Kalpurush" panose="02000600000000000000" pitchFamily="2" charset="0"/>
                <a:cs typeface="Kalpurush" panose="02000600000000000000" pitchFamily="2" charset="0"/>
              </a:rPr>
              <a:t>ত </a:t>
            </a:r>
            <a:r>
              <a:rPr lang="en-US" sz="2000" dirty="0" err="1">
                <a:solidFill>
                  <a:prstClr val="black"/>
                </a:solidFill>
                <a:latin typeface="Kalpurush" panose="02000600000000000000" pitchFamily="2" charset="0"/>
                <a:cs typeface="Kalpurush" panose="02000600000000000000" pitchFamily="2" charset="0"/>
              </a:rPr>
              <a:t>রশ্মি</a:t>
            </a:r>
            <a:endParaRPr lang="en-US" sz="2000" dirty="0">
              <a:solidFill>
                <a:prstClr val="black"/>
              </a:solidFill>
              <a:latin typeface="Kalpurush" panose="02000600000000000000" pitchFamily="2" charset="0"/>
              <a:cs typeface="Kalpurush" panose="02000600000000000000" pitchFamily="2" charset="0"/>
            </a:endParaRPr>
          </a:p>
        </p:txBody>
      </p:sp>
      <p:sp>
        <p:nvSpPr>
          <p:cNvPr id="14" name="TextBox 13">
            <a:extLst>
              <a:ext uri="{FF2B5EF4-FFF2-40B4-BE49-F238E27FC236}">
                <a16:creationId xmlns:a16="http://schemas.microsoft.com/office/drawing/2014/main" id="{DAB66C09-3984-4B2C-B423-44BEFABFEDFD}"/>
              </a:ext>
            </a:extLst>
          </p:cNvPr>
          <p:cNvSpPr txBox="1"/>
          <p:nvPr/>
        </p:nvSpPr>
        <p:spPr>
          <a:xfrm>
            <a:off x="7248500" y="5525400"/>
            <a:ext cx="1091101" cy="400110"/>
          </a:xfrm>
          <a:prstGeom prst="rect">
            <a:avLst/>
          </a:prstGeom>
          <a:noFill/>
        </p:spPr>
        <p:txBody>
          <a:bodyPr wrap="square" rtlCol="0">
            <a:spAutoFit/>
          </a:bodyPr>
          <a:lstStyle/>
          <a:p>
            <a:pPr defTabSz="457200">
              <a:defRPr/>
            </a:pPr>
            <a:r>
              <a:rPr lang="en-US" sz="2000" dirty="0" err="1">
                <a:solidFill>
                  <a:prstClr val="black"/>
                </a:solidFill>
                <a:latin typeface="Kalpurush" panose="02000600000000000000" pitchFamily="2" charset="0"/>
                <a:cs typeface="Kalpurush" panose="02000600000000000000" pitchFamily="2" charset="0"/>
              </a:rPr>
              <a:t>বিভেদতল</a:t>
            </a:r>
            <a:endParaRPr lang="en-US" sz="2000" dirty="0">
              <a:solidFill>
                <a:prstClr val="black"/>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8718800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upRight)">
                                      <p:cBhvr>
                                        <p:cTn id="27" dur="500"/>
                                        <p:tgtEl>
                                          <p:spTgt spid="12"/>
                                        </p:tgtEl>
                                      </p:cBhvr>
                                    </p:animEffect>
                                  </p:childTnLst>
                                </p:cTn>
                              </p:par>
                            </p:childTnLst>
                          </p:cTn>
                        </p:par>
                        <p:par>
                          <p:cTn id="28" fill="hold">
                            <p:stCondLst>
                              <p:cond delay="500"/>
                            </p:stCondLst>
                            <p:childTnLst>
                              <p:par>
                                <p:cTn id="29" presetID="18" presetClass="entr" presetSubtype="3"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upRight)">
                                      <p:cBhvr>
                                        <p:cTn id="31" dur="12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1"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561CA8-3183-4965-BAC5-C157286EF211}"/>
              </a:ext>
            </a:extLst>
          </p:cNvPr>
          <p:cNvSpPr/>
          <p:nvPr/>
        </p:nvSpPr>
        <p:spPr>
          <a:xfrm>
            <a:off x="901700" y="771268"/>
            <a:ext cx="9144000" cy="4585871"/>
          </a:xfrm>
          <a:prstGeom prst="rect">
            <a:avLst/>
          </a:prstGeom>
        </p:spPr>
        <p:txBody>
          <a:bodyPr wrap="square" anchor="ctr">
            <a:spAutoFit/>
          </a:bodyPr>
          <a:lstStyle/>
          <a:p>
            <a:pPr defTabSz="457200">
              <a:defRPr/>
            </a:pPr>
            <a:r>
              <a:rPr lang="en-US" sz="4000" b="1" u="sng" dirty="0" err="1">
                <a:solidFill>
                  <a:schemeClr val="accent6">
                    <a:lumMod val="75000"/>
                  </a:schemeClr>
                </a:solidFill>
                <a:latin typeface="NikoshBAN" panose="02000000000000000000" pitchFamily="2" charset="0"/>
                <a:cs typeface="NikoshBAN" panose="02000000000000000000" pitchFamily="2" charset="0"/>
              </a:rPr>
              <a:t>প্রতিফলনের</a:t>
            </a:r>
            <a:r>
              <a:rPr lang="en-US" sz="4000" b="1" u="sng" dirty="0">
                <a:solidFill>
                  <a:schemeClr val="accent6">
                    <a:lumMod val="75000"/>
                  </a:schemeClr>
                </a:solidFill>
                <a:latin typeface="NikoshBAN" panose="02000000000000000000" pitchFamily="2" charset="0"/>
                <a:cs typeface="NikoshBAN" panose="02000000000000000000" pitchFamily="2" charset="0"/>
              </a:rPr>
              <a:t> </a:t>
            </a:r>
            <a:r>
              <a:rPr lang="en-US" sz="4000" b="1" u="sng" dirty="0" err="1">
                <a:solidFill>
                  <a:schemeClr val="accent6">
                    <a:lumMod val="75000"/>
                  </a:schemeClr>
                </a:solidFill>
                <a:latin typeface="NikoshBAN" panose="02000000000000000000" pitchFamily="2" charset="0"/>
                <a:cs typeface="NikoshBAN" panose="02000000000000000000" pitchFamily="2" charset="0"/>
              </a:rPr>
              <a:t>প্রকারভেদঃ</a:t>
            </a:r>
            <a:endParaRPr lang="en-US" sz="4000" b="1" u="sng" dirty="0">
              <a:solidFill>
                <a:schemeClr val="accent6">
                  <a:lumMod val="75000"/>
                </a:schemeClr>
              </a:solidFill>
              <a:latin typeface="NikoshBAN" panose="02000000000000000000" pitchFamily="2" charset="0"/>
              <a:cs typeface="NikoshBAN" panose="02000000000000000000" pitchFamily="2" charset="0"/>
            </a:endParaRPr>
          </a:p>
          <a:p>
            <a:pPr defTabSz="457200">
              <a:defRPr/>
            </a:pPr>
            <a:endParaRPr lang="as-IN" sz="2800" dirty="0">
              <a:solidFill>
                <a:prstClr val="black"/>
              </a:solidFill>
              <a:latin typeface="Kalpurush" panose="02000600000000000000" pitchFamily="2" charset="0"/>
              <a:cs typeface="Kalpurush" panose="02000600000000000000" pitchFamily="2" charset="0"/>
            </a:endParaRPr>
          </a:p>
          <a:p>
            <a:pPr defTabSz="457200">
              <a:defRPr/>
            </a:pPr>
            <a:r>
              <a:rPr lang="as-IN" sz="2800" dirty="0">
                <a:solidFill>
                  <a:prstClr val="black"/>
                </a:solidFill>
                <a:latin typeface="Kalpurush" panose="02000600000000000000" pitchFamily="2" charset="0"/>
                <a:cs typeface="Kalpurush" panose="02000600000000000000" pitchFamily="2" charset="0"/>
              </a:rPr>
              <a:t>কোনো পৃষ্ঠ থেকে কীভাবে আলো প্রতিফলিত হবে তা নির্ভর করে প্রতিফলকের পৃষ্ঠের প্রকৃতির উপর।</a:t>
            </a:r>
          </a:p>
          <a:p>
            <a:pPr defTabSz="457200">
              <a:defRPr/>
            </a:pPr>
            <a:endParaRPr lang="as-IN" sz="2800" dirty="0">
              <a:solidFill>
                <a:prstClr val="black"/>
              </a:solidFill>
              <a:latin typeface="Kalpurush" panose="02000600000000000000" pitchFamily="2" charset="0"/>
              <a:cs typeface="Kalpurush" panose="02000600000000000000" pitchFamily="2" charset="0"/>
            </a:endParaRPr>
          </a:p>
          <a:p>
            <a:pPr defTabSz="457200">
              <a:defRPr/>
            </a:pPr>
            <a:r>
              <a:rPr lang="as-IN" sz="2800" dirty="0">
                <a:solidFill>
                  <a:prstClr val="black"/>
                </a:solidFill>
                <a:latin typeface="Kalpurush" panose="02000600000000000000" pitchFamily="2" charset="0"/>
                <a:cs typeface="Kalpurush" panose="02000600000000000000" pitchFamily="2" charset="0"/>
              </a:rPr>
              <a:t>প্রতিফলক পৃষ্ঠের প্রকৃতির উপর নির্ভর করে প্রতিফলনকে</a:t>
            </a:r>
            <a:endParaRPr lang="en-US" sz="2800" dirty="0">
              <a:solidFill>
                <a:prstClr val="black"/>
              </a:solidFill>
              <a:latin typeface="Kalpurush" panose="02000600000000000000" pitchFamily="2" charset="0"/>
              <a:cs typeface="Kalpurush" panose="02000600000000000000" pitchFamily="2" charset="0"/>
            </a:endParaRPr>
          </a:p>
          <a:p>
            <a:pPr defTabSz="457200">
              <a:defRPr/>
            </a:pPr>
            <a:r>
              <a:rPr lang="as-IN" sz="2800" dirty="0">
                <a:solidFill>
                  <a:prstClr val="black"/>
                </a:solidFill>
                <a:latin typeface="Kalpurush" panose="02000600000000000000" pitchFamily="2" charset="0"/>
                <a:cs typeface="Kalpurush" panose="02000600000000000000" pitchFamily="2" charset="0"/>
              </a:rPr>
              <a:t> দুইভাগে ভাগ করা যায়।</a:t>
            </a:r>
          </a:p>
          <a:p>
            <a:pPr defTabSz="457200">
              <a:defRPr/>
            </a:pPr>
            <a:r>
              <a:rPr lang="as-IN" sz="2800" dirty="0">
                <a:solidFill>
                  <a:prstClr val="black"/>
                </a:solidFill>
                <a:latin typeface="Kalpurush" panose="02000600000000000000" pitchFamily="2" charset="0"/>
                <a:cs typeface="Kalpurush" panose="02000600000000000000" pitchFamily="2" charset="0"/>
              </a:rPr>
              <a:t>যথা-</a:t>
            </a:r>
          </a:p>
          <a:p>
            <a:pPr defTabSz="457200">
              <a:defRPr/>
            </a:pPr>
            <a:r>
              <a:rPr lang="en-US" sz="2800" dirty="0">
                <a:solidFill>
                  <a:prstClr val="black"/>
                </a:solidFill>
                <a:latin typeface="Kalpurush" panose="02000600000000000000" pitchFamily="2" charset="0"/>
                <a:cs typeface="Kalpurush" panose="02000600000000000000" pitchFamily="2" charset="0"/>
              </a:rPr>
              <a:t>১। </a:t>
            </a:r>
            <a:r>
              <a:rPr lang="as-IN" sz="2800" dirty="0">
                <a:solidFill>
                  <a:prstClr val="black"/>
                </a:solidFill>
                <a:latin typeface="Kalpurush" panose="02000600000000000000" pitchFamily="2" charset="0"/>
                <a:cs typeface="Kalpurush" panose="02000600000000000000" pitchFamily="2" charset="0"/>
              </a:rPr>
              <a:t>নিয়মিত বা সুষম প্রতিফলন</a:t>
            </a:r>
          </a:p>
          <a:p>
            <a:pPr>
              <a:defRPr/>
            </a:pPr>
            <a:r>
              <a:rPr lang="en-US" sz="2800" dirty="0">
                <a:solidFill>
                  <a:prstClr val="black"/>
                </a:solidFill>
                <a:latin typeface="Kalpurush" panose="02000600000000000000" pitchFamily="2" charset="0"/>
                <a:cs typeface="Kalpurush" panose="02000600000000000000" pitchFamily="2" charset="0"/>
              </a:rPr>
              <a:t>২। </a:t>
            </a:r>
            <a:r>
              <a:rPr lang="as-IN" sz="2800" dirty="0">
                <a:solidFill>
                  <a:prstClr val="black"/>
                </a:solidFill>
                <a:latin typeface="Kalpurush" panose="02000600000000000000" pitchFamily="2" charset="0"/>
                <a:cs typeface="Kalpurush" panose="02000600000000000000" pitchFamily="2" charset="0"/>
              </a:rPr>
              <a:t>অনিয়মিত বা ব্যাপ্ত প্রতিফলন</a:t>
            </a:r>
          </a:p>
        </p:txBody>
      </p:sp>
    </p:spTree>
    <p:extLst>
      <p:ext uri="{BB962C8B-B14F-4D97-AF65-F5344CB8AC3E}">
        <p14:creationId xmlns:p14="http://schemas.microsoft.com/office/powerpoint/2010/main" val="4118505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3C83EEC-1D72-4429-9456-76EC2C2B03C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46171" t="29674" r="32395" b="29025"/>
          <a:stretch/>
        </p:blipFill>
        <p:spPr>
          <a:xfrm flipV="1">
            <a:off x="930826" y="0"/>
            <a:ext cx="1331769" cy="1070264"/>
          </a:xfrm>
          <a:prstGeom prst="ellipse">
            <a:avLst/>
          </a:prstGeom>
        </p:spPr>
      </p:pic>
      <p:cxnSp>
        <p:nvCxnSpPr>
          <p:cNvPr id="10" name="Straight Arrow Connector 9">
            <a:extLst>
              <a:ext uri="{FF2B5EF4-FFF2-40B4-BE49-F238E27FC236}">
                <a16:creationId xmlns:a16="http://schemas.microsoft.com/office/drawing/2014/main" id="{AB701A5A-EF6F-4A77-95A9-0A032B2FAD63}"/>
              </a:ext>
            </a:extLst>
          </p:cNvPr>
          <p:cNvCxnSpPr>
            <a:cxnSpLocks/>
          </p:cNvCxnSpPr>
          <p:nvPr/>
        </p:nvCxnSpPr>
        <p:spPr>
          <a:xfrm>
            <a:off x="1347514" y="1214971"/>
            <a:ext cx="2572428" cy="2747433"/>
          </a:xfrm>
          <a:prstGeom prst="straightConnector1">
            <a:avLst/>
          </a:prstGeom>
          <a:ln>
            <a:solidFill>
              <a:srgbClr val="FF0000"/>
            </a:solidFill>
            <a:tailEnd type="triangle"/>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57D1B58-3E3A-4E8E-93DE-C8A3937621B8}"/>
              </a:ext>
            </a:extLst>
          </p:cNvPr>
          <p:cNvCxnSpPr>
            <a:cxnSpLocks/>
          </p:cNvCxnSpPr>
          <p:nvPr/>
        </p:nvCxnSpPr>
        <p:spPr>
          <a:xfrm flipV="1">
            <a:off x="3919942" y="1447801"/>
            <a:ext cx="3352800" cy="2514600"/>
          </a:xfrm>
          <a:prstGeom prst="straightConnector1">
            <a:avLst/>
          </a:prstGeom>
          <a:ln>
            <a:solidFill>
              <a:srgbClr val="FF0000"/>
            </a:solidFill>
            <a:tailEnd type="triangle"/>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F8E160A-BD76-46A4-8944-65F09A30A1C7}"/>
              </a:ext>
            </a:extLst>
          </p:cNvPr>
          <p:cNvCxnSpPr>
            <a:cxnSpLocks/>
          </p:cNvCxnSpPr>
          <p:nvPr/>
        </p:nvCxnSpPr>
        <p:spPr>
          <a:xfrm>
            <a:off x="1786344" y="1066801"/>
            <a:ext cx="2743201" cy="2899834"/>
          </a:xfrm>
          <a:prstGeom prst="straightConnector1">
            <a:avLst/>
          </a:prstGeom>
          <a:ln>
            <a:solidFill>
              <a:srgbClr val="FF0000"/>
            </a:solidFill>
            <a:tailEnd type="triangle"/>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A452415-E852-41FD-9563-1D0E69DB254B}"/>
              </a:ext>
            </a:extLst>
          </p:cNvPr>
          <p:cNvCxnSpPr>
            <a:cxnSpLocks/>
          </p:cNvCxnSpPr>
          <p:nvPr/>
        </p:nvCxnSpPr>
        <p:spPr>
          <a:xfrm>
            <a:off x="2262595" y="874188"/>
            <a:ext cx="2876549" cy="3096681"/>
          </a:xfrm>
          <a:prstGeom prst="straightConnector1">
            <a:avLst/>
          </a:prstGeom>
          <a:ln>
            <a:solidFill>
              <a:srgbClr val="FF0000"/>
            </a:solidFill>
            <a:tailEnd type="triangle"/>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485994C-902A-4608-B13C-FC70EE24EF7A}"/>
              </a:ext>
            </a:extLst>
          </p:cNvPr>
          <p:cNvCxnSpPr>
            <a:cxnSpLocks/>
          </p:cNvCxnSpPr>
          <p:nvPr/>
        </p:nvCxnSpPr>
        <p:spPr>
          <a:xfrm flipV="1">
            <a:off x="4567642" y="1456267"/>
            <a:ext cx="3352800" cy="2514600"/>
          </a:xfrm>
          <a:prstGeom prst="straightConnector1">
            <a:avLst/>
          </a:prstGeom>
          <a:ln>
            <a:solidFill>
              <a:srgbClr val="FF0000"/>
            </a:solidFill>
            <a:tailEnd type="triangle"/>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C3E2D63-4C3D-4746-9737-CFA5353D4BD2}"/>
              </a:ext>
            </a:extLst>
          </p:cNvPr>
          <p:cNvCxnSpPr>
            <a:cxnSpLocks/>
          </p:cNvCxnSpPr>
          <p:nvPr/>
        </p:nvCxnSpPr>
        <p:spPr>
          <a:xfrm flipV="1">
            <a:off x="5177242" y="1456267"/>
            <a:ext cx="3352800" cy="2514600"/>
          </a:xfrm>
          <a:prstGeom prst="straightConnector1">
            <a:avLst/>
          </a:prstGeom>
          <a:ln>
            <a:solidFill>
              <a:srgbClr val="FF0000"/>
            </a:solidFill>
            <a:tailEnd type="triangle"/>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2D81660-25C6-4838-ABBB-07D5266BFDB6}"/>
              </a:ext>
            </a:extLst>
          </p:cNvPr>
          <p:cNvCxnSpPr>
            <a:cxnSpLocks/>
          </p:cNvCxnSpPr>
          <p:nvPr/>
        </p:nvCxnSpPr>
        <p:spPr>
          <a:xfrm flipV="1">
            <a:off x="3919942" y="2080987"/>
            <a:ext cx="0" cy="1905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82BD54-615E-4386-ADC2-82F087972883}"/>
              </a:ext>
            </a:extLst>
          </p:cNvPr>
          <p:cNvCxnSpPr/>
          <p:nvPr/>
        </p:nvCxnSpPr>
        <p:spPr>
          <a:xfrm flipV="1">
            <a:off x="4562199" y="2080987"/>
            <a:ext cx="0" cy="1905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B86D6E7-F154-41BD-9A32-945B1B3D5AAD}"/>
              </a:ext>
            </a:extLst>
          </p:cNvPr>
          <p:cNvCxnSpPr>
            <a:cxnSpLocks/>
          </p:cNvCxnSpPr>
          <p:nvPr/>
        </p:nvCxnSpPr>
        <p:spPr>
          <a:xfrm flipV="1">
            <a:off x="5177242" y="2080987"/>
            <a:ext cx="0" cy="1881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40043C3-A1F4-4F4D-9074-91A8BC285183}"/>
              </a:ext>
            </a:extLst>
          </p:cNvPr>
          <p:cNvGrpSpPr/>
          <p:nvPr/>
        </p:nvGrpSpPr>
        <p:grpSpPr>
          <a:xfrm>
            <a:off x="1097066" y="3964515"/>
            <a:ext cx="8918862" cy="1143000"/>
            <a:chOff x="609599" y="3964965"/>
            <a:chExt cx="9906001" cy="1143000"/>
          </a:xfrm>
          <a:solidFill>
            <a:schemeClr val="accent6"/>
          </a:solidFill>
        </p:grpSpPr>
        <p:grpSp>
          <p:nvGrpSpPr>
            <p:cNvPr id="7" name="Group 6">
              <a:extLst>
                <a:ext uri="{FF2B5EF4-FFF2-40B4-BE49-F238E27FC236}">
                  <a16:creationId xmlns:a16="http://schemas.microsoft.com/office/drawing/2014/main" id="{D8822744-D6ED-4D14-AA35-4E4164E66962}"/>
                </a:ext>
              </a:extLst>
            </p:cNvPr>
            <p:cNvGrpSpPr/>
            <p:nvPr/>
          </p:nvGrpSpPr>
          <p:grpSpPr>
            <a:xfrm>
              <a:off x="609599" y="3964965"/>
              <a:ext cx="9906001" cy="1143000"/>
              <a:chOff x="609599" y="3964965"/>
              <a:chExt cx="9906001" cy="1143000"/>
            </a:xfrm>
            <a:grpFill/>
          </p:grpSpPr>
          <p:sp>
            <p:nvSpPr>
              <p:cNvPr id="6" name="Rectangle 5">
                <a:extLst>
                  <a:ext uri="{FF2B5EF4-FFF2-40B4-BE49-F238E27FC236}">
                    <a16:creationId xmlns:a16="http://schemas.microsoft.com/office/drawing/2014/main" id="{6D526485-D9FD-4A53-A364-35CFB7E3679F}"/>
                  </a:ext>
                </a:extLst>
              </p:cNvPr>
              <p:cNvSpPr/>
              <p:nvPr/>
            </p:nvSpPr>
            <p:spPr>
              <a:xfrm>
                <a:off x="609599" y="3964965"/>
                <a:ext cx="9905985" cy="1143000"/>
              </a:xfrm>
              <a:prstGeom prst="rect">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cxnSp>
            <p:nvCxnSpPr>
              <p:cNvPr id="3" name="Straight Connector 2">
                <a:extLst>
                  <a:ext uri="{FF2B5EF4-FFF2-40B4-BE49-F238E27FC236}">
                    <a16:creationId xmlns:a16="http://schemas.microsoft.com/office/drawing/2014/main" id="{DA5D44BB-54C4-4C30-A8A1-816CCEF59016}"/>
                  </a:ext>
                </a:extLst>
              </p:cNvPr>
              <p:cNvCxnSpPr>
                <a:cxnSpLocks/>
              </p:cNvCxnSpPr>
              <p:nvPr/>
            </p:nvCxnSpPr>
            <p:spPr>
              <a:xfrm>
                <a:off x="609600" y="3985986"/>
                <a:ext cx="9906000" cy="0"/>
              </a:xfrm>
              <a:prstGeom prst="line">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118CDE32-E13C-470A-9971-5BE29FBC95D9}"/>
                </a:ext>
              </a:extLst>
            </p:cNvPr>
            <p:cNvSpPr txBox="1"/>
            <p:nvPr/>
          </p:nvSpPr>
          <p:spPr>
            <a:xfrm>
              <a:off x="2190750" y="4347632"/>
              <a:ext cx="1009650" cy="369332"/>
            </a:xfrm>
            <a:prstGeom prst="rect">
              <a:avLst/>
            </a:prstGeom>
            <a:grpFill/>
          </p:spPr>
          <p:txBody>
            <a:bodyPr wrap="square" rtlCol="0">
              <a:spAutoFit/>
            </a:bodyPr>
            <a:lstStyle/>
            <a:p>
              <a:pPr algn="ctr" defTabSz="457200">
                <a:defRPr/>
              </a:pPr>
              <a:r>
                <a:rPr lang="en-US" dirty="0">
                  <a:solidFill>
                    <a:prstClr val="black"/>
                  </a:solidFill>
                  <a:latin typeface="Kalpurush" panose="02000600000000000000" pitchFamily="2" charset="0"/>
                  <a:cs typeface="Kalpurush" panose="02000600000000000000" pitchFamily="2" charset="0"/>
                </a:rPr>
                <a:t>ম</a:t>
              </a:r>
              <a:r>
                <a:rPr lang="as-IN" dirty="0">
                  <a:solidFill>
                    <a:prstClr val="black"/>
                  </a:solidFill>
                  <a:latin typeface="Kalpurush" panose="02000600000000000000" pitchFamily="2" charset="0"/>
                  <a:cs typeface="Kalpurush" panose="02000600000000000000" pitchFamily="2" charset="0"/>
                </a:rPr>
                <a:t>স</a:t>
              </a:r>
              <a:r>
                <a:rPr lang="en-US" dirty="0" err="1">
                  <a:solidFill>
                    <a:prstClr val="black"/>
                  </a:solidFill>
                  <a:latin typeface="Kalpurush" panose="02000600000000000000" pitchFamily="2" charset="0"/>
                  <a:cs typeface="Kalpurush" panose="02000600000000000000" pitchFamily="2" charset="0"/>
                </a:rPr>
                <a:t>ৃনতল</a:t>
              </a:r>
              <a:r>
                <a:rPr lang="en-US" dirty="0">
                  <a:solidFill>
                    <a:prstClr val="black"/>
                  </a:solidFill>
                  <a:latin typeface="Kalpurush" panose="02000600000000000000" pitchFamily="2" charset="0"/>
                  <a:cs typeface="Kalpurush" panose="02000600000000000000" pitchFamily="2" charset="0"/>
                </a:rPr>
                <a:t> </a:t>
              </a:r>
            </a:p>
          </p:txBody>
        </p:sp>
      </p:grpSp>
      <p:sp>
        <p:nvSpPr>
          <p:cNvPr id="4" name="TextBox 3">
            <a:extLst>
              <a:ext uri="{FF2B5EF4-FFF2-40B4-BE49-F238E27FC236}">
                <a16:creationId xmlns:a16="http://schemas.microsoft.com/office/drawing/2014/main" id="{0F378D93-C68E-4191-9B82-1D4505DB2524}"/>
              </a:ext>
            </a:extLst>
          </p:cNvPr>
          <p:cNvSpPr txBox="1"/>
          <p:nvPr/>
        </p:nvSpPr>
        <p:spPr>
          <a:xfrm>
            <a:off x="3424646" y="334289"/>
            <a:ext cx="3428996" cy="646331"/>
          </a:xfrm>
          <a:prstGeom prst="rect">
            <a:avLst/>
          </a:prstGeom>
          <a:noFill/>
        </p:spPr>
        <p:txBody>
          <a:bodyPr wrap="square" rtlCol="0">
            <a:spAutoFit/>
          </a:bodyPr>
          <a:lstStyle/>
          <a:p>
            <a:pPr defTabSz="457200">
              <a:defRPr/>
            </a:pPr>
            <a:r>
              <a:rPr lang="en-US" sz="36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a:t>
            </a:r>
            <a:r>
              <a:rPr lang="as-IN" sz="36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য়</a:t>
            </a:r>
            <a:r>
              <a:rPr lang="as-IN" sz="36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a:t>
            </a:r>
            <a:r>
              <a:rPr lang="en-US" sz="36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as-IN" sz="36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a:t>
            </a:r>
            <a:r>
              <a:rPr lang="en-US" sz="36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as-IN" sz="36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a:t>
            </a:r>
            <a:r>
              <a:rPr lang="en-US" sz="36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as-IN" sz="36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en-US" sz="36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a:t>
            </a:r>
            <a:r>
              <a:rPr lang="as-IN" sz="36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6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ফ</a:t>
            </a:r>
            <a:r>
              <a:rPr lang="as-IN" sz="36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a:t>
            </a:r>
            <a:r>
              <a:rPr lang="en-US" sz="36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a:t>
            </a:r>
          </a:p>
        </p:txBody>
      </p:sp>
      <p:sp>
        <p:nvSpPr>
          <p:cNvPr id="23" name="Rectangle 22">
            <a:extLst>
              <a:ext uri="{FF2B5EF4-FFF2-40B4-BE49-F238E27FC236}">
                <a16:creationId xmlns:a16="http://schemas.microsoft.com/office/drawing/2014/main" id="{7DB428A3-DB0D-4659-9E47-BB3A4615F3DC}"/>
              </a:ext>
            </a:extLst>
          </p:cNvPr>
          <p:cNvSpPr/>
          <p:nvPr/>
        </p:nvSpPr>
        <p:spPr>
          <a:xfrm>
            <a:off x="1097066" y="5145472"/>
            <a:ext cx="9470127" cy="1578343"/>
          </a:xfrm>
          <a:prstGeom prst="rect">
            <a:avLst/>
          </a:prstGeom>
        </p:spPr>
        <p:txBody>
          <a:bodyPr wrap="square">
            <a:spAutoFit/>
          </a:bodyPr>
          <a:lstStyle/>
          <a:p>
            <a:pPr defTabSz="457200">
              <a:defRPr/>
            </a:pPr>
            <a:r>
              <a:rPr lang="as-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নিয়মিত প্রতিফলন :</a:t>
            </a:r>
          </a:p>
          <a:p>
            <a:pPr defTabSz="457200">
              <a:defRPr/>
            </a:pPr>
            <a:r>
              <a:rPr lang="as-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 একগুচ্ছ সমান্তরাল আলোকরশ্মি কোনো মসৃণ তলে আপতিত হয়ে প্রতিফলনের পর সমান্তরাল রশ্মিগুচ্ছ বা অভিসারী বা অপসারী রশ্মিগুচ্ছে পরিণত হয় তবে এ ধরণের প্রতিফলনকে আলোর </a:t>
            </a:r>
            <a:endParaRPr lang="en-US"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defTabSz="457200">
              <a:defRPr/>
            </a:pPr>
            <a:r>
              <a:rPr lang="as-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নিয়মিত প্রতিফলন বলে।</a:t>
            </a:r>
          </a:p>
        </p:txBody>
      </p:sp>
    </p:spTree>
    <p:extLst>
      <p:ext uri="{BB962C8B-B14F-4D97-AF65-F5344CB8AC3E}">
        <p14:creationId xmlns:p14="http://schemas.microsoft.com/office/powerpoint/2010/main" val="23761872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Right)">
                                      <p:cBhvr>
                                        <p:cTn id="17" dur="500"/>
                                        <p:tgtEl>
                                          <p:spTgt spid="10"/>
                                        </p:tgtEl>
                                      </p:cBhvr>
                                    </p:animEffect>
                                  </p:childTnLst>
                                </p:cTn>
                              </p:par>
                            </p:childTnLst>
                          </p:cTn>
                        </p:par>
                        <p:par>
                          <p:cTn id="18" fill="hold">
                            <p:stCondLst>
                              <p:cond delay="500"/>
                            </p:stCondLst>
                            <p:childTnLst>
                              <p:par>
                                <p:cTn id="19" presetID="18" presetClass="entr" presetSubtype="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strips(downRight)">
                                      <p:cBhvr>
                                        <p:cTn id="21" dur="500"/>
                                        <p:tgtEl>
                                          <p:spTgt spid="19"/>
                                        </p:tgtEl>
                                      </p:cBhvr>
                                    </p:animEffect>
                                  </p:childTnLst>
                                </p:cTn>
                              </p:par>
                            </p:childTnLst>
                          </p:cTn>
                        </p:par>
                        <p:par>
                          <p:cTn id="22" fill="hold">
                            <p:stCondLst>
                              <p:cond delay="1000"/>
                            </p:stCondLst>
                            <p:childTnLst>
                              <p:par>
                                <p:cTn id="23" presetID="18" presetClass="entr" presetSubtype="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strips(downRight)">
                                      <p:cBhvr>
                                        <p:cTn id="25" dur="500"/>
                                        <p:tgtEl>
                                          <p:spTgt spid="20"/>
                                        </p:tgtEl>
                                      </p:cBhvr>
                                    </p:animEffect>
                                  </p:childTnLst>
                                </p:cTn>
                              </p:par>
                            </p:childTnLst>
                          </p:cTn>
                        </p:par>
                        <p:par>
                          <p:cTn id="26" fill="hold">
                            <p:stCondLst>
                              <p:cond delay="1500"/>
                            </p:stCondLst>
                            <p:childTnLst>
                              <p:par>
                                <p:cTn id="27" presetID="18" presetClass="entr" presetSubtype="3"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upRight)">
                                      <p:cBhvr>
                                        <p:cTn id="29" dur="500"/>
                                        <p:tgtEl>
                                          <p:spTgt spid="14"/>
                                        </p:tgtEl>
                                      </p:cBhvr>
                                    </p:animEffect>
                                  </p:childTnLst>
                                </p:cTn>
                              </p:par>
                            </p:childTnLst>
                          </p:cTn>
                        </p:par>
                        <p:par>
                          <p:cTn id="30" fill="hold">
                            <p:stCondLst>
                              <p:cond delay="2000"/>
                            </p:stCondLst>
                            <p:childTnLst>
                              <p:par>
                                <p:cTn id="31" presetID="18" presetClass="entr" presetSubtype="3"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strips(upRight)">
                                      <p:cBhvr>
                                        <p:cTn id="33" dur="500"/>
                                        <p:tgtEl>
                                          <p:spTgt spid="21"/>
                                        </p:tgtEl>
                                      </p:cBhvr>
                                    </p:animEffect>
                                  </p:childTnLst>
                                </p:cTn>
                              </p:par>
                            </p:childTnLst>
                          </p:cTn>
                        </p:par>
                        <p:par>
                          <p:cTn id="34" fill="hold">
                            <p:stCondLst>
                              <p:cond delay="2500"/>
                            </p:stCondLst>
                            <p:childTnLst>
                              <p:par>
                                <p:cTn id="35" presetID="18" presetClass="entr" presetSubtype="3"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strips(upRight)">
                                      <p:cBhvr>
                                        <p:cTn id="37" dur="500"/>
                                        <p:tgtEl>
                                          <p:spTgt spid="22"/>
                                        </p:tgtEl>
                                      </p:cBhvr>
                                    </p:animEffect>
                                  </p:childTnLst>
                                </p:cTn>
                              </p:par>
                            </p:childTnLst>
                          </p:cTn>
                        </p:par>
                        <p:par>
                          <p:cTn id="38" fill="hold">
                            <p:stCondLst>
                              <p:cond delay="3000"/>
                            </p:stCondLst>
                            <p:childTnLst>
                              <p:par>
                                <p:cTn id="39" presetID="18" presetClass="entr" presetSubtype="12"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strips(downLeft)">
                                      <p:cBhvr>
                                        <p:cTn id="41" dur="500"/>
                                        <p:tgtEl>
                                          <p:spTgt spid="31"/>
                                        </p:tgtEl>
                                      </p:cBhvr>
                                    </p:animEffect>
                                  </p:childTnLst>
                                </p:cTn>
                              </p:par>
                            </p:childTnLst>
                          </p:cTn>
                        </p:par>
                        <p:par>
                          <p:cTn id="42" fill="hold">
                            <p:stCondLst>
                              <p:cond delay="3500"/>
                            </p:stCondLst>
                            <p:childTnLst>
                              <p:par>
                                <p:cTn id="43" presetID="18" presetClass="entr" presetSubtype="12"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strips(downLeft)">
                                      <p:cBhvr>
                                        <p:cTn id="45" dur="500"/>
                                        <p:tgtEl>
                                          <p:spTgt spid="33"/>
                                        </p:tgtEl>
                                      </p:cBhvr>
                                    </p:animEffect>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strips(downLeft)">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xEl>
                                              <p:pRg st="1" end="1"/>
                                            </p:txEl>
                                          </p:spTgt>
                                        </p:tgtEl>
                                        <p:attrNameLst>
                                          <p:attrName>style.visibility</p:attrName>
                                        </p:attrNameLst>
                                      </p:cBhvr>
                                      <p:to>
                                        <p:strVal val="visible"/>
                                      </p:to>
                                    </p:set>
                                    <p:animEffect transition="in" filter="fade">
                                      <p:cBhvr>
                                        <p:cTn id="64" dur="500"/>
                                        <p:tgtEl>
                                          <p:spTgt spid="23">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3">
                                            <p:txEl>
                                              <p:pRg st="2" end="2"/>
                                            </p:txEl>
                                          </p:spTgt>
                                        </p:tgtEl>
                                        <p:attrNameLst>
                                          <p:attrName>style.visibility</p:attrName>
                                        </p:attrNameLst>
                                      </p:cBhvr>
                                      <p:to>
                                        <p:strVal val="visible"/>
                                      </p:to>
                                    </p:set>
                                    <p:animEffect transition="in" filter="fade">
                                      <p:cBhvr>
                                        <p:cTn id="69"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4075F7C-7064-4ABD-BF38-8507126EBE5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42500" t="30492" r="30614" b="24103"/>
          <a:stretch/>
        </p:blipFill>
        <p:spPr>
          <a:xfrm flipV="1">
            <a:off x="1559006" y="121902"/>
            <a:ext cx="1476295" cy="804636"/>
          </a:xfrm>
          <a:prstGeom prst="ellipse">
            <a:avLst/>
          </a:prstGeom>
        </p:spPr>
      </p:pic>
      <p:cxnSp>
        <p:nvCxnSpPr>
          <p:cNvPr id="5" name="Straight Arrow Connector 4">
            <a:extLst>
              <a:ext uri="{FF2B5EF4-FFF2-40B4-BE49-F238E27FC236}">
                <a16:creationId xmlns:a16="http://schemas.microsoft.com/office/drawing/2014/main" id="{77563BF7-5575-4AC1-9BC1-2F6BE847E6BF}"/>
              </a:ext>
            </a:extLst>
          </p:cNvPr>
          <p:cNvCxnSpPr>
            <a:cxnSpLocks/>
          </p:cNvCxnSpPr>
          <p:nvPr/>
        </p:nvCxnSpPr>
        <p:spPr>
          <a:xfrm>
            <a:off x="2044702" y="1269362"/>
            <a:ext cx="2771117" cy="3056192"/>
          </a:xfrm>
          <a:prstGeom prst="straightConnector1">
            <a:avLst/>
          </a:prstGeom>
          <a:ln w="38100">
            <a:solidFill>
              <a:srgbClr val="FF0000"/>
            </a:solidFill>
            <a:tailEnd type="triangle"/>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EDE17D4-95D6-4D8A-B120-15899E744122}"/>
              </a:ext>
            </a:extLst>
          </p:cNvPr>
          <p:cNvCxnSpPr>
            <a:cxnSpLocks/>
          </p:cNvCxnSpPr>
          <p:nvPr/>
        </p:nvCxnSpPr>
        <p:spPr>
          <a:xfrm flipV="1">
            <a:off x="4779282" y="1426020"/>
            <a:ext cx="2368550" cy="2896206"/>
          </a:xfrm>
          <a:prstGeom prst="straightConnector1">
            <a:avLst/>
          </a:prstGeom>
          <a:ln w="28575">
            <a:solidFill>
              <a:srgbClr val="FF0000"/>
            </a:solidFill>
            <a:tailEnd type="triangle"/>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2F5BF0F-FF6B-4085-88DB-714F35B0DABE}"/>
              </a:ext>
            </a:extLst>
          </p:cNvPr>
          <p:cNvCxnSpPr>
            <a:cxnSpLocks/>
          </p:cNvCxnSpPr>
          <p:nvPr/>
        </p:nvCxnSpPr>
        <p:spPr>
          <a:xfrm>
            <a:off x="2578102" y="1084912"/>
            <a:ext cx="2895601" cy="3102429"/>
          </a:xfrm>
          <a:prstGeom prst="straightConnector1">
            <a:avLst/>
          </a:prstGeom>
          <a:ln w="38100">
            <a:solidFill>
              <a:srgbClr val="FF0000"/>
            </a:solidFill>
            <a:tailEnd type="triangle"/>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9B218F8-F520-4175-B738-0A1CE55571D2}"/>
              </a:ext>
            </a:extLst>
          </p:cNvPr>
          <p:cNvCxnSpPr>
            <a:cxnSpLocks/>
          </p:cNvCxnSpPr>
          <p:nvPr/>
        </p:nvCxnSpPr>
        <p:spPr>
          <a:xfrm>
            <a:off x="3035300" y="932510"/>
            <a:ext cx="3135314" cy="3450318"/>
          </a:xfrm>
          <a:prstGeom prst="straightConnector1">
            <a:avLst/>
          </a:prstGeom>
          <a:ln w="38100">
            <a:solidFill>
              <a:srgbClr val="FF0000"/>
            </a:solidFill>
            <a:tailEnd type="triangle"/>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A1E4986-3930-4256-8394-61E8990513A4}"/>
              </a:ext>
            </a:extLst>
          </p:cNvPr>
          <p:cNvCxnSpPr>
            <a:cxnSpLocks/>
          </p:cNvCxnSpPr>
          <p:nvPr/>
        </p:nvCxnSpPr>
        <p:spPr>
          <a:xfrm flipV="1">
            <a:off x="5438038" y="1596324"/>
            <a:ext cx="3282950" cy="2589137"/>
          </a:xfrm>
          <a:prstGeom prst="straightConnector1">
            <a:avLst/>
          </a:prstGeom>
          <a:ln w="28575">
            <a:solidFill>
              <a:srgbClr val="FF0000"/>
            </a:solidFill>
            <a:tailEnd type="triangle"/>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CAF10C9-0B0F-4704-91AE-9F6769617BFC}"/>
              </a:ext>
            </a:extLst>
          </p:cNvPr>
          <p:cNvCxnSpPr>
            <a:cxnSpLocks/>
          </p:cNvCxnSpPr>
          <p:nvPr/>
        </p:nvCxnSpPr>
        <p:spPr>
          <a:xfrm flipV="1">
            <a:off x="6164238" y="1269364"/>
            <a:ext cx="1981200" cy="3088519"/>
          </a:xfrm>
          <a:prstGeom prst="straightConnector1">
            <a:avLst/>
          </a:prstGeom>
          <a:ln w="28575">
            <a:solidFill>
              <a:srgbClr val="FF0000"/>
            </a:solidFill>
            <a:tailEnd type="triangle"/>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B61764-B1DE-461B-B1C1-2080A5A1AD4E}"/>
              </a:ext>
            </a:extLst>
          </p:cNvPr>
          <p:cNvCxnSpPr>
            <a:cxnSpLocks/>
          </p:cNvCxnSpPr>
          <p:nvPr/>
        </p:nvCxnSpPr>
        <p:spPr>
          <a:xfrm flipV="1">
            <a:off x="4792420" y="2418410"/>
            <a:ext cx="0" cy="190500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58573EE-87DD-4842-B09D-D1028A2A4626}"/>
              </a:ext>
            </a:extLst>
          </p:cNvPr>
          <p:cNvCxnSpPr/>
          <p:nvPr/>
        </p:nvCxnSpPr>
        <p:spPr>
          <a:xfrm flipV="1">
            <a:off x="5462812" y="2280459"/>
            <a:ext cx="0" cy="1905000"/>
          </a:xfrm>
          <a:prstGeom prst="line">
            <a:avLst/>
          </a:prstGeom>
          <a:ln w="381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F8CEECE-EC29-4F43-8F17-44FE1B0A1015}"/>
              </a:ext>
            </a:extLst>
          </p:cNvPr>
          <p:cNvCxnSpPr>
            <a:cxnSpLocks/>
          </p:cNvCxnSpPr>
          <p:nvPr/>
        </p:nvCxnSpPr>
        <p:spPr>
          <a:xfrm flipV="1">
            <a:off x="6146641" y="2402471"/>
            <a:ext cx="0" cy="188141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153104EA-25CA-4469-9C24-81D23A652AEF}"/>
              </a:ext>
            </a:extLst>
          </p:cNvPr>
          <p:cNvGrpSpPr/>
          <p:nvPr/>
        </p:nvGrpSpPr>
        <p:grpSpPr>
          <a:xfrm>
            <a:off x="2679074" y="4247870"/>
            <a:ext cx="5265683" cy="788276"/>
            <a:chOff x="2589297" y="4245429"/>
            <a:chExt cx="5265683" cy="788276"/>
          </a:xfrm>
          <a:effectLst>
            <a:glow rad="228600">
              <a:schemeClr val="accent4">
                <a:satMod val="175000"/>
                <a:alpha val="40000"/>
              </a:schemeClr>
            </a:glow>
          </a:effectLst>
        </p:grpSpPr>
        <p:sp>
          <p:nvSpPr>
            <p:cNvPr id="3" name="Freeform: Shape 2">
              <a:extLst>
                <a:ext uri="{FF2B5EF4-FFF2-40B4-BE49-F238E27FC236}">
                  <a16:creationId xmlns:a16="http://schemas.microsoft.com/office/drawing/2014/main" id="{5E8C135D-6EAB-4599-A1A7-8AB4420FEDD4}"/>
                </a:ext>
              </a:extLst>
            </p:cNvPr>
            <p:cNvSpPr/>
            <p:nvPr/>
          </p:nvSpPr>
          <p:spPr>
            <a:xfrm>
              <a:off x="2589297" y="4245429"/>
              <a:ext cx="5265683" cy="788276"/>
            </a:xfrm>
            <a:custGeom>
              <a:avLst/>
              <a:gdLst>
                <a:gd name="connsiteX0" fmla="*/ 94593 w 5265683"/>
                <a:gd name="connsiteY0" fmla="*/ 599090 h 788276"/>
                <a:gd name="connsiteX1" fmla="*/ 94593 w 5265683"/>
                <a:gd name="connsiteY1" fmla="*/ 599090 h 788276"/>
                <a:gd name="connsiteX2" fmla="*/ 126124 w 5265683"/>
                <a:gd name="connsiteY2" fmla="*/ 457200 h 788276"/>
                <a:gd name="connsiteX3" fmla="*/ 157655 w 5265683"/>
                <a:gd name="connsiteY3" fmla="*/ 409904 h 788276"/>
                <a:gd name="connsiteX4" fmla="*/ 362607 w 5265683"/>
                <a:gd name="connsiteY4" fmla="*/ 236483 h 788276"/>
                <a:gd name="connsiteX5" fmla="*/ 504496 w 5265683"/>
                <a:gd name="connsiteY5" fmla="*/ 189186 h 788276"/>
                <a:gd name="connsiteX6" fmla="*/ 551793 w 5265683"/>
                <a:gd name="connsiteY6" fmla="*/ 173421 h 788276"/>
                <a:gd name="connsiteX7" fmla="*/ 599089 w 5265683"/>
                <a:gd name="connsiteY7" fmla="*/ 141890 h 788276"/>
                <a:gd name="connsiteX8" fmla="*/ 740979 w 5265683"/>
                <a:gd name="connsiteY8" fmla="*/ 94593 h 788276"/>
                <a:gd name="connsiteX9" fmla="*/ 993227 w 5265683"/>
                <a:gd name="connsiteY9" fmla="*/ 63062 h 788276"/>
                <a:gd name="connsiteX10" fmla="*/ 1513489 w 5265683"/>
                <a:gd name="connsiteY10" fmla="*/ 78828 h 788276"/>
                <a:gd name="connsiteX11" fmla="*/ 1734207 w 5265683"/>
                <a:gd name="connsiteY11" fmla="*/ 157655 h 788276"/>
                <a:gd name="connsiteX12" fmla="*/ 2270234 w 5265683"/>
                <a:gd name="connsiteY12" fmla="*/ 126124 h 788276"/>
                <a:gd name="connsiteX13" fmla="*/ 2412124 w 5265683"/>
                <a:gd name="connsiteY13" fmla="*/ 78828 h 788276"/>
                <a:gd name="connsiteX14" fmla="*/ 2459421 w 5265683"/>
                <a:gd name="connsiteY14" fmla="*/ 47297 h 788276"/>
                <a:gd name="connsiteX15" fmla="*/ 2585545 w 5265683"/>
                <a:gd name="connsiteY15" fmla="*/ 15766 h 788276"/>
                <a:gd name="connsiteX16" fmla="*/ 2648607 w 5265683"/>
                <a:gd name="connsiteY16" fmla="*/ 0 h 788276"/>
                <a:gd name="connsiteX17" fmla="*/ 2885089 w 5265683"/>
                <a:gd name="connsiteY17" fmla="*/ 15766 h 788276"/>
                <a:gd name="connsiteX18" fmla="*/ 2948152 w 5265683"/>
                <a:gd name="connsiteY18" fmla="*/ 63062 h 788276"/>
                <a:gd name="connsiteX19" fmla="*/ 3074276 w 5265683"/>
                <a:gd name="connsiteY19" fmla="*/ 110359 h 788276"/>
                <a:gd name="connsiteX20" fmla="*/ 3121572 w 5265683"/>
                <a:gd name="connsiteY20" fmla="*/ 141890 h 788276"/>
                <a:gd name="connsiteX21" fmla="*/ 3184634 w 5265683"/>
                <a:gd name="connsiteY21" fmla="*/ 157655 h 788276"/>
                <a:gd name="connsiteX22" fmla="*/ 3231931 w 5265683"/>
                <a:gd name="connsiteY22" fmla="*/ 173421 h 788276"/>
                <a:gd name="connsiteX23" fmla="*/ 3531476 w 5265683"/>
                <a:gd name="connsiteY23" fmla="*/ 157655 h 788276"/>
                <a:gd name="connsiteX24" fmla="*/ 3704896 w 5265683"/>
                <a:gd name="connsiteY24" fmla="*/ 126124 h 788276"/>
                <a:gd name="connsiteX25" fmla="*/ 3752193 w 5265683"/>
                <a:gd name="connsiteY25" fmla="*/ 110359 h 788276"/>
                <a:gd name="connsiteX26" fmla="*/ 4114800 w 5265683"/>
                <a:gd name="connsiteY26" fmla="*/ 78828 h 788276"/>
                <a:gd name="connsiteX27" fmla="*/ 4713889 w 5265683"/>
                <a:gd name="connsiteY27" fmla="*/ 126124 h 788276"/>
                <a:gd name="connsiteX28" fmla="*/ 4776952 w 5265683"/>
                <a:gd name="connsiteY28" fmla="*/ 157655 h 788276"/>
                <a:gd name="connsiteX29" fmla="*/ 4887310 w 5265683"/>
                <a:gd name="connsiteY29" fmla="*/ 252248 h 788276"/>
                <a:gd name="connsiteX30" fmla="*/ 5123793 w 5265683"/>
                <a:gd name="connsiteY30" fmla="*/ 315310 h 788276"/>
                <a:gd name="connsiteX31" fmla="*/ 5171089 w 5265683"/>
                <a:gd name="connsiteY31" fmla="*/ 331076 h 788276"/>
                <a:gd name="connsiteX32" fmla="*/ 5249917 w 5265683"/>
                <a:gd name="connsiteY32" fmla="*/ 488731 h 788276"/>
                <a:gd name="connsiteX33" fmla="*/ 5265683 w 5265683"/>
                <a:gd name="connsiteY33" fmla="*/ 536028 h 788276"/>
                <a:gd name="connsiteX34" fmla="*/ 4587765 w 5265683"/>
                <a:gd name="connsiteY34" fmla="*/ 693683 h 788276"/>
                <a:gd name="connsiteX35" fmla="*/ 2680138 w 5265683"/>
                <a:gd name="connsiteY35" fmla="*/ 709448 h 788276"/>
                <a:gd name="connsiteX36" fmla="*/ 2443655 w 5265683"/>
                <a:gd name="connsiteY36" fmla="*/ 725214 h 788276"/>
                <a:gd name="connsiteX37" fmla="*/ 2207172 w 5265683"/>
                <a:gd name="connsiteY37" fmla="*/ 756745 h 788276"/>
                <a:gd name="connsiteX38" fmla="*/ 2081048 w 5265683"/>
                <a:gd name="connsiteY38" fmla="*/ 772510 h 788276"/>
                <a:gd name="connsiteX39" fmla="*/ 1797269 w 5265683"/>
                <a:gd name="connsiteY39" fmla="*/ 788276 h 788276"/>
                <a:gd name="connsiteX40" fmla="*/ 882869 w 5265683"/>
                <a:gd name="connsiteY40" fmla="*/ 740979 h 788276"/>
                <a:gd name="connsiteX41" fmla="*/ 693683 w 5265683"/>
                <a:gd name="connsiteY41" fmla="*/ 693683 h 788276"/>
                <a:gd name="connsiteX42" fmla="*/ 346841 w 5265683"/>
                <a:gd name="connsiteY42" fmla="*/ 614855 h 788276"/>
                <a:gd name="connsiteX43" fmla="*/ 0 w 5265683"/>
                <a:gd name="connsiteY43" fmla="*/ 599090 h 788276"/>
                <a:gd name="connsiteX44" fmla="*/ 94593 w 5265683"/>
                <a:gd name="connsiteY44" fmla="*/ 520262 h 788276"/>
                <a:gd name="connsiteX45" fmla="*/ 157655 w 5265683"/>
                <a:gd name="connsiteY45" fmla="*/ 567559 h 78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65683" h="788276">
                  <a:moveTo>
                    <a:pt x="94593" y="599090"/>
                  </a:moveTo>
                  <a:lnTo>
                    <a:pt x="94593" y="599090"/>
                  </a:lnTo>
                  <a:cubicBezTo>
                    <a:pt x="105103" y="551793"/>
                    <a:pt x="110803" y="503164"/>
                    <a:pt x="126124" y="457200"/>
                  </a:cubicBezTo>
                  <a:cubicBezTo>
                    <a:pt x="132116" y="439225"/>
                    <a:pt x="146642" y="425322"/>
                    <a:pt x="157655" y="409904"/>
                  </a:cubicBezTo>
                  <a:cubicBezTo>
                    <a:pt x="212850" y="332632"/>
                    <a:pt x="258106" y="271317"/>
                    <a:pt x="362607" y="236483"/>
                  </a:cubicBezTo>
                  <a:lnTo>
                    <a:pt x="504496" y="189186"/>
                  </a:lnTo>
                  <a:lnTo>
                    <a:pt x="551793" y="173421"/>
                  </a:lnTo>
                  <a:cubicBezTo>
                    <a:pt x="567558" y="162911"/>
                    <a:pt x="581599" y="149178"/>
                    <a:pt x="599089" y="141890"/>
                  </a:cubicBezTo>
                  <a:cubicBezTo>
                    <a:pt x="645109" y="122715"/>
                    <a:pt x="691625" y="101643"/>
                    <a:pt x="740979" y="94593"/>
                  </a:cubicBezTo>
                  <a:cubicBezTo>
                    <a:pt x="898447" y="72098"/>
                    <a:pt x="814406" y="82932"/>
                    <a:pt x="993227" y="63062"/>
                  </a:cubicBezTo>
                  <a:cubicBezTo>
                    <a:pt x="1166648" y="68317"/>
                    <a:pt x="1341385" y="56857"/>
                    <a:pt x="1513489" y="78828"/>
                  </a:cubicBezTo>
                  <a:cubicBezTo>
                    <a:pt x="1590984" y="88721"/>
                    <a:pt x="1734207" y="157655"/>
                    <a:pt x="1734207" y="157655"/>
                  </a:cubicBezTo>
                  <a:cubicBezTo>
                    <a:pt x="1898067" y="152193"/>
                    <a:pt x="2099573" y="178635"/>
                    <a:pt x="2270234" y="126124"/>
                  </a:cubicBezTo>
                  <a:cubicBezTo>
                    <a:pt x="2317884" y="111462"/>
                    <a:pt x="2364827" y="94593"/>
                    <a:pt x="2412124" y="78828"/>
                  </a:cubicBezTo>
                  <a:cubicBezTo>
                    <a:pt x="2427890" y="68318"/>
                    <a:pt x="2442474" y="55771"/>
                    <a:pt x="2459421" y="47297"/>
                  </a:cubicBezTo>
                  <a:cubicBezTo>
                    <a:pt x="2493232" y="30391"/>
                    <a:pt x="2553157" y="22963"/>
                    <a:pt x="2585545" y="15766"/>
                  </a:cubicBezTo>
                  <a:cubicBezTo>
                    <a:pt x="2606697" y="11066"/>
                    <a:pt x="2627586" y="5255"/>
                    <a:pt x="2648607" y="0"/>
                  </a:cubicBezTo>
                  <a:cubicBezTo>
                    <a:pt x="2727434" y="5255"/>
                    <a:pt x="2807781" y="-509"/>
                    <a:pt x="2885089" y="15766"/>
                  </a:cubicBezTo>
                  <a:cubicBezTo>
                    <a:pt x="2910801" y="21179"/>
                    <a:pt x="2924650" y="51311"/>
                    <a:pt x="2948152" y="63062"/>
                  </a:cubicBezTo>
                  <a:cubicBezTo>
                    <a:pt x="2988312" y="83142"/>
                    <a:pt x="3033400" y="91779"/>
                    <a:pt x="3074276" y="110359"/>
                  </a:cubicBezTo>
                  <a:cubicBezTo>
                    <a:pt x="3091525" y="118200"/>
                    <a:pt x="3104156" y="134426"/>
                    <a:pt x="3121572" y="141890"/>
                  </a:cubicBezTo>
                  <a:cubicBezTo>
                    <a:pt x="3141488" y="150425"/>
                    <a:pt x="3163800" y="151702"/>
                    <a:pt x="3184634" y="157655"/>
                  </a:cubicBezTo>
                  <a:cubicBezTo>
                    <a:pt x="3200613" y="162220"/>
                    <a:pt x="3216165" y="168166"/>
                    <a:pt x="3231931" y="173421"/>
                  </a:cubicBezTo>
                  <a:cubicBezTo>
                    <a:pt x="3331779" y="168166"/>
                    <a:pt x="3431784" y="165324"/>
                    <a:pt x="3531476" y="157655"/>
                  </a:cubicBezTo>
                  <a:cubicBezTo>
                    <a:pt x="3592595" y="152954"/>
                    <a:pt x="3647003" y="142665"/>
                    <a:pt x="3704896" y="126124"/>
                  </a:cubicBezTo>
                  <a:cubicBezTo>
                    <a:pt x="3720875" y="121559"/>
                    <a:pt x="3735897" y="113618"/>
                    <a:pt x="3752193" y="110359"/>
                  </a:cubicBezTo>
                  <a:cubicBezTo>
                    <a:pt x="3865436" y="87710"/>
                    <a:pt x="4008005" y="85502"/>
                    <a:pt x="4114800" y="78828"/>
                  </a:cubicBezTo>
                  <a:cubicBezTo>
                    <a:pt x="4314496" y="94593"/>
                    <a:pt x="4514976" y="102444"/>
                    <a:pt x="4713889" y="126124"/>
                  </a:cubicBezTo>
                  <a:cubicBezTo>
                    <a:pt x="4737226" y="128902"/>
                    <a:pt x="4758150" y="143554"/>
                    <a:pt x="4776952" y="157655"/>
                  </a:cubicBezTo>
                  <a:cubicBezTo>
                    <a:pt x="4854529" y="215837"/>
                    <a:pt x="4814567" y="215877"/>
                    <a:pt x="4887310" y="252248"/>
                  </a:cubicBezTo>
                  <a:cubicBezTo>
                    <a:pt x="5017076" y="317131"/>
                    <a:pt x="4936156" y="252762"/>
                    <a:pt x="5123793" y="315310"/>
                  </a:cubicBezTo>
                  <a:lnTo>
                    <a:pt x="5171089" y="331076"/>
                  </a:lnTo>
                  <a:cubicBezTo>
                    <a:pt x="5238328" y="420728"/>
                    <a:pt x="5210076" y="369210"/>
                    <a:pt x="5249917" y="488731"/>
                  </a:cubicBezTo>
                  <a:lnTo>
                    <a:pt x="5265683" y="536028"/>
                  </a:lnTo>
                  <a:cubicBezTo>
                    <a:pt x="5020306" y="812074"/>
                    <a:pt x="5194102" y="685909"/>
                    <a:pt x="4587765" y="693683"/>
                  </a:cubicBezTo>
                  <a:lnTo>
                    <a:pt x="2680138" y="709448"/>
                  </a:lnTo>
                  <a:cubicBezTo>
                    <a:pt x="2601310" y="714703"/>
                    <a:pt x="2522361" y="718370"/>
                    <a:pt x="2443655" y="725214"/>
                  </a:cubicBezTo>
                  <a:cubicBezTo>
                    <a:pt x="2378678" y="730864"/>
                    <a:pt x="2273504" y="747901"/>
                    <a:pt x="2207172" y="756745"/>
                  </a:cubicBezTo>
                  <a:cubicBezTo>
                    <a:pt x="2165175" y="762345"/>
                    <a:pt x="2123292" y="769260"/>
                    <a:pt x="2081048" y="772510"/>
                  </a:cubicBezTo>
                  <a:cubicBezTo>
                    <a:pt x="1986588" y="779776"/>
                    <a:pt x="1891862" y="783021"/>
                    <a:pt x="1797269" y="788276"/>
                  </a:cubicBezTo>
                  <a:cubicBezTo>
                    <a:pt x="1492469" y="772510"/>
                    <a:pt x="1186961" y="767044"/>
                    <a:pt x="882869" y="740979"/>
                  </a:cubicBezTo>
                  <a:cubicBezTo>
                    <a:pt x="818104" y="735428"/>
                    <a:pt x="757069" y="708089"/>
                    <a:pt x="693683" y="693683"/>
                  </a:cubicBezTo>
                  <a:cubicBezTo>
                    <a:pt x="578069" y="667407"/>
                    <a:pt x="464212" y="631622"/>
                    <a:pt x="346841" y="614855"/>
                  </a:cubicBezTo>
                  <a:cubicBezTo>
                    <a:pt x="158448" y="587942"/>
                    <a:pt x="273642" y="599090"/>
                    <a:pt x="0" y="599090"/>
                  </a:cubicBezTo>
                  <a:lnTo>
                    <a:pt x="94593" y="520262"/>
                  </a:lnTo>
                  <a:lnTo>
                    <a:pt x="157655" y="567559"/>
                  </a:lnTo>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Calibri" panose="020F0502020204030204"/>
              </a:endParaRPr>
            </a:p>
          </p:txBody>
        </p:sp>
        <p:sp>
          <p:nvSpPr>
            <p:cNvPr id="14" name="TextBox 13">
              <a:extLst>
                <a:ext uri="{FF2B5EF4-FFF2-40B4-BE49-F238E27FC236}">
                  <a16:creationId xmlns:a16="http://schemas.microsoft.com/office/drawing/2014/main" id="{AD7CDAAA-0A41-4D6D-95A1-97935EE34450}"/>
                </a:ext>
              </a:extLst>
            </p:cNvPr>
            <p:cNvSpPr txBox="1"/>
            <p:nvPr/>
          </p:nvSpPr>
          <p:spPr>
            <a:xfrm>
              <a:off x="4689505" y="4499939"/>
              <a:ext cx="1143001" cy="400110"/>
            </a:xfrm>
            <a:prstGeom prst="rect">
              <a:avLst/>
            </a:prstGeom>
            <a:noFill/>
          </p:spPr>
          <p:txBody>
            <a:bodyPr wrap="square" rtlCol="0">
              <a:spAutoFit/>
            </a:bodyPr>
            <a:lstStyle/>
            <a:p>
              <a:pPr defTabSz="457200">
                <a:defRPr/>
              </a:pPr>
              <a:r>
                <a:rPr lang="en-US" sz="2000" dirty="0">
                  <a:solidFill>
                    <a:srgbClr val="FFFF00"/>
                  </a:solidFill>
                  <a:latin typeface="Kalpurush" panose="02000600000000000000" pitchFamily="2" charset="0"/>
                  <a:cs typeface="Kalpurush" panose="02000600000000000000" pitchFamily="2" charset="0"/>
                </a:rPr>
                <a:t>অ</a:t>
              </a:r>
              <a:r>
                <a:rPr lang="as-IN" sz="2000" dirty="0">
                  <a:solidFill>
                    <a:srgbClr val="FFFF00"/>
                  </a:solidFill>
                  <a:latin typeface="Kalpurush" panose="02000600000000000000" pitchFamily="2" charset="0"/>
                  <a:cs typeface="Kalpurush" panose="02000600000000000000" pitchFamily="2" charset="0"/>
                </a:rPr>
                <a:t>ম</a:t>
              </a:r>
              <a:r>
                <a:rPr lang="en-US" sz="2000" dirty="0" err="1">
                  <a:solidFill>
                    <a:srgbClr val="FFFF00"/>
                  </a:solidFill>
                  <a:latin typeface="Kalpurush" panose="02000600000000000000" pitchFamily="2" charset="0"/>
                  <a:cs typeface="Kalpurush" panose="02000600000000000000" pitchFamily="2" charset="0"/>
                </a:rPr>
                <a:t>সৃ</a:t>
              </a:r>
              <a:r>
                <a:rPr lang="as-IN" sz="2000" dirty="0">
                  <a:solidFill>
                    <a:srgbClr val="FFFF00"/>
                  </a:solidFill>
                  <a:latin typeface="Kalpurush" panose="02000600000000000000" pitchFamily="2" charset="0"/>
                  <a:cs typeface="Kalpurush" panose="02000600000000000000" pitchFamily="2" charset="0"/>
                </a:rPr>
                <a:t>ণত</a:t>
              </a:r>
              <a:r>
                <a:rPr lang="en-US" sz="2000" dirty="0">
                  <a:solidFill>
                    <a:srgbClr val="FFFF00"/>
                  </a:solidFill>
                  <a:latin typeface="Kalpurush" panose="02000600000000000000" pitchFamily="2" charset="0"/>
                  <a:cs typeface="Kalpurush" panose="02000600000000000000" pitchFamily="2" charset="0"/>
                </a:rPr>
                <a:t>ল</a:t>
              </a:r>
            </a:p>
          </p:txBody>
        </p:sp>
      </p:grpSp>
      <p:sp>
        <p:nvSpPr>
          <p:cNvPr id="19" name="TextBox 18">
            <a:extLst>
              <a:ext uri="{FF2B5EF4-FFF2-40B4-BE49-F238E27FC236}">
                <a16:creationId xmlns:a16="http://schemas.microsoft.com/office/drawing/2014/main" id="{E501DDD8-5670-4106-A8F5-206D06E6B329}"/>
              </a:ext>
            </a:extLst>
          </p:cNvPr>
          <p:cNvSpPr txBox="1"/>
          <p:nvPr/>
        </p:nvSpPr>
        <p:spPr>
          <a:xfrm>
            <a:off x="3903672" y="313228"/>
            <a:ext cx="3805228" cy="584775"/>
          </a:xfrm>
          <a:prstGeom prst="rect">
            <a:avLst/>
          </a:prstGeom>
          <a:noFill/>
        </p:spPr>
        <p:txBody>
          <a:bodyPr wrap="square" rtlCol="0">
            <a:spAutoFit/>
          </a:bodyPr>
          <a:lstStyle/>
          <a:p>
            <a:pPr defTabSz="457200">
              <a:defRPr/>
            </a:pPr>
            <a:r>
              <a:rPr lang="en-US"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a:t>
            </a:r>
            <a:r>
              <a:rPr lang="as-IN"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a:t>
            </a:r>
            <a:r>
              <a:rPr lang="en-US"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as-IN"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য়ম</a:t>
            </a:r>
            <a:r>
              <a:rPr lang="en-US"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as-IN"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a:t>
            </a:r>
            <a:r>
              <a:rPr lang="en-US"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as-IN"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a:t>
            </a:r>
            <a:r>
              <a:rPr lang="en-US"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as-IN"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en-US"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a:t>
            </a:r>
            <a:r>
              <a:rPr lang="as-IN"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200" dirty="0" err="1">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ফলন</a:t>
            </a:r>
            <a:r>
              <a:rPr lang="en-US" sz="3200" dirty="0">
                <a:solidFill>
                  <a:srgbClr val="C0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21" name="Rectangle 20">
            <a:extLst>
              <a:ext uri="{FF2B5EF4-FFF2-40B4-BE49-F238E27FC236}">
                <a16:creationId xmlns:a16="http://schemas.microsoft.com/office/drawing/2014/main" id="{F3DA3AFC-A476-4D8B-9D0E-FC17616C1241}"/>
              </a:ext>
            </a:extLst>
          </p:cNvPr>
          <p:cNvSpPr/>
          <p:nvPr/>
        </p:nvSpPr>
        <p:spPr>
          <a:xfrm>
            <a:off x="763545" y="5042118"/>
            <a:ext cx="8736265" cy="1815882"/>
          </a:xfrm>
          <a:prstGeom prst="rect">
            <a:avLst/>
          </a:prstGeom>
        </p:spPr>
        <p:txBody>
          <a:bodyPr wrap="square">
            <a:spAutoFit/>
          </a:bodyPr>
          <a:lstStyle/>
          <a:p>
            <a:pPr defTabSz="457200">
              <a:defRPr/>
            </a:pPr>
            <a:r>
              <a:rPr lang="as-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ব্যাপ্ত প্রতিফলন:</a:t>
            </a:r>
          </a:p>
          <a:p>
            <a:pPr defTabSz="457200">
              <a:defRPr/>
            </a:pPr>
            <a:r>
              <a:rPr lang="as-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 একগুচ্ছ সমান্তরাল আলোকরশ্মি কোনো তলে আপতিত হয়ে প্রতিফলনের পর আর সমান্তরাল না থাকে বা অভিসারী বা অপসারী রশ্মিগুচ্ছে পরিণত না হয় তবে এ ধরণের প্রতিফলনকে আলোর ব্যাপ্ত বা অনিয়মিত প্রতিফলন বলে।</a:t>
            </a:r>
          </a:p>
        </p:txBody>
      </p:sp>
    </p:spTree>
    <p:extLst>
      <p:ext uri="{BB962C8B-B14F-4D97-AF65-F5344CB8AC3E}">
        <p14:creationId xmlns:p14="http://schemas.microsoft.com/office/powerpoint/2010/main" val="5283358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8" presetClass="entr" presetSubtype="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par>
                                <p:cTn id="16" presetID="18" presetClass="entr" presetSubtype="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Right)">
                                      <p:cBhvr>
                                        <p:cTn id="18" dur="500"/>
                                        <p:tgtEl>
                                          <p:spTgt spid="7"/>
                                        </p:tgtEl>
                                      </p:cBhvr>
                                    </p:animEffect>
                                  </p:childTnLst>
                                </p:cTn>
                              </p:par>
                              <p:par>
                                <p:cTn id="19" presetID="18" presetClass="entr" presetSubtype="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childTnLst>
                          </p:cTn>
                        </p:par>
                        <p:par>
                          <p:cTn id="22" fill="hold">
                            <p:stCondLst>
                              <p:cond delay="500"/>
                            </p:stCondLst>
                            <p:childTnLst>
                              <p:par>
                                <p:cTn id="23" presetID="18" presetClass="entr" presetSubtype="3"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upRight)">
                                      <p:cBhvr>
                                        <p:cTn id="25" dur="500"/>
                                        <p:tgtEl>
                                          <p:spTgt spid="6"/>
                                        </p:tgtEl>
                                      </p:cBhvr>
                                    </p:animEffect>
                                  </p:childTnLst>
                                </p:cTn>
                              </p:par>
                              <p:par>
                                <p:cTn id="26" presetID="18" presetClass="entr" presetSubtype="3"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upRight)">
                                      <p:cBhvr>
                                        <p:cTn id="28" dur="500"/>
                                        <p:tgtEl>
                                          <p:spTgt spid="9"/>
                                        </p:tgtEl>
                                      </p:cBhvr>
                                    </p:animEffect>
                                  </p:childTnLst>
                                </p:cTn>
                              </p:par>
                              <p:par>
                                <p:cTn id="29" presetID="18" presetClass="entr" presetSubtype="3"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1000"/>
                            </p:stCondLst>
                            <p:childTnLst>
                              <p:par>
                                <p:cTn id="33" presetID="18" presetClass="entr" presetSubtype="1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trips(downLeft)">
                                      <p:cBhvr>
                                        <p:cTn id="35" dur="500"/>
                                        <p:tgtEl>
                                          <p:spTgt spid="11"/>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1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trips(down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xEl>
                                              <p:pRg st="0" end="0"/>
                                            </p:txEl>
                                          </p:spTgt>
                                        </p:tgtEl>
                                        <p:attrNameLst>
                                          <p:attrName>style.visibility</p:attrName>
                                        </p:attrNameLst>
                                      </p:cBhvr>
                                      <p:to>
                                        <p:strVal val="visible"/>
                                      </p:to>
                                    </p:set>
                                    <p:animEffect transition="in" filter="fade">
                                      <p:cBhvr>
                                        <p:cTn id="53" dur="500"/>
                                        <p:tgtEl>
                                          <p:spTgt spid="21">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1">
                                            <p:txEl>
                                              <p:pRg st="1" end="1"/>
                                            </p:txEl>
                                          </p:spTgt>
                                        </p:tgtEl>
                                        <p:attrNameLst>
                                          <p:attrName>style.visibility</p:attrName>
                                        </p:attrNameLst>
                                      </p:cBhvr>
                                      <p:to>
                                        <p:strVal val="visible"/>
                                      </p:to>
                                    </p:set>
                                    <p:animEffect transition="in" filter="fade">
                                      <p:cBhvr>
                                        <p:cTn id="58"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259</TotalTime>
  <Words>720</Words>
  <Application>Microsoft Office PowerPoint</Application>
  <PresentationFormat>Widescreen</PresentationFormat>
  <Paragraphs>98</Paragraphs>
  <Slides>17</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Arial</vt:lpstr>
      <vt:lpstr>Calibri</vt:lpstr>
      <vt:lpstr>Century Gothic</vt:lpstr>
      <vt:lpstr>GangaMJ</vt:lpstr>
      <vt:lpstr>Kalpurush</vt:lpstr>
      <vt:lpstr>NikoshBAN</vt:lpstr>
      <vt:lpstr>SutonnyOMJ</vt:lpstr>
      <vt:lpstr>SutonnySushreeOMJ</vt:lpstr>
      <vt:lpstr>Symbol</vt:lpstr>
      <vt:lpstr>Times New Roman</vt:lpstr>
      <vt:lpstr>Vrinda</vt:lpstr>
      <vt:lpstr>Wingdings</vt:lpstr>
      <vt:lpstr>Wingdings 3</vt:lpstr>
      <vt:lpstr>Slice</vt:lpstr>
      <vt:lpstr>মাল্টিমিডিয়া ক্লাসে  সবাইকে স্বাগতম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আলোর প্রতিফলনের সুত্র দুইটি নিম্নরুপঃ</vt:lpstr>
      <vt:lpstr>PowerPoint Presentation</vt:lpstr>
      <vt:lpstr>PowerPoint Presentation</vt:lpstr>
      <vt:lpstr>PowerPoint Presentation</vt:lpstr>
      <vt:lpstr>বাড়ির কাজ</vt:lpstr>
      <vt:lpstr>সবাইকে ধন্যবাদ</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Mamunur Rashid Mamun</dc:creator>
  <cp:lastModifiedBy>Mamunur Rashid Mamun</cp:lastModifiedBy>
  <cp:revision>41</cp:revision>
  <dcterms:created xsi:type="dcterms:W3CDTF">2020-10-24T12:41:16Z</dcterms:created>
  <dcterms:modified xsi:type="dcterms:W3CDTF">2020-10-30T15:47:04Z</dcterms:modified>
</cp:coreProperties>
</file>