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305" r:id="rId4"/>
    <p:sldId id="307" r:id="rId5"/>
    <p:sldId id="308" r:id="rId6"/>
    <p:sldId id="306" r:id="rId7"/>
    <p:sldId id="295" r:id="rId8"/>
    <p:sldId id="264" r:id="rId9"/>
    <p:sldId id="309" r:id="rId10"/>
    <p:sldId id="261" r:id="rId11"/>
    <p:sldId id="297" r:id="rId12"/>
    <p:sldId id="263" r:id="rId13"/>
    <p:sldId id="296" r:id="rId14"/>
    <p:sldId id="310" r:id="rId15"/>
    <p:sldId id="298" r:id="rId16"/>
    <p:sldId id="311" r:id="rId17"/>
    <p:sldId id="277" r:id="rId18"/>
    <p:sldId id="269" r:id="rId19"/>
    <p:sldId id="27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97A57"/>
    <a:srgbClr val="22B14C"/>
    <a:srgbClr val="FF00FF"/>
    <a:srgbClr val="96B519"/>
    <a:srgbClr val="1A90CE"/>
    <a:srgbClr val="00BDFB"/>
    <a:srgbClr val="25E6FF"/>
    <a:srgbClr val="0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400" i="1" smtClean="0">
                          <a:latin typeface="Cambria Math" panose="02040503050406030204" pitchFamily="18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Choice>
      <mc:Fallback xmlns="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:r>
                <a:rPr lang="bn-BD" sz="2400" i="0"/>
                <a:t>□(64&amp;২/১)</a:t>
              </a:r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dgm:pt modelId="{3EB18C7B-16F6-438E-808A-0580FE8B987B}">
      <dgm:prSet phldrT="[Text]" custT="1"/>
      <dgm:spPr>
        <a:blipFill>
          <a:blip xmlns:r="http://schemas.openxmlformats.org/officeDocument/2006/relationships" r:embed="rId1"/>
          <a:stretch>
            <a:fillRect t="-6803" b="-2108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3600" b="1" dirty="0" err="1"/>
            <a:t>তাদের</a:t>
          </a:r>
          <a:r>
            <a:rPr lang="en-US" sz="3600" b="1" dirty="0"/>
            <a:t> </a:t>
          </a:r>
          <a:r>
            <a:rPr lang="en-US" sz="3600" b="1" dirty="0" err="1"/>
            <a:t>উচ্চতার</a:t>
          </a:r>
          <a:r>
            <a:rPr lang="en-US" sz="3600" b="1" dirty="0"/>
            <a:t> </a:t>
          </a:r>
          <a:r>
            <a:rPr lang="en-US" sz="3600" b="1" dirty="0" err="1"/>
            <a:t>অনুপাত</a:t>
          </a:r>
          <a:r>
            <a:rPr lang="en-US" sz="3600" b="1" dirty="0"/>
            <a:t> </a:t>
          </a: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/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/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dirty="0"/>
            <a:t>৫ </a:t>
          </a:r>
          <a:r>
            <a:rPr lang="en-US" dirty="0" err="1"/>
            <a:t>ফুট</a:t>
          </a:r>
          <a:r>
            <a:rPr lang="en-US" dirty="0"/>
            <a:t>  : ৩ </a:t>
          </a:r>
          <a:r>
            <a:rPr lang="en-US" dirty="0" err="1"/>
            <a:t>ফুট</a:t>
          </a:r>
          <a:r>
            <a:rPr lang="en-US" dirty="0"/>
            <a:t> ৪ </a:t>
          </a:r>
          <a:r>
            <a:rPr lang="en-US" dirty="0" err="1"/>
            <a:t>ইঞ্চি</a:t>
          </a:r>
          <a:endParaRPr lang="en-US" dirty="0"/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/>
        </a:p>
      </dgm:t>
    </dgm:pt>
    <dgm:pt modelId="{3C28FB74-FEF5-4D74-BDA6-8E1DCBFCC54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ctr"/>
          <a:r>
            <a:rPr lang="bn-BD" dirty="0"/>
            <a:t>(</a:t>
          </a:r>
          <a:r>
            <a:rPr lang="en-US" dirty="0"/>
            <a:t>৫</a:t>
          </a:r>
          <a:r>
            <a:rPr lang="en-US" dirty="0">
              <a:sym typeface="Symbol" panose="05050102010706020507" pitchFamily="18" charset="2"/>
            </a:rPr>
            <a:t></a:t>
          </a:r>
          <a:r>
            <a:rPr lang="bn-BD" dirty="0">
              <a:sym typeface="Symbol" panose="05050102010706020507" pitchFamily="18" charset="2"/>
            </a:rPr>
            <a:t>১২)</a:t>
          </a:r>
          <a:r>
            <a:rPr lang="en-US" dirty="0"/>
            <a:t> </a:t>
          </a:r>
          <a:r>
            <a:rPr lang="en-US" dirty="0" err="1"/>
            <a:t>ইঞ্চি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: </a:t>
          </a:r>
          <a:r>
            <a:rPr lang="bn-BD" dirty="0">
              <a:sym typeface="Symbol" panose="05050102010706020507" pitchFamily="18" charset="2"/>
            </a:rPr>
            <a:t>(</a:t>
          </a:r>
          <a:r>
            <a:rPr lang="en-US" dirty="0">
              <a:sym typeface="Symbol" panose="05050102010706020507" pitchFamily="18" charset="2"/>
            </a:rPr>
            <a:t>৩</a:t>
          </a:r>
          <a:r>
            <a:rPr lang="bn-BD" dirty="0">
              <a:sym typeface="Symbol" panose="05050102010706020507" pitchFamily="18" charset="2"/>
            </a:rPr>
            <a:t>১২+</a:t>
          </a:r>
          <a:r>
            <a:rPr lang="en-US" dirty="0">
              <a:sym typeface="Symbol" panose="05050102010706020507" pitchFamily="18" charset="2"/>
            </a:rPr>
            <a:t>৪</a:t>
          </a:r>
          <a:r>
            <a:rPr lang="bn-BD" dirty="0">
              <a:sym typeface="Symbol" panose="05050102010706020507" pitchFamily="18" charset="2"/>
            </a:rPr>
            <a:t>)</a:t>
          </a:r>
          <a:r>
            <a:rPr lang="en-US" dirty="0"/>
            <a:t> </a:t>
          </a:r>
          <a:r>
            <a:rPr lang="en-US" dirty="0" err="1"/>
            <a:t>ইঞ্চি</a:t>
          </a:r>
          <a:endParaRPr lang="en-US" dirty="0">
            <a:sym typeface="Symbol" panose="05050102010706020507" pitchFamily="18" charset="2"/>
          </a:endParaRPr>
        </a:p>
        <a:p>
          <a:pPr algn="ctr"/>
          <a:r>
            <a:rPr lang="en-US" dirty="0">
              <a:sym typeface="Symbol" panose="05050102010706020507" pitchFamily="18" charset="2"/>
            </a:rPr>
            <a:t>= ৬০ : ৪০ </a:t>
          </a:r>
        </a:p>
        <a:p>
          <a:pPr algn="ctr"/>
          <a:r>
            <a:rPr lang="en-US" dirty="0">
              <a:sym typeface="Symbol" panose="05050102010706020507" pitchFamily="18" charset="2"/>
            </a:rPr>
            <a:t>= ৩ : ২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 (</a:t>
          </a:r>
          <a:r>
            <a:rPr lang="bn-BD" dirty="0">
              <a:sym typeface="Symbol" panose="05050102010706020507" pitchFamily="18" charset="2"/>
            </a:rPr>
            <a:t>সরলীকরণ করে )</a:t>
          </a:r>
          <a:endParaRPr lang="en-US" dirty="0"/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/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39C4FBE-1CD3-41D3-9634-02FF12C3B650}" type="pres">
      <dgm:prSet presAssocID="{FEE1F16B-8F60-4438-9FCB-AF86F2421B40}" presName="text" presStyleLbl="fgAcc0" presStyleIdx="0" presStyleCnt="1" custScaleX="354309" custLinFactNeighborX="55143" custLinFactNeighborY="-2097">
        <dgm:presLayoutVars>
          <dgm:chPref val="3"/>
        </dgm:presLayoutVars>
      </dgm:prSet>
      <dgm:spPr/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4D3E371-83F2-4D4E-BC4F-62642B138831}" type="pres">
      <dgm:prSet presAssocID="{33287932-3DE9-4D3B-B049-1059E41240C9}" presName="Name10" presStyleLbl="parChTrans1D2" presStyleIdx="0" presStyleCnt="2"/>
      <dgm:spPr/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E3DA1EB-ED8A-461A-A085-705BD213ECE7}" type="pres">
      <dgm:prSet presAssocID="{9208C8E1-917F-47C3-990E-A53D264A4EEA}" presName="Name10" presStyleLbl="parChTrans1D2" presStyleIdx="1" presStyleCnt="2"/>
      <dgm:spPr/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60B41D4-CB47-44CB-85B4-B8140A7C86B9}" type="pres">
      <dgm:prSet presAssocID="{3C28FB74-FEF5-4D74-BDA6-8E1DCBFCC546}" presName="text2" presStyleLbl="fgAcc2" presStyleIdx="1" presStyleCnt="2" custScaleX="276859" custScaleY="171007" custLinFactNeighborX="0">
        <dgm:presLayoutVars>
          <dgm:chPref val="3"/>
        </dgm:presLayoutVars>
      </dgm:prSet>
      <dgm:spPr/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ED2E8D1B-1938-4BEC-91D8-E5FF2A9B1723}" type="presOf" srcId="{FEE1F16B-8F60-4438-9FCB-AF86F2421B40}" destId="{439C4FBE-1CD3-41D3-9634-02FF12C3B650}" srcOrd="0" destOrd="0" presId="urn:microsoft.com/office/officeart/2005/8/layout/hierarchy1"/>
    <dgm:cxn modelId="{1D0E631F-7582-445D-9DF8-7C1D2534E1D4}" type="presOf" srcId="{20902F69-0489-4FEE-B60D-912CBB32972F}" destId="{99570FC4-03B7-44B3-B304-2F8CE8127E28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0D79B3AF-E745-4E98-8429-3C66414E6332}" type="presOf" srcId="{3C28FB74-FEF5-4D74-BDA6-8E1DCBFCC546}" destId="{560B41D4-CB47-44CB-85B4-B8140A7C86B9}" srcOrd="0" destOrd="0" presId="urn:microsoft.com/office/officeart/2005/8/layout/hierarchy1"/>
    <dgm:cxn modelId="{94B677CF-C624-40F6-B55B-303BE29E13C3}" type="presOf" srcId="{33287932-3DE9-4D3B-B049-1059E41240C9}" destId="{64D3E371-83F2-4D4E-BC4F-62642B138831}" srcOrd="0" destOrd="0" presId="urn:microsoft.com/office/officeart/2005/8/layout/hierarchy1"/>
    <dgm:cxn modelId="{39E928EC-180B-4472-A6DE-D1C7B637F7FC}" type="presOf" srcId="{3CA3CD01-42CE-404F-9D4C-B943D641AAC4}" destId="{36EFFA0F-CFD0-4790-B1A8-0E0A58AA435C}" srcOrd="0" destOrd="0" presId="urn:microsoft.com/office/officeart/2005/8/layout/hierarchy1"/>
    <dgm:cxn modelId="{76B3F2ED-403F-4C6C-A432-5B3271A27452}" type="presOf" srcId="{9208C8E1-917F-47C3-990E-A53D264A4EEA}" destId="{AE3DA1EB-ED8A-461A-A085-705BD213ECE7}" srcOrd="0" destOrd="0" presId="urn:microsoft.com/office/officeart/2005/8/layout/hierarchy1"/>
    <dgm:cxn modelId="{2BBE4F59-691E-4FA3-9C5D-BDD36669E328}" type="presParOf" srcId="{99570FC4-03B7-44B3-B304-2F8CE8127E28}" destId="{4175EB66-9032-48A9-A010-37A1DF0137A3}" srcOrd="0" destOrd="0" presId="urn:microsoft.com/office/officeart/2005/8/layout/hierarchy1"/>
    <dgm:cxn modelId="{083DF6DD-60CA-4B72-A05A-AC096E708B8A}" type="presParOf" srcId="{4175EB66-9032-48A9-A010-37A1DF0137A3}" destId="{A12ECECB-FB05-4969-960E-B90399ABF5E7}" srcOrd="0" destOrd="0" presId="urn:microsoft.com/office/officeart/2005/8/layout/hierarchy1"/>
    <dgm:cxn modelId="{52A66BD2-E546-483B-A5BB-03C7CBA7288C}" type="presParOf" srcId="{A12ECECB-FB05-4969-960E-B90399ABF5E7}" destId="{A964D757-2F2E-47A0-A898-DF79390D7831}" srcOrd="0" destOrd="0" presId="urn:microsoft.com/office/officeart/2005/8/layout/hierarchy1"/>
    <dgm:cxn modelId="{DCFBF150-1F3B-4A44-A887-41E85523B3D0}" type="presParOf" srcId="{A12ECECB-FB05-4969-960E-B90399ABF5E7}" destId="{439C4FBE-1CD3-41D3-9634-02FF12C3B650}" srcOrd="1" destOrd="0" presId="urn:microsoft.com/office/officeart/2005/8/layout/hierarchy1"/>
    <dgm:cxn modelId="{317835B3-DA43-49C4-8D14-09F7D0CD87DC}" type="presParOf" srcId="{4175EB66-9032-48A9-A010-37A1DF0137A3}" destId="{BA0AA42F-34A6-4E78-91DB-E46D322E7D4E}" srcOrd="1" destOrd="0" presId="urn:microsoft.com/office/officeart/2005/8/layout/hierarchy1"/>
    <dgm:cxn modelId="{82DE06AB-8EED-416E-AD65-30DDE46BEC56}" type="presParOf" srcId="{BA0AA42F-34A6-4E78-91DB-E46D322E7D4E}" destId="{64D3E371-83F2-4D4E-BC4F-62642B138831}" srcOrd="0" destOrd="0" presId="urn:microsoft.com/office/officeart/2005/8/layout/hierarchy1"/>
    <dgm:cxn modelId="{A3E18E70-60E1-48F2-8F0F-01DB8A07EEA2}" type="presParOf" srcId="{BA0AA42F-34A6-4E78-91DB-E46D322E7D4E}" destId="{68CF663E-AE57-4583-9BFA-386960A9746F}" srcOrd="1" destOrd="0" presId="urn:microsoft.com/office/officeart/2005/8/layout/hierarchy1"/>
    <dgm:cxn modelId="{91D7DDDB-7FE8-4DFF-BA7C-75B57A2E4F59}" type="presParOf" srcId="{68CF663E-AE57-4583-9BFA-386960A9746F}" destId="{00CD9711-E4A2-4E5E-955B-FA10A5A680E3}" srcOrd="0" destOrd="0" presId="urn:microsoft.com/office/officeart/2005/8/layout/hierarchy1"/>
    <dgm:cxn modelId="{D36CFDAD-A37E-4B47-97ED-1628BF81DC31}" type="presParOf" srcId="{00CD9711-E4A2-4E5E-955B-FA10A5A680E3}" destId="{FF7B08E5-8DEC-43BB-ADD8-FDB35F27320A}" srcOrd="0" destOrd="0" presId="urn:microsoft.com/office/officeart/2005/8/layout/hierarchy1"/>
    <dgm:cxn modelId="{0B830C0A-7848-4E58-A931-F6B65812495C}" type="presParOf" srcId="{00CD9711-E4A2-4E5E-955B-FA10A5A680E3}" destId="{36EFFA0F-CFD0-4790-B1A8-0E0A58AA435C}" srcOrd="1" destOrd="0" presId="urn:microsoft.com/office/officeart/2005/8/layout/hierarchy1"/>
    <dgm:cxn modelId="{7F6A162C-BA51-4438-8C85-D6C97D990F85}" type="presParOf" srcId="{68CF663E-AE57-4583-9BFA-386960A9746F}" destId="{64D9D6B7-BA52-4586-B3E5-668C3A48528F}" srcOrd="1" destOrd="0" presId="urn:microsoft.com/office/officeart/2005/8/layout/hierarchy1"/>
    <dgm:cxn modelId="{91D56C0E-ABF5-4470-A9FD-9C9A3A4C7404}" type="presParOf" srcId="{BA0AA42F-34A6-4E78-91DB-E46D322E7D4E}" destId="{AE3DA1EB-ED8A-461A-A085-705BD213ECE7}" srcOrd="2" destOrd="0" presId="urn:microsoft.com/office/officeart/2005/8/layout/hierarchy1"/>
    <dgm:cxn modelId="{B4702364-D229-4623-8C71-E794FE76EDB4}" type="presParOf" srcId="{BA0AA42F-34A6-4E78-91DB-E46D322E7D4E}" destId="{35D518A9-088D-4D43-8FB2-80BB31207270}" srcOrd="3" destOrd="0" presId="urn:microsoft.com/office/officeart/2005/8/layout/hierarchy1"/>
    <dgm:cxn modelId="{DD0C395F-056C-4AA6-A356-E1EEFE3C57DC}" type="presParOf" srcId="{35D518A9-088D-4D43-8FB2-80BB31207270}" destId="{6D44D19F-C2F6-4446-9699-58D553BE5B99}" srcOrd="0" destOrd="0" presId="urn:microsoft.com/office/officeart/2005/8/layout/hierarchy1"/>
    <dgm:cxn modelId="{12D523C3-8A61-4DE8-B297-C3167018F64A}" type="presParOf" srcId="{6D44D19F-C2F6-4446-9699-58D553BE5B99}" destId="{E6505765-4092-4C59-ACFF-6987BF786BD1}" srcOrd="0" destOrd="0" presId="urn:microsoft.com/office/officeart/2005/8/layout/hierarchy1"/>
    <dgm:cxn modelId="{92872615-5661-41F9-94C9-522605B800B9}" type="presParOf" srcId="{6D44D19F-C2F6-4446-9699-58D553BE5B99}" destId="{560B41D4-CB47-44CB-85B4-B8140A7C86B9}" srcOrd="1" destOrd="0" presId="urn:microsoft.com/office/officeart/2005/8/layout/hierarchy1"/>
    <dgm:cxn modelId="{8A1E17A6-514F-475D-965C-C949643F3B2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767731" y="851275"/>
          <a:ext cx="2219968" cy="389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97"/>
              </a:lnTo>
              <a:lnTo>
                <a:pt x="2219968" y="265697"/>
              </a:lnTo>
              <a:lnTo>
                <a:pt x="2219968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390391" y="851275"/>
          <a:ext cx="2377340" cy="389888"/>
        </a:xfrm>
        <a:custGeom>
          <a:avLst/>
          <a:gdLst/>
          <a:ahLst/>
          <a:cxnLst/>
          <a:rect l="0" t="0" r="0" b="0"/>
          <a:pathLst>
            <a:path>
              <a:moveTo>
                <a:pt x="2377340" y="0"/>
              </a:moveTo>
              <a:lnTo>
                <a:pt x="2377340" y="265697"/>
              </a:lnTo>
              <a:lnTo>
                <a:pt x="0" y="265697"/>
              </a:lnTo>
              <a:lnTo>
                <a:pt x="0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513405" y="0"/>
          <a:ext cx="4508652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662360" y="141506"/>
          <a:ext cx="4508652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ওজনে</a:t>
          </a:r>
          <a:r>
            <a:rPr lang="bn-BD" sz="3600" b="1" kern="1200" dirty="0"/>
            <a:t>র তুলনা </a:t>
          </a:r>
          <a:endParaRPr lang="en-US" sz="3600" b="1" kern="1200" dirty="0"/>
        </a:p>
      </dsp:txBody>
      <dsp:txXfrm>
        <a:off x="2687293" y="166439"/>
        <a:ext cx="4458786" cy="801409"/>
      </dsp:txXfrm>
    </dsp:sp>
    <dsp:sp modelId="{100D26F8-DC1B-4BD5-8137-9AE123205257}">
      <dsp:nvSpPr>
        <dsp:cNvPr id="0" name=""/>
        <dsp:cNvSpPr/>
      </dsp:nvSpPr>
      <dsp:spPr>
        <a:xfrm>
          <a:off x="352396" y="1241164"/>
          <a:ext cx="4075989" cy="853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501351" y="1382671"/>
          <a:ext cx="4075989" cy="853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 চেয়ে (২-১) বা,  ১</a:t>
          </a:r>
          <a:r>
            <a:rPr lang="en-US" sz="2400" kern="1200" dirty="0"/>
            <a:t> </a:t>
          </a:r>
          <a:r>
            <a:rPr lang="en-US" sz="2400" kern="1200" dirty="0" err="1"/>
            <a:t>কেজি</a:t>
          </a:r>
          <a:r>
            <a:rPr lang="en-US" sz="2400" kern="1200" dirty="0"/>
            <a:t> </a:t>
          </a:r>
          <a:r>
            <a:rPr lang="bn-BD" sz="2400" kern="1200" dirty="0"/>
            <a:t>বেশী । </a:t>
          </a:r>
          <a:endParaRPr lang="en-US" sz="2400" kern="1200" dirty="0"/>
        </a:p>
      </dsp:txBody>
      <dsp:txXfrm>
        <a:off x="526357" y="1407677"/>
        <a:ext cx="4025977" cy="803741"/>
      </dsp:txXfrm>
    </dsp:sp>
    <dsp:sp modelId="{28DE220F-5A45-4D78-A9EC-59093CEDF068}">
      <dsp:nvSpPr>
        <dsp:cNvPr id="0" name=""/>
        <dsp:cNvSpPr/>
      </dsp:nvSpPr>
      <dsp:spPr>
        <a:xfrm>
          <a:off x="4759314" y="1241164"/>
          <a:ext cx="4456771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908268" y="1382671"/>
          <a:ext cx="4456771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400" i="1" kern="1200" smtClean="0">
                      <a:latin typeface="Cambria Math" panose="02040503050406030204" pitchFamily="18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40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২</m:t>
                      </m:r>
                    </m:num>
                    <m:den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400" kern="1200" dirty="0"/>
            <a:t>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= ২ গুণ </a:t>
          </a:r>
          <a:endParaRPr lang="en-US" sz="2400" kern="1200" dirty="0"/>
        </a:p>
      </dsp:txBody>
      <dsp:txXfrm>
        <a:off x="4933201" y="1407604"/>
        <a:ext cx="4406905" cy="801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4994765" y="936459"/>
          <a:ext cx="1034085" cy="45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52"/>
              </a:lnTo>
              <a:lnTo>
                <a:pt x="1034085" y="317952"/>
              </a:lnTo>
              <a:lnTo>
                <a:pt x="1034085" y="4572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71967" y="936459"/>
          <a:ext cx="3022797" cy="440611"/>
        </a:xfrm>
        <a:custGeom>
          <a:avLst/>
          <a:gdLst/>
          <a:ahLst/>
          <a:cxnLst/>
          <a:rect l="0" t="0" r="0" b="0"/>
          <a:pathLst>
            <a:path>
              <a:moveTo>
                <a:pt x="3022797" y="0"/>
              </a:moveTo>
              <a:lnTo>
                <a:pt x="3022797" y="301352"/>
              </a:lnTo>
              <a:lnTo>
                <a:pt x="0" y="301352"/>
              </a:lnTo>
              <a:lnTo>
                <a:pt x="0" y="4406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2331695" y="-18102"/>
          <a:ext cx="5326138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2498723" y="140573"/>
          <a:ext cx="5326138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তাদের</a:t>
          </a:r>
          <a:r>
            <a:rPr lang="en-US" sz="3600" b="1" kern="1200" dirty="0"/>
            <a:t> </a:t>
          </a:r>
          <a:r>
            <a:rPr lang="en-US" sz="3600" b="1" kern="1200" dirty="0" err="1"/>
            <a:t>উচ্চতার</a:t>
          </a:r>
          <a:r>
            <a:rPr lang="en-US" sz="3600" b="1" kern="1200" dirty="0"/>
            <a:t> </a:t>
          </a:r>
          <a:r>
            <a:rPr lang="en-US" sz="3600" b="1" kern="1200" dirty="0" err="1"/>
            <a:t>অনুপাত</a:t>
          </a:r>
          <a:r>
            <a:rPr lang="en-US" sz="3600" b="1" kern="1200" dirty="0"/>
            <a:t> </a:t>
          </a:r>
        </a:p>
      </dsp:txBody>
      <dsp:txXfrm>
        <a:off x="2526681" y="168531"/>
        <a:ext cx="5270222" cy="898645"/>
      </dsp:txXfrm>
    </dsp:sp>
    <dsp:sp modelId="{FF7B08E5-8DEC-43BB-ADD8-FDB35F27320A}">
      <dsp:nvSpPr>
        <dsp:cNvPr id="0" name=""/>
        <dsp:cNvSpPr/>
      </dsp:nvSpPr>
      <dsp:spPr>
        <a:xfrm>
          <a:off x="275974" y="1377070"/>
          <a:ext cx="3391986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443001" y="1535747"/>
          <a:ext cx="3391986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৫ </a:t>
          </a:r>
          <a:r>
            <a:rPr lang="en-US" sz="2500" kern="1200" dirty="0" err="1"/>
            <a:t>ফুট</a:t>
          </a:r>
          <a:r>
            <a:rPr lang="en-US" sz="2500" kern="1200" dirty="0"/>
            <a:t>  : ৩ </a:t>
          </a:r>
          <a:r>
            <a:rPr lang="en-US" sz="2500" kern="1200" dirty="0" err="1"/>
            <a:t>ফুট</a:t>
          </a:r>
          <a:r>
            <a:rPr lang="en-US" sz="2500" kern="1200" dirty="0"/>
            <a:t> ৪ </a:t>
          </a:r>
          <a:r>
            <a:rPr lang="en-US" sz="2500" kern="1200" dirty="0" err="1"/>
            <a:t>ইঞ্চি</a:t>
          </a:r>
          <a:endParaRPr lang="en-US" sz="2500" kern="1200" dirty="0"/>
        </a:p>
      </dsp:txBody>
      <dsp:txXfrm>
        <a:off x="470959" y="1563705"/>
        <a:ext cx="3336070" cy="898645"/>
      </dsp:txXfrm>
    </dsp:sp>
    <dsp:sp modelId="{E6505765-4092-4C59-ACFF-6987BF786BD1}">
      <dsp:nvSpPr>
        <dsp:cNvPr id="0" name=""/>
        <dsp:cNvSpPr/>
      </dsp:nvSpPr>
      <dsp:spPr>
        <a:xfrm>
          <a:off x="3947913" y="1393670"/>
          <a:ext cx="4161873" cy="163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114940" y="1552346"/>
          <a:ext cx="4161873" cy="1632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/>
            <a:t>(</a:t>
          </a:r>
          <a:r>
            <a:rPr lang="en-US" sz="2500" kern="1200" dirty="0"/>
            <a:t>৫</a:t>
          </a:r>
          <a:r>
            <a:rPr lang="en-US" sz="2500" kern="1200" dirty="0">
              <a:sym typeface="Symbol" panose="05050102010706020507" pitchFamily="18" charset="2"/>
            </a:rPr>
            <a:t></a:t>
          </a:r>
          <a:r>
            <a:rPr lang="bn-BD" sz="2500" kern="1200" dirty="0">
              <a:sym typeface="Symbol" panose="05050102010706020507" pitchFamily="18" charset="2"/>
            </a:rPr>
            <a:t>১২)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: </a:t>
          </a:r>
          <a:r>
            <a:rPr lang="bn-BD" sz="2500" kern="1200" dirty="0">
              <a:sym typeface="Symbol" panose="05050102010706020507" pitchFamily="18" charset="2"/>
            </a:rPr>
            <a:t>(</a:t>
          </a:r>
          <a:r>
            <a:rPr lang="en-US" sz="2500" kern="1200" dirty="0">
              <a:sym typeface="Symbol" panose="05050102010706020507" pitchFamily="18" charset="2"/>
            </a:rPr>
            <a:t>৩</a:t>
          </a:r>
          <a:r>
            <a:rPr lang="bn-BD" sz="2500" kern="1200" dirty="0">
              <a:sym typeface="Symbol" panose="05050102010706020507" pitchFamily="18" charset="2"/>
            </a:rPr>
            <a:t>১২+</a:t>
          </a:r>
          <a:r>
            <a:rPr lang="en-US" sz="2500" kern="1200" dirty="0">
              <a:sym typeface="Symbol" panose="05050102010706020507" pitchFamily="18" charset="2"/>
            </a:rPr>
            <a:t>৪</a:t>
          </a:r>
          <a:r>
            <a:rPr lang="bn-BD" sz="2500" kern="1200" dirty="0">
              <a:sym typeface="Symbol" panose="05050102010706020507" pitchFamily="18" charset="2"/>
            </a:rPr>
            <a:t>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endParaRPr lang="en-US" sz="2500" kern="1200" dirty="0">
            <a:sym typeface="Symbol" panose="05050102010706020507" pitchFamily="18" charset="2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= ৬০ : ৪০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= ৩ : ২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 (</a:t>
          </a:r>
          <a:r>
            <a:rPr lang="bn-BD" sz="2500" kern="1200" dirty="0">
              <a:sym typeface="Symbol" panose="05050102010706020507" pitchFamily="18" charset="2"/>
            </a:rPr>
            <a:t>সরলীকরণ করে )</a:t>
          </a:r>
          <a:endParaRPr lang="en-US" sz="2500" kern="1200" dirty="0"/>
        </a:p>
      </dsp:txBody>
      <dsp:txXfrm>
        <a:off x="4162750" y="1600156"/>
        <a:ext cx="4066253" cy="153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0FCF-9514-4783-8F03-C98FE24A0DFB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0D4D-EE8D-4807-A610-3343B7A9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বাড়ির কাজটি খাতায় লিখে নিতে বলবো </a:t>
            </a:r>
            <a:r>
              <a:rPr lang="bn-BD"/>
              <a:t>।  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364E-384E-41C8-BFB6-9072B388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C0079-1444-4555-9ADC-6112F28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D4EA6-4205-417C-8A70-FC3F44FB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D422-F6F4-4297-B0EE-9E88F82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CA8-1A16-4FB9-9553-C84DE8C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035E-5FD1-4E08-B020-6C55391D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5894-2A83-4DCC-9F75-7A374FB1D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14CA6-B553-4136-8424-3874D306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3934-3D7D-4545-B41D-8294C685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EE3A-BC96-44F9-98A9-8F481D55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0A6EB-4E72-48B1-BD9D-538137CC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F230-4CCE-42AF-B572-B36D6C47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4929-CB7A-48DF-8196-0C7CE92D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4CF9-1F6A-4C3E-85B0-247CB03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25EE-DCCD-439D-9706-2B5FD43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CEB5-661B-4480-8DB4-50FD3E1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D6D2-1A25-424E-AF44-EB5A47F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1D5E-2F7F-46B2-935B-BFCCA1F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BFE9-3D52-48EC-AC60-E148127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B09A-4FDE-4CB9-BE82-1C0A6D5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625A-E372-4658-B91F-E52C1E2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37F5-777E-4E1C-B1CF-C4865B8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249E-8041-479E-B1A3-9E4239B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05FA-72D8-46A2-B3B3-9628E2B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9C40-347E-4DF4-9896-63FB71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20AF-B1D9-410C-98EA-CB55D0E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DA24-FAF4-4C6C-9CA7-DFD1C38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2A16E-4451-46F7-A058-04B06B02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299D3-7FCF-4637-85B2-A632114B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FBFF-6DFE-4728-BDB1-5DB0BA2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732A-B1D7-42FF-9D70-6D2233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5F22-FCF4-48C5-B458-9103C9BC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0037-6181-4DF7-B765-81090C51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7A09-1E85-478B-9E60-FA0270CD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6B265-FEC0-4AA7-851E-4B4C15CCE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F9231-6266-4F83-87C6-EFEDEA76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0065C-1220-4FC0-9318-4A246AA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72588-BDF8-40B2-A95A-57D934B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AB0CC-4808-45E1-94F7-2CFF17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0B3A-D613-40F1-B74D-18889DB6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B25EA-89A5-4681-B8EF-7C83562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71611-062B-4A47-8279-ED8866C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81093-EB8C-4E5E-93F6-1936389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70AD-4692-4E3F-B26B-CF5FD92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0B0A-0BD0-4051-8BDD-B87161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76C3-F991-49AF-B0A0-B0DB95E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1E43-E1B3-496E-B1F2-39942E9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BC4A-13BB-4D63-8BC6-6EC3D1CC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3A30-7932-45A5-A21E-C58DF117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9049-4718-40DD-A7CD-F8A5FE3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1DA2-462A-40A6-8AB8-CB2A146D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E5C5B-63C5-410E-8962-4F1B464F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B14C-BA9D-47F8-A851-72A474DB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524EA-69AA-4413-B454-E63962F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5258A-559A-427C-96CE-E15D2C3A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8EA0-2036-4190-B12E-F818125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FF7E7-615A-4E0F-823A-0C1507E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F2ED2-CC1B-4985-B29A-69D0F5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D8AD2-6663-48BE-B5EC-0E79781A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C716D-7CD0-4C78-A4BF-9692647D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CE86-4D87-420C-BD46-3CA39DD5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3F6-96DE-4CD2-94CB-FFF3B8E82D2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2842-9622-4AE1-AC30-1A2A133A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CF88-4E4A-4EFE-9A72-C4B7E1ED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7718256-8449-466B-A88A-12DC93D017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can-rational-arguments-actually-change-peoples-minds-159000855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blog/proportion-a-principle-of-art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yeensdesign.wordpress.com/2012/07/29/divine-proportion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8813516442776371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1.xml"/><Relationship Id="rId3" Type="http://schemas.openxmlformats.org/officeDocument/2006/relationships/hyperlink" Target="https://all-americaselections.org/product/watermelon-mambo/" TargetMode="Externa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hyperlink" Target="https://en.wikipedia.org/wiki/Anthony_Scaramucci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5.jp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asic-mathematics.com/proportion-word-problems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DF73A-CDFE-432A-BF2C-42B3EDCD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:a16="http://schemas.microsoft.com/office/drawing/2014/main" id="{37840E14-86DD-4DAE-84D0-BC544231057F}"/>
              </a:ext>
            </a:extLst>
          </p:cNvPr>
          <p:cNvSpPr txBox="1"/>
          <p:nvPr/>
        </p:nvSpPr>
        <p:spPr>
          <a:xfrm>
            <a:off x="52649" y="3588026"/>
            <a:ext cx="120867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6600">
                <a:solidFill>
                  <a:srgbClr val="FF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343" y="3082358"/>
            <a:ext cx="8605596" cy="1440659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খাতা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সংখ্যার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</a:t>
            </a:r>
          </a:p>
          <a:p>
            <a:pPr algn="l">
              <a:spcBef>
                <a:spcPts val="1200"/>
              </a:spcBef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প্রস্থের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 </a:t>
            </a:r>
          </a:p>
        </p:txBody>
      </p:sp>
    </p:spTree>
    <p:extLst>
      <p:ext uri="{BB962C8B-B14F-4D97-AF65-F5344CB8AC3E}">
        <p14:creationId xmlns:p14="http://schemas.microsoft.com/office/powerpoint/2010/main" val="4042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E8B8B-F030-4722-A394-67393799B472}"/>
              </a:ext>
            </a:extLst>
          </p:cNvPr>
          <p:cNvGrpSpPr/>
          <p:nvPr/>
        </p:nvGrpSpPr>
        <p:grpSpPr>
          <a:xfrm>
            <a:off x="2301420" y="1267651"/>
            <a:ext cx="3099631" cy="2924522"/>
            <a:chOff x="345542" y="388617"/>
            <a:chExt cx="3473165" cy="34896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4F3E52-4D34-4990-8DCF-CE4D34134ADC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4" name="Graphic 3" descr="Soccer ball">
                <a:extLst>
                  <a:ext uri="{FF2B5EF4-FFF2-40B4-BE49-F238E27FC236}">
                    <a16:creationId xmlns:a16="http://schemas.microsoft.com/office/drawing/2014/main" id="{B4234668-82A9-4716-84F6-4E7D1D204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8" name="Graphic 37" descr="Soccer ball">
                <a:extLst>
                  <a:ext uri="{FF2B5EF4-FFF2-40B4-BE49-F238E27FC236}">
                    <a16:creationId xmlns:a16="http://schemas.microsoft.com/office/drawing/2014/main" id="{8B586290-8616-462C-B575-EC4550C25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9" name="Graphic 38" descr="Soccer ball">
                <a:extLst>
                  <a:ext uri="{FF2B5EF4-FFF2-40B4-BE49-F238E27FC236}">
                    <a16:creationId xmlns:a16="http://schemas.microsoft.com/office/drawing/2014/main" id="{981E2817-2A15-41E3-87A2-BC88DE73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7468D34-80E6-4D06-BD4F-1D8EC6CFECC1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49" name="Graphic 48" descr="Soccer ball">
                <a:extLst>
                  <a:ext uri="{FF2B5EF4-FFF2-40B4-BE49-F238E27FC236}">
                    <a16:creationId xmlns:a16="http://schemas.microsoft.com/office/drawing/2014/main" id="{031D014C-BDA3-48E7-A881-DF64F80E0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0" name="Graphic 49" descr="Soccer ball">
                <a:extLst>
                  <a:ext uri="{FF2B5EF4-FFF2-40B4-BE49-F238E27FC236}">
                    <a16:creationId xmlns:a16="http://schemas.microsoft.com/office/drawing/2014/main" id="{C47BC0F1-BDDE-491F-BE13-1673E549E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1" name="Graphic 50" descr="Soccer ball">
                <a:extLst>
                  <a:ext uri="{FF2B5EF4-FFF2-40B4-BE49-F238E27FC236}">
                    <a16:creationId xmlns:a16="http://schemas.microsoft.com/office/drawing/2014/main" id="{18912E8C-BC1A-49BB-83A0-246FD0FCE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D18B045-C339-42E8-9ED4-9DEE6BF6558B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1163219"/>
              <a:chOff x="345542" y="388617"/>
              <a:chExt cx="3473165" cy="1163219"/>
            </a:xfrm>
          </p:grpSpPr>
          <p:pic>
            <p:nvPicPr>
              <p:cNvPr id="53" name="Graphic 52" descr="Soccer ball">
                <a:extLst>
                  <a:ext uri="{FF2B5EF4-FFF2-40B4-BE49-F238E27FC236}">
                    <a16:creationId xmlns:a16="http://schemas.microsoft.com/office/drawing/2014/main" id="{671D3CFE-5B7C-4F06-A945-D237344DD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4" name="Graphic 53" descr="Soccer ball">
                <a:extLst>
                  <a:ext uri="{FF2B5EF4-FFF2-40B4-BE49-F238E27FC236}">
                    <a16:creationId xmlns:a16="http://schemas.microsoft.com/office/drawing/2014/main" id="{CCAD5E2E-1C29-43C8-8FA9-A6D8F0535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61" name="Graphic 60" descr="Soccer ball">
                <a:extLst>
                  <a:ext uri="{FF2B5EF4-FFF2-40B4-BE49-F238E27FC236}">
                    <a16:creationId xmlns:a16="http://schemas.microsoft.com/office/drawing/2014/main" id="{BEBEB18F-53E0-473B-87A2-0D54B728D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2B9B8A-0F45-4A83-B735-AF16EDD99961}"/>
              </a:ext>
            </a:extLst>
          </p:cNvPr>
          <p:cNvGrpSpPr/>
          <p:nvPr/>
        </p:nvGrpSpPr>
        <p:grpSpPr>
          <a:xfrm rot="16200000">
            <a:off x="6518996" y="658807"/>
            <a:ext cx="2924521" cy="4128331"/>
            <a:chOff x="345542" y="388617"/>
            <a:chExt cx="3473165" cy="465286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B8D301A-7023-4954-B6AC-FBBB7FD67C06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78" name="Graphic 77" descr="Soccer ball">
                <a:extLst>
                  <a:ext uri="{FF2B5EF4-FFF2-40B4-BE49-F238E27FC236}">
                    <a16:creationId xmlns:a16="http://schemas.microsoft.com/office/drawing/2014/main" id="{3F2098D0-4EFE-4408-AA59-D8EA62B7D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9" name="Graphic 78" descr="Soccer ball">
                <a:extLst>
                  <a:ext uri="{FF2B5EF4-FFF2-40B4-BE49-F238E27FC236}">
                    <a16:creationId xmlns:a16="http://schemas.microsoft.com/office/drawing/2014/main" id="{D75FBEF3-8021-4E44-9EBC-ABF4B5F3C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80" name="Graphic 79" descr="Soccer ball">
                <a:extLst>
                  <a:ext uri="{FF2B5EF4-FFF2-40B4-BE49-F238E27FC236}">
                    <a16:creationId xmlns:a16="http://schemas.microsoft.com/office/drawing/2014/main" id="{4F01BE91-9D09-4127-8F3A-5D19BD9B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62B8F78-C4CF-478E-9182-4319818F33F6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75" name="Graphic 74" descr="Soccer ball">
                <a:extLst>
                  <a:ext uri="{FF2B5EF4-FFF2-40B4-BE49-F238E27FC236}">
                    <a16:creationId xmlns:a16="http://schemas.microsoft.com/office/drawing/2014/main" id="{3E02F89C-CDE3-4C70-B272-FC27903F4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6" name="Graphic 75" descr="Soccer ball">
                <a:extLst>
                  <a:ext uri="{FF2B5EF4-FFF2-40B4-BE49-F238E27FC236}">
                    <a16:creationId xmlns:a16="http://schemas.microsoft.com/office/drawing/2014/main" id="{7E4AF787-29BC-49F2-824B-5E9F67BFC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7" name="Graphic 76" descr="Soccer ball">
                <a:extLst>
                  <a:ext uri="{FF2B5EF4-FFF2-40B4-BE49-F238E27FC236}">
                    <a16:creationId xmlns:a16="http://schemas.microsoft.com/office/drawing/2014/main" id="{36CE521D-AADE-4BA7-8830-6B3A7435D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A00909E-BC3A-45E5-906F-B6FBDF443748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2326435"/>
              <a:chOff x="345542" y="388617"/>
              <a:chExt cx="3473165" cy="2326435"/>
            </a:xfrm>
          </p:grpSpPr>
          <p:pic>
            <p:nvPicPr>
              <p:cNvPr id="69" name="Graphic 68" descr="Soccer ball">
                <a:extLst>
                  <a:ext uri="{FF2B5EF4-FFF2-40B4-BE49-F238E27FC236}">
                    <a16:creationId xmlns:a16="http://schemas.microsoft.com/office/drawing/2014/main" id="{49EC19F8-5819-4839-B8E8-A6285C91D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0" name="Graphic 69" descr="Soccer ball">
                <a:extLst>
                  <a:ext uri="{FF2B5EF4-FFF2-40B4-BE49-F238E27FC236}">
                    <a16:creationId xmlns:a16="http://schemas.microsoft.com/office/drawing/2014/main" id="{71FEF498-6C38-48F5-BCC4-72C0E735A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1" name="Graphic 70" descr="Soccer ball">
                <a:extLst>
                  <a:ext uri="{FF2B5EF4-FFF2-40B4-BE49-F238E27FC236}">
                    <a16:creationId xmlns:a16="http://schemas.microsoft.com/office/drawing/2014/main" id="{34E3B8DB-8AA4-4D9A-90EE-6F6F6AE30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2" name="Graphic 71" descr="Soccer ball">
                <a:extLst>
                  <a:ext uri="{FF2B5EF4-FFF2-40B4-BE49-F238E27FC236}">
                    <a16:creationId xmlns:a16="http://schemas.microsoft.com/office/drawing/2014/main" id="{3C066CA8-1ABE-4222-A349-FAEFEC377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1551835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3" name="Graphic 72" descr="Soccer ball">
                <a:extLst>
                  <a:ext uri="{FF2B5EF4-FFF2-40B4-BE49-F238E27FC236}">
                    <a16:creationId xmlns:a16="http://schemas.microsoft.com/office/drawing/2014/main" id="{EAFAC942-7ED0-49CA-8F6C-6456CE61A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1551834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4" name="Graphic 73" descr="Soccer ball">
                <a:extLst>
                  <a:ext uri="{FF2B5EF4-FFF2-40B4-BE49-F238E27FC236}">
                    <a16:creationId xmlns:a16="http://schemas.microsoft.com/office/drawing/2014/main" id="{44EC3B54-88EE-4A73-9D07-6B4D463FF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1551833"/>
                <a:ext cx="1163217" cy="1163217"/>
              </a:xfrm>
              <a:prstGeom prst="rect">
                <a:avLst/>
              </a:prstGeom>
            </p:spPr>
          </p:pic>
        </p:grpSp>
      </p:grp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C6D8CEEA-F5B3-4286-93D7-270F0D7CEECB}"/>
              </a:ext>
            </a:extLst>
          </p:cNvPr>
          <p:cNvSpPr/>
          <p:nvPr/>
        </p:nvSpPr>
        <p:spPr>
          <a:xfrm>
            <a:off x="2301420" y="4536183"/>
            <a:ext cx="7744002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 ১২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9D3EE9-0589-46C9-B87C-F5DC770A9E17}"/>
              </a:ext>
            </a:extLst>
          </p:cNvPr>
          <p:cNvSpPr txBox="1"/>
          <p:nvPr/>
        </p:nvSpPr>
        <p:spPr>
          <a:xfrm>
            <a:off x="4926963" y="322735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DE0BF9AB-612E-4DD9-9E92-9464F8D3158C}"/>
              </a:ext>
            </a:extLst>
          </p:cNvPr>
          <p:cNvSpPr txBox="1">
            <a:spLocks/>
          </p:cNvSpPr>
          <p:nvPr/>
        </p:nvSpPr>
        <p:spPr>
          <a:xfrm>
            <a:off x="2301420" y="5768512"/>
            <a:ext cx="11119339" cy="1089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bn-BD" sz="3600" dirty="0"/>
              <a:t>অনুপা</a:t>
            </a:r>
            <a:r>
              <a:rPr lang="en-US" sz="3600" dirty="0" err="1"/>
              <a:t>তে</a:t>
            </a:r>
            <a:r>
              <a:rPr lang="bn-BD" sz="3600" dirty="0"/>
              <a:t> </a:t>
            </a:r>
            <a:r>
              <a:rPr lang="en-US" sz="3600" dirty="0" err="1"/>
              <a:t>দুটি</a:t>
            </a:r>
            <a:r>
              <a:rPr lang="en-US" sz="3600" dirty="0"/>
              <a:t> </a:t>
            </a:r>
            <a:r>
              <a:rPr lang="en-US" sz="3600" dirty="0" err="1"/>
              <a:t>রাশি</a:t>
            </a:r>
            <a:r>
              <a:rPr lang="en-US" sz="3600" dirty="0"/>
              <a:t> </a:t>
            </a:r>
            <a:r>
              <a:rPr lang="en-US" sz="3600" dirty="0" err="1"/>
              <a:t>থাকলে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সরল</a:t>
            </a:r>
            <a:r>
              <a:rPr lang="bn-BD" sz="3600" dirty="0"/>
              <a:t> অনুপাত বলে।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57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6FAA1B-BD2D-4E92-A90E-E51861CB6B5F}"/>
              </a:ext>
            </a:extLst>
          </p:cNvPr>
          <p:cNvSpPr txBox="1"/>
          <p:nvPr/>
        </p:nvSpPr>
        <p:spPr>
          <a:xfrm>
            <a:off x="4909694" y="788381"/>
            <a:ext cx="3194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DE710-5F4D-4193-95C3-2932EE2E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" y="3429000"/>
            <a:ext cx="11674512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C42790-FC18-48BE-84D3-44789ED83267}"/>
              </a:ext>
            </a:extLst>
          </p:cNvPr>
          <p:cNvSpPr txBox="1">
            <a:spLocks/>
          </p:cNvSpPr>
          <p:nvPr/>
        </p:nvSpPr>
        <p:spPr>
          <a:xfrm>
            <a:off x="4247652" y="465879"/>
            <a:ext cx="7056783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সমতুল অনুপাত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7101A-80F4-441D-A8F7-314AED74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40" y="1583248"/>
            <a:ext cx="19145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5DDB1-772F-4EC3-9F09-5962C8C5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1" y="1540385"/>
            <a:ext cx="2000250" cy="200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9339B1-211F-4A80-9BE0-D678D7719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68" y="1540385"/>
            <a:ext cx="2009775" cy="2009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8A842F-2086-42D2-8181-A9B781A76FF3}"/>
              </a:ext>
            </a:extLst>
          </p:cNvPr>
          <p:cNvSpPr txBox="1"/>
          <p:nvPr/>
        </p:nvSpPr>
        <p:spPr>
          <a:xfrm>
            <a:off x="1868556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416B7-5286-429F-B61C-B0A8489927B1}"/>
              </a:ext>
            </a:extLst>
          </p:cNvPr>
          <p:cNvSpPr txBox="1"/>
          <p:nvPr/>
        </p:nvSpPr>
        <p:spPr>
          <a:xfrm>
            <a:off x="5273556" y="3690040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23B1E-CD92-4FF2-9471-BB5C2F8998E3}"/>
              </a:ext>
            </a:extLst>
          </p:cNvPr>
          <p:cNvSpPr txBox="1"/>
          <p:nvPr/>
        </p:nvSpPr>
        <p:spPr>
          <a:xfrm>
            <a:off x="8724195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</a:p>
        </p:txBody>
      </p:sp>
      <p:sp>
        <p:nvSpPr>
          <p:cNvPr id="17" name="Equal 11">
            <a:extLst>
              <a:ext uri="{FF2B5EF4-FFF2-40B4-BE49-F238E27FC236}">
                <a16:creationId xmlns:a16="http://schemas.microsoft.com/office/drawing/2014/main" id="{F90D003D-494F-4B8E-B5C4-64BC31482820}"/>
              </a:ext>
            </a:extLst>
          </p:cNvPr>
          <p:cNvSpPr/>
          <p:nvPr/>
        </p:nvSpPr>
        <p:spPr>
          <a:xfrm>
            <a:off x="3817141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2">
            <a:extLst>
              <a:ext uri="{FF2B5EF4-FFF2-40B4-BE49-F238E27FC236}">
                <a16:creationId xmlns:a16="http://schemas.microsoft.com/office/drawing/2014/main" id="{C5C0A9CD-DED2-4A3A-955B-7C645E3777EF}"/>
              </a:ext>
            </a:extLst>
          </p:cNvPr>
          <p:cNvSpPr/>
          <p:nvPr/>
        </p:nvSpPr>
        <p:spPr>
          <a:xfrm>
            <a:off x="7263017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E937FA-3CFA-4EBF-A396-C49D92C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196652"/>
            <a:ext cx="10706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6" y="2901371"/>
            <a:ext cx="6379231" cy="1790551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২:৯=৬: ও :৫=৬:১০ ফাঁকা স্থানে কত বসালে অনুপাত দু’টি সমতুল অনুপাত হবে?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797739" y="476860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E52C3-6118-4930-A6DB-F4EB7F89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47" t="42113" r="2384" b="1104"/>
          <a:stretch/>
        </p:blipFill>
        <p:spPr>
          <a:xfrm>
            <a:off x="3718568" y="1957000"/>
            <a:ext cx="1266957" cy="1413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5361905" y="1502859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5361905" y="3884292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4609146" y="3487765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0B3D-8167-4D82-A8BF-8FB2155AB74A}"/>
              </a:ext>
            </a:extLst>
          </p:cNvPr>
          <p:cNvSpPr txBox="1"/>
          <p:nvPr/>
        </p:nvSpPr>
        <p:spPr>
          <a:xfrm>
            <a:off x="4906318" y="5692512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45C678-B03C-49BE-B0AB-58889D1E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18" t="1204" r="38015" b="1102"/>
          <a:stretch/>
        </p:blipFill>
        <p:spPr>
          <a:xfrm>
            <a:off x="6791659" y="1446048"/>
            <a:ext cx="1999390" cy="20985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9D2E84C-190C-4F06-9AAE-BA581E22A19E}"/>
              </a:ext>
            </a:extLst>
          </p:cNvPr>
          <p:cNvGrpSpPr/>
          <p:nvPr/>
        </p:nvGrpSpPr>
        <p:grpSpPr>
          <a:xfrm>
            <a:off x="3447486" y="4535087"/>
            <a:ext cx="1950778" cy="914400"/>
            <a:chOff x="3447486" y="4535087"/>
            <a:chExt cx="1950778" cy="914400"/>
          </a:xfrm>
        </p:grpSpPr>
        <p:pic>
          <p:nvPicPr>
            <p:cNvPr id="22" name="Graphic 21" descr="Rubber duck">
              <a:extLst>
                <a:ext uri="{FF2B5EF4-FFF2-40B4-BE49-F238E27FC236}">
                  <a16:creationId xmlns:a16="http://schemas.microsoft.com/office/drawing/2014/main" id="{A35A028B-91C2-434B-95B6-BC4B961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7486" y="4535087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Rubber duck">
              <a:extLst>
                <a:ext uri="{FF2B5EF4-FFF2-40B4-BE49-F238E27FC236}">
                  <a16:creationId xmlns:a16="http://schemas.microsoft.com/office/drawing/2014/main" id="{19B9BA00-7358-4279-B94C-50434370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3864" y="453508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82717C-BF01-40E9-BCF1-62D217FAE7CE}"/>
              </a:ext>
            </a:extLst>
          </p:cNvPr>
          <p:cNvGrpSpPr/>
          <p:nvPr/>
        </p:nvGrpSpPr>
        <p:grpSpPr>
          <a:xfrm>
            <a:off x="6087512" y="4515394"/>
            <a:ext cx="2987156" cy="934093"/>
            <a:chOff x="6087512" y="4515394"/>
            <a:chExt cx="2987156" cy="934093"/>
          </a:xfrm>
        </p:grpSpPr>
        <p:pic>
          <p:nvPicPr>
            <p:cNvPr id="24" name="Graphic 23" descr="Rubber duck">
              <a:extLst>
                <a:ext uri="{FF2B5EF4-FFF2-40B4-BE49-F238E27FC236}">
                  <a16:creationId xmlns:a16="http://schemas.microsoft.com/office/drawing/2014/main" id="{7EE31C70-8F13-4406-AE1A-6312FB7D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87512" y="451539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Rubber duck">
              <a:extLst>
                <a:ext uri="{FF2B5EF4-FFF2-40B4-BE49-F238E27FC236}">
                  <a16:creationId xmlns:a16="http://schemas.microsoft.com/office/drawing/2014/main" id="{8155792A-ACCB-45CE-8571-92289D6F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23890" y="451539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Rubber duck">
              <a:extLst>
                <a:ext uri="{FF2B5EF4-FFF2-40B4-BE49-F238E27FC236}">
                  <a16:creationId xmlns:a16="http://schemas.microsoft.com/office/drawing/2014/main" id="{1F1F52DC-1F55-4F2E-957B-54767128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0268" y="45350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413" y="3263324"/>
            <a:ext cx="6379231" cy="1206685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তিনটি লঘু অনুপাত লিখ।</a:t>
            </a:r>
          </a:p>
        </p:txBody>
      </p:sp>
    </p:spTree>
    <p:extLst>
      <p:ext uri="{BB962C8B-B14F-4D97-AF65-F5344CB8AC3E}">
        <p14:creationId xmlns:p14="http://schemas.microsoft.com/office/powerpoint/2010/main" val="703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878350-D1F0-4FEB-A4D2-534504ACE74E}"/>
              </a:ext>
            </a:extLst>
          </p:cNvPr>
          <p:cNvGrpSpPr/>
          <p:nvPr/>
        </p:nvGrpSpPr>
        <p:grpSpPr>
          <a:xfrm>
            <a:off x="4140863" y="383061"/>
            <a:ext cx="4521980" cy="4522218"/>
            <a:chOff x="4140863" y="383061"/>
            <a:chExt cx="4521980" cy="4522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6796BB-D2B6-473A-9103-B3B8940B8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2"/>
            <a:stretch/>
          </p:blipFill>
          <p:spPr>
            <a:xfrm>
              <a:off x="4140863" y="383061"/>
              <a:ext cx="4521980" cy="45222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B971FC-E96E-44FD-A6BE-5E309ADF9416}"/>
                </a:ext>
              </a:extLst>
            </p:cNvPr>
            <p:cNvSpPr txBox="1"/>
            <p:nvPr/>
          </p:nvSpPr>
          <p:spPr>
            <a:xfrm>
              <a:off x="4823257" y="1859340"/>
              <a:ext cx="31571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কাজঃ 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</a:p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সময়-০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152FBA-CBCF-41C0-813F-949A2E2B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3915640"/>
            <a:ext cx="101822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52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820215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8543539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299" y="437881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299" y="502514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133" y="5671479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8897" y="409698"/>
            <a:ext cx="3564605" cy="9706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bn-BD" dirty="0">
                <a:solidFill>
                  <a:srgbClr val="0000FF"/>
                </a:solidFill>
              </a:rPr>
              <a:t>মূল্যায়ন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2062" y="834887"/>
            <a:ext cx="4407876" cy="10064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0"/>
                <a:gd name="adj2" fmla="val 45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>
                <a:solidFill>
                  <a:srgbClr val="0000FF"/>
                </a:solidFill>
              </a:rPr>
              <a:t>বাড়ির </a:t>
            </a:r>
            <a:r>
              <a:rPr lang="bn-BD" dirty="0">
                <a:solidFill>
                  <a:srgbClr val="0000FF"/>
                </a:solidFill>
              </a:rPr>
              <a:t>কাজ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solidFill>
                <a:srgbClr val="0000FF"/>
              </a:solidFill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407" r="-2500" b="17796"/>
          <a:stretch/>
        </p:blipFill>
        <p:spPr>
          <a:xfrm>
            <a:off x="6985040" y="1307489"/>
            <a:ext cx="3657600" cy="3657600"/>
          </a:xfrm>
          <a:noFill/>
          <a:ln w="63500" cmpd="dbl">
            <a:solidFill>
              <a:srgbClr val="007879"/>
            </a:solidFill>
            <a:prstDash val="solid"/>
            <a:bevel/>
          </a:ln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FFB37-6566-4A90-AD20-CA000454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3034039" y="3939679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322274" y="1779501"/>
            <a:ext cx="3577694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৬ষ্ঠ-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-২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অনুশীলনী-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২.১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DAD67-4F59-403C-8EFB-FFBE6E18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1" y="452230"/>
            <a:ext cx="6117950" cy="59535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04474-F4B7-49F6-8E21-88503DD9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1" y="1033669"/>
            <a:ext cx="5165033" cy="5165033"/>
          </a:xfrm>
          <a:prstGeom prst="rect">
            <a:avLst/>
          </a:prstGeom>
        </p:spPr>
      </p:pic>
      <p:sp>
        <p:nvSpPr>
          <p:cNvPr id="9" name="Star: 32 Points 8">
            <a:extLst>
              <a:ext uri="{FF2B5EF4-FFF2-40B4-BE49-F238E27FC236}">
                <a16:creationId xmlns:a16="http://schemas.microsoft.com/office/drawing/2014/main" id="{AD2FB261-EE43-4240-9A1E-DED82E20A1DD}"/>
              </a:ext>
            </a:extLst>
          </p:cNvPr>
          <p:cNvSpPr/>
          <p:nvPr/>
        </p:nvSpPr>
        <p:spPr>
          <a:xfrm>
            <a:off x="834886" y="3636066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D1CBDAD4-435F-4B03-820F-F943BA4EFFC2}"/>
              </a:ext>
            </a:extLst>
          </p:cNvPr>
          <p:cNvSpPr/>
          <p:nvPr/>
        </p:nvSpPr>
        <p:spPr>
          <a:xfrm>
            <a:off x="3889512" y="3591338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4" name="Star: 32 Points 13">
            <a:extLst>
              <a:ext uri="{FF2B5EF4-FFF2-40B4-BE49-F238E27FC236}">
                <a16:creationId xmlns:a16="http://schemas.microsoft.com/office/drawing/2014/main" id="{CCEB6460-1CE5-4EFC-BE80-6658862F0778}"/>
              </a:ext>
            </a:extLst>
          </p:cNvPr>
          <p:cNvSpPr/>
          <p:nvPr/>
        </p:nvSpPr>
        <p:spPr>
          <a:xfrm>
            <a:off x="6302746" y="3629440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২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8C898AB9-C356-4AFD-9E29-0B6E53B16C0D}"/>
              </a:ext>
            </a:extLst>
          </p:cNvPr>
          <p:cNvSpPr/>
          <p:nvPr/>
        </p:nvSpPr>
        <p:spPr>
          <a:xfrm>
            <a:off x="10101876" y="3092726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7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2F8B9-46C2-4510-A613-3AD3AA24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E88E82BB-08A1-41AF-BBBE-8A7E6CE6C8AA}"/>
              </a:ext>
            </a:extLst>
          </p:cNvPr>
          <p:cNvSpPr txBox="1"/>
          <p:nvPr/>
        </p:nvSpPr>
        <p:spPr>
          <a:xfrm>
            <a:off x="314046" y="3868517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CF9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F9960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  কী তা বলতে পারবে;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6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সরল  অনুপাত ব্যাখ্যা করতে  পারবে;</a:t>
            </a:r>
            <a:endParaRPr lang="bn-BD" sz="3200" dirty="0">
              <a:solidFill>
                <a:srgbClr val="02BFFD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 ব্যাখ্যা করতে  পারবে;</a:t>
            </a:r>
            <a:endParaRPr lang="bn-IN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লঘু অনুপাত ব্যাখ্যা করতে  পারবে।</a:t>
            </a:r>
            <a:endParaRPr lang="en-US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89" y="928114"/>
            <a:ext cx="423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08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69">
        <p15:prstTrans prst="peelOff"/>
      </p:transition>
    </mc:Choice>
    <mc:Fallback xmlns=""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CD1AF3-BBF1-4335-9785-9FAC821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5721" y="342407"/>
            <a:ext cx="1714817" cy="160785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1FFED-E691-4515-9E59-A5E0B4380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0805" y="325440"/>
            <a:ext cx="1714818" cy="1641784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2D8BCF-781A-41AE-923E-D6D0559C354C}"/>
              </a:ext>
            </a:extLst>
          </p:cNvPr>
          <p:cNvSpPr txBox="1"/>
          <p:nvPr/>
        </p:nvSpPr>
        <p:spPr>
          <a:xfrm>
            <a:off x="2076678" y="1994446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তরমুজের</a:t>
            </a:r>
            <a:r>
              <a:rPr lang="en-US" sz="3600" dirty="0"/>
              <a:t> ওজন ২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F2F6A-0278-48C3-8272-113BA1A560E6}"/>
              </a:ext>
            </a:extLst>
          </p:cNvPr>
          <p:cNvSpPr txBox="1"/>
          <p:nvPr/>
        </p:nvSpPr>
        <p:spPr>
          <a:xfrm>
            <a:off x="7620003" y="1950257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কুমড়ার</a:t>
            </a:r>
            <a:r>
              <a:rPr lang="en-US" sz="3600" dirty="0"/>
              <a:t> ওজন ১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  <p:sp>
        <p:nvSpPr>
          <p:cNvPr id="21" name="Down Arrow 4">
            <a:extLst>
              <a:ext uri="{FF2B5EF4-FFF2-40B4-BE49-F238E27FC236}">
                <a16:creationId xmlns:a16="http://schemas.microsoft.com/office/drawing/2014/main" id="{04845FE9-FE67-4D37-8C51-BECD4CF8CDEE}"/>
              </a:ext>
            </a:extLst>
          </p:cNvPr>
          <p:cNvSpPr/>
          <p:nvPr/>
        </p:nvSpPr>
        <p:spPr>
          <a:xfrm>
            <a:off x="35289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5">
            <a:extLst>
              <a:ext uri="{FF2B5EF4-FFF2-40B4-BE49-F238E27FC236}">
                <a16:creationId xmlns:a16="http://schemas.microsoft.com/office/drawing/2014/main" id="{819A5020-C3CD-4002-AD81-A347ED00EBBE}"/>
              </a:ext>
            </a:extLst>
          </p:cNvPr>
          <p:cNvSpPr/>
          <p:nvPr/>
        </p:nvSpPr>
        <p:spPr>
          <a:xfrm>
            <a:off x="80772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6F0FB-9736-4FC3-B977-D92745D4B0A7}"/>
              </a:ext>
            </a:extLst>
          </p:cNvPr>
          <p:cNvSpPr txBox="1"/>
          <p:nvPr/>
        </p:nvSpPr>
        <p:spPr>
          <a:xfrm>
            <a:off x="2394241" y="5812540"/>
            <a:ext cx="311777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B05FB-6FA9-4790-82EC-E9C143BEE6D1}"/>
              </a:ext>
            </a:extLst>
          </p:cNvPr>
          <p:cNvSpPr txBox="1"/>
          <p:nvPr/>
        </p:nvSpPr>
        <p:spPr>
          <a:xfrm>
            <a:off x="6997550" y="5812540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9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20" grpId="0">
        <p:bldAsOne/>
      </p:bldGraphic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46DF-3468-4ED1-A498-8645B89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499" y="261072"/>
            <a:ext cx="3740248" cy="900967"/>
          </a:xfrm>
        </p:spPr>
        <p:txBody>
          <a:bodyPr/>
          <a:lstStyle/>
          <a:p>
            <a:r>
              <a:rPr lang="bn-BD" sz="5400" b="1" dirty="0"/>
              <a:t>অনুপাত</a:t>
            </a:r>
            <a:r>
              <a:rPr lang="en-US" sz="5400" b="1" dirty="0"/>
              <a:t> </a:t>
            </a:r>
            <a:r>
              <a:rPr lang="en-US" sz="5400" b="1" dirty="0" err="1"/>
              <a:t>কী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7718-6EBE-4700-8863-7FF2224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1162039"/>
            <a:ext cx="11119339" cy="20564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3600" dirty="0"/>
              <a:t>অনুপাত অর্থ তুলনা করা। অর্থাৎ </a:t>
            </a:r>
            <a:r>
              <a:rPr lang="bn-BD" sz="3600" b="1" dirty="0"/>
              <a:t>একই জাতীয় </a:t>
            </a:r>
            <a:r>
              <a:rPr lang="bn-BD" sz="3600" dirty="0"/>
              <a:t>দুইটি রাশির মধ্যে তুলনা করাকে অনুপাত বলে।</a:t>
            </a:r>
            <a:r>
              <a:rPr lang="en-US" sz="3600" dirty="0"/>
              <a:t> </a:t>
            </a:r>
            <a:r>
              <a:rPr lang="en-US" sz="3600" dirty="0" err="1"/>
              <a:t>মা</a:t>
            </a:r>
            <a:r>
              <a:rPr lang="bn-BD" sz="3600" dirty="0"/>
              <a:t>নে একটি রাশি অন্য আরেকটি রাশির তুলনায় বেশি না কম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bn-BD" sz="3600" dirty="0"/>
              <a:t> বোঝায়।</a:t>
            </a:r>
            <a:r>
              <a:rPr lang="en-US" sz="3600" dirty="0"/>
              <a:t> </a:t>
            </a:r>
            <a:r>
              <a:rPr lang="bn-BD" sz="3600" dirty="0"/>
              <a:t>অনুপাতের কোন একক নেই এবং এর গাণিতিক চিহ্ন ‘:’</a:t>
            </a:r>
            <a:r>
              <a:rPr lang="en-US" sz="3600" dirty="0"/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2A3EB5-D9C4-4271-BF8C-B1533F8B2F23}"/>
                  </a:ext>
                </a:extLst>
              </p:cNvPr>
              <p:cNvSpPr/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>
                    <a:gd name="adj" fmla="val 49078"/>
                  </a:avLst>
                </a:prstTxWarp>
                <a:spAutoFit/>
              </a:bodyPr>
              <a:lstStyle/>
              <a:p>
                <a:pPr lvl="0"/>
                <a:r>
                  <a:rPr lang="bn-BD" sz="1000" dirty="0"/>
                  <a:t>তরমুজের </a:t>
                </a:r>
                <a:r>
                  <a:rPr lang="en-US" sz="1000" dirty="0"/>
                  <a:t>ওজন ও</a:t>
                </a:r>
                <a:r>
                  <a:rPr lang="bn-BD" sz="1000" dirty="0"/>
                  <a:t> কুমড়ার ওজনের অনুপাত    </a:t>
                </a:r>
              </a:p>
              <a:p>
                <a:pPr lvl="0"/>
                <a:r>
                  <a:rPr lang="bn-BD" sz="1000" dirty="0"/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1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1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1000" dirty="0"/>
                  <a:t>     =  ২ </a:t>
                </a:r>
                <a:r>
                  <a:rPr lang="en-US" sz="1000" dirty="0"/>
                  <a:t>: </a:t>
                </a:r>
                <a:r>
                  <a:rPr lang="bn-BD" sz="1000" dirty="0"/>
                  <a:t>১     </a:t>
                </a:r>
                <a:endParaRPr lang="en-US" sz="1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2A3EB5-D9C4-4271-BF8C-B1533F8B2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4">
            <a:extLst>
              <a:ext uri="{FF2B5EF4-FFF2-40B4-BE49-F238E27FC236}">
                <a16:creationId xmlns:a16="http://schemas.microsoft.com/office/drawing/2014/main" id="{38E87F15-B555-4231-911D-83A451234872}"/>
              </a:ext>
            </a:extLst>
          </p:cNvPr>
          <p:cNvSpPr/>
          <p:nvPr/>
        </p:nvSpPr>
        <p:spPr>
          <a:xfrm>
            <a:off x="451691" y="5734384"/>
            <a:ext cx="4671151" cy="825177"/>
          </a:xfrm>
          <a:prstGeom prst="wedgeEllipseCallout">
            <a:avLst>
              <a:gd name="adj1" fmla="val -358"/>
              <a:gd name="adj2" fmla="val -19788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id="{114622E0-770A-4215-AD0D-C9974CB38BE7}"/>
              </a:ext>
            </a:extLst>
          </p:cNvPr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47771"/>
              <a:gd name="adj2" fmla="val -204039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6">
            <a:extLst>
              <a:ext uri="{FF2B5EF4-FFF2-40B4-BE49-F238E27FC236}">
                <a16:creationId xmlns:a16="http://schemas.microsoft.com/office/drawing/2014/main" id="{0A7BF827-982D-499E-BB2F-5559FADD01A4}"/>
              </a:ext>
            </a:extLst>
          </p:cNvPr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57840"/>
              <a:gd name="adj2" fmla="val -2302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7">
            <a:extLst>
              <a:ext uri="{FF2B5EF4-FFF2-40B4-BE49-F238E27FC236}">
                <a16:creationId xmlns:a16="http://schemas.microsoft.com/office/drawing/2014/main" id="{017C70E8-070D-432A-B51C-BE9BB12F19BE}"/>
              </a:ext>
            </a:extLst>
          </p:cNvPr>
          <p:cNvSpPr/>
          <p:nvPr/>
        </p:nvSpPr>
        <p:spPr>
          <a:xfrm>
            <a:off x="7069159" y="5771749"/>
            <a:ext cx="3238959" cy="715010"/>
          </a:xfrm>
          <a:prstGeom prst="wedgeEllipseCallout">
            <a:avLst>
              <a:gd name="adj1" fmla="val -86413"/>
              <a:gd name="adj2" fmla="val -2216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0FFEE-9B51-43BF-921E-34AF144D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13"/>
          <a:stretch/>
        </p:blipFill>
        <p:spPr>
          <a:xfrm>
            <a:off x="291548" y="352008"/>
            <a:ext cx="5113269" cy="3076992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DD90B58-2B17-4D99-B8EA-98DA9474A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970230"/>
              </p:ext>
            </p:extLst>
          </p:nvPr>
        </p:nvGraphicFramePr>
        <p:xfrm>
          <a:off x="1846655" y="3204681"/>
          <a:ext cx="8498687" cy="318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2FD968-A645-4578-9679-AF8E42A17EA4}"/>
              </a:ext>
            </a:extLst>
          </p:cNvPr>
          <p:cNvSpPr txBox="1"/>
          <p:nvPr/>
        </p:nvSpPr>
        <p:spPr>
          <a:xfrm>
            <a:off x="4694350" y="690175"/>
            <a:ext cx="4152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2B14C"/>
                </a:solidFill>
              </a:rPr>
              <a:t>পিতার</a:t>
            </a:r>
            <a:r>
              <a:rPr lang="en-US" sz="3600" b="1" dirty="0">
                <a:solidFill>
                  <a:srgbClr val="22B14C"/>
                </a:solidFill>
              </a:rPr>
              <a:t> </a:t>
            </a:r>
            <a:r>
              <a:rPr lang="en-US" sz="3600" b="1" dirty="0" err="1">
                <a:solidFill>
                  <a:srgbClr val="22B14C"/>
                </a:solidFill>
              </a:rPr>
              <a:t>উচ্চতা</a:t>
            </a:r>
            <a:r>
              <a:rPr lang="en-US" sz="3600" b="1" dirty="0">
                <a:solidFill>
                  <a:srgbClr val="22B14C"/>
                </a:solidFill>
              </a:rPr>
              <a:t> ৫ </a:t>
            </a:r>
            <a:r>
              <a:rPr lang="en-US" sz="3600" b="1" dirty="0" err="1">
                <a:solidFill>
                  <a:srgbClr val="22B14C"/>
                </a:solidFill>
              </a:rPr>
              <a:t>ফুট</a:t>
            </a:r>
            <a:endParaRPr lang="en-US" sz="3600" b="1" dirty="0">
              <a:solidFill>
                <a:srgbClr val="22B14C"/>
              </a:solidFill>
            </a:endParaRPr>
          </a:p>
          <a:p>
            <a:pPr algn="ctr"/>
            <a:r>
              <a:rPr lang="en-US" sz="3600" b="1" dirty="0"/>
              <a:t>ও</a:t>
            </a:r>
          </a:p>
          <a:p>
            <a:pPr algn="ctr"/>
            <a:r>
              <a:rPr lang="en-US" sz="3600" b="1" dirty="0" err="1">
                <a:solidFill>
                  <a:srgbClr val="B97A57"/>
                </a:solidFill>
              </a:rPr>
              <a:t>পুত্রের</a:t>
            </a:r>
            <a:r>
              <a:rPr lang="en-US" sz="3600" b="1" dirty="0">
                <a:solidFill>
                  <a:srgbClr val="B97A57"/>
                </a:solidFill>
              </a:rPr>
              <a:t> </a:t>
            </a:r>
            <a:r>
              <a:rPr lang="en-US" sz="3600" b="1" dirty="0" err="1">
                <a:solidFill>
                  <a:srgbClr val="B97A57"/>
                </a:solidFill>
              </a:rPr>
              <a:t>উচ্চতা</a:t>
            </a:r>
            <a:r>
              <a:rPr lang="en-US" sz="3600" b="1" dirty="0">
                <a:solidFill>
                  <a:srgbClr val="B97A57"/>
                </a:solidFill>
              </a:rPr>
              <a:t> ৩ </a:t>
            </a:r>
            <a:r>
              <a:rPr lang="en-US" sz="3600" b="1" dirty="0" err="1">
                <a:solidFill>
                  <a:srgbClr val="B97A57"/>
                </a:solidFill>
              </a:rPr>
              <a:t>ফুট</a:t>
            </a:r>
            <a:r>
              <a:rPr lang="en-US" sz="3600" b="1" dirty="0">
                <a:solidFill>
                  <a:srgbClr val="B97A57"/>
                </a:solidFill>
              </a:rPr>
              <a:t> ৪ </a:t>
            </a:r>
            <a:r>
              <a:rPr lang="en-US" sz="3600" b="1" dirty="0" err="1">
                <a:solidFill>
                  <a:srgbClr val="B97A57"/>
                </a:solidFill>
              </a:rPr>
              <a:t>ইঞ্চি</a:t>
            </a:r>
            <a:r>
              <a:rPr lang="en-US" sz="3600" b="1" dirty="0">
                <a:solidFill>
                  <a:srgbClr val="B97A57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3591A-67C7-4494-96E4-2B1CF950BEF6}"/>
              </a:ext>
            </a:extLst>
          </p:cNvPr>
          <p:cNvSpPr txBox="1"/>
          <p:nvPr/>
        </p:nvSpPr>
        <p:spPr>
          <a:xfrm>
            <a:off x="3069527" y="4410878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Callout 2">
            <a:extLst>
              <a:ext uri="{FF2B5EF4-FFF2-40B4-BE49-F238E27FC236}">
                <a16:creationId xmlns:a16="http://schemas.microsoft.com/office/drawing/2014/main" id="{7583DF6F-D2B0-4A74-99B1-DE427F4E64B8}"/>
              </a:ext>
            </a:extLst>
          </p:cNvPr>
          <p:cNvSpPr/>
          <p:nvPr/>
        </p:nvSpPr>
        <p:spPr>
          <a:xfrm>
            <a:off x="1846655" y="5870369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487</Words>
  <Application>Microsoft Office PowerPoint</Application>
  <PresentationFormat>Widescreen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Lato</vt:lpstr>
      <vt:lpstr>Nikosh</vt:lpstr>
      <vt:lpstr>NikoshBAN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অনুপাত কী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একক  কাজ 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69</cp:revision>
  <dcterms:created xsi:type="dcterms:W3CDTF">2020-10-13T10:38:07Z</dcterms:created>
  <dcterms:modified xsi:type="dcterms:W3CDTF">2020-11-01T13:36:42Z</dcterms:modified>
</cp:coreProperties>
</file>