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89" r:id="rId2"/>
    <p:sldId id="290" r:id="rId3"/>
    <p:sldId id="283" r:id="rId4"/>
    <p:sldId id="276" r:id="rId5"/>
    <p:sldId id="284" r:id="rId6"/>
    <p:sldId id="277" r:id="rId7"/>
    <p:sldId id="285" r:id="rId8"/>
    <p:sldId id="278" r:id="rId9"/>
    <p:sldId id="287" r:id="rId10"/>
    <p:sldId id="279" r:id="rId11"/>
    <p:sldId id="288" r:id="rId12"/>
    <p:sldId id="281" r:id="rId13"/>
    <p:sldId id="280" r:id="rId14"/>
    <p:sldId id="282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7A650-2D51-4D75-BAE6-AF112EBB3D40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21443-1D62-4C20-8EF5-A66485D7F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1443-1D62-4C20-8EF5-A66485D7F8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3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8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7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0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9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6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8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5DFE-22CA-4B0E-B850-7ED5F3F5F381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7FE9-B77C-43F0-B776-A7E31076E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0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90600"/>
            <a:ext cx="7051858" cy="43434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8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0"/>
    </mc:Choice>
    <mc:Fallback xmlns="">
      <p:transition spd="slow" advTm="799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015" y="123335"/>
            <a:ext cx="5372385" cy="844975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Rule-4: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না হলে,যাতে না ঘটে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621965"/>
            <a:ext cx="8925636" cy="3254835"/>
          </a:xfrm>
        </p:spPr>
        <p:txBody>
          <a:bodyPr>
            <a:noAutofit/>
          </a:bodyPr>
          <a:lstStyle/>
          <a:p>
            <a: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1.Put on your coat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______________________.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2.Speak quietly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</a:t>
            </a:r>
          </a:p>
          <a:p>
            <a: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3.She turned her head away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</a:t>
            </a:r>
          </a:p>
          <a:p>
            <a: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4.Take care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</a:t>
            </a:r>
          </a:p>
          <a:p>
            <a: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5.She studied hard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1547" y="159865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catch the cold.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58369" y="2201718"/>
            <a:ext cx="3090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should hear us.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76565" y="2889457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should see her tears.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36058" y="3505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fall asleep.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61547" y="4235389"/>
            <a:ext cx="391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should fail the exam.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638015" y="5319711"/>
            <a:ext cx="5873724" cy="523220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sub+should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/might +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verb+obj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3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6"/>
    </mc:Choice>
    <mc:Fallback xmlns="">
      <p:transition spd="slow" advTm="34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419600" cy="944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picture?</a:t>
            </a:r>
          </a:p>
        </p:txBody>
      </p:sp>
      <p:sp>
        <p:nvSpPr>
          <p:cNvPr id="5" name="Cloud Callout 4"/>
          <p:cNvSpPr/>
          <p:nvPr/>
        </p:nvSpPr>
        <p:spPr>
          <a:xfrm rot="873603">
            <a:off x="6097981" y="790693"/>
            <a:ext cx="2874437" cy="1732256"/>
          </a:xfrm>
          <a:prstGeom prst="cloudCallout">
            <a:avLst>
              <a:gd name="adj1" fmla="val -64921"/>
              <a:gd name="adj2" fmla="val 1115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Unless the third man runs fast, he will fail to win </a:t>
            </a:r>
            <a:r>
              <a:rPr lang="en-US" dirty="0">
                <a:solidFill>
                  <a:srgbClr val="FF0000"/>
                </a:solidFill>
              </a:rPr>
              <a:t>. 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3733800" cy="4038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1721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7"/>
    </mc:Choice>
    <mc:Fallback xmlns="">
      <p:transition spd="slow" advTm="73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076950" cy="70008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Rule-5: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Unless(if……not)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dirty="0">
                <a:latin typeface="Times New Roman" panose="02020603050405020304" pitchFamily="18" charset="0"/>
                <a:cs typeface="NikoshBAN" panose="02000000000000000000" pitchFamily="2" charset="0"/>
              </a:rPr>
              <a:t>যদি না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84575"/>
          </a:xfrm>
        </p:spPr>
        <p:txBody>
          <a:bodyPr>
            <a:noAutofit/>
          </a:bodyPr>
          <a:lstStyle/>
          <a:p>
            <a:pPr fontAlgn="base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like 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 that we don’t use will/would after it. We only use the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 simple tense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I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you, __________________.</a:t>
            </a:r>
          </a:p>
          <a:p>
            <a:pPr fontAlgn="base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 study,________________________. 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I’ll make dinner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____________________.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 stop smoking, __________________.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2590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see you at 5pm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3094692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fail/ you won’t pass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3875" y="3617912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 else wants to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00588" y="409109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feel bad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51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7"/>
    </mc:Choice>
    <mc:Fallback xmlns="">
      <p:transition spd="slow" advTm="2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2895600" cy="8683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Unless-------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3886200"/>
          </a:xfrm>
        </p:spPr>
        <p:txBody>
          <a:bodyPr>
            <a:noAutofit/>
          </a:bodyPr>
          <a:lstStyle/>
          <a:p>
            <a:pPr fontAlgn="base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 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comes before a main clause we use a comma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it rains, ______________________________.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use your time properly, _________________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she works hard,__________________________. </a:t>
            </a:r>
          </a:p>
          <a:p>
            <a:pPr fontAlgn="base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main clause comes first, no comma is required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won’t come unless______________.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1309" y="5568286"/>
            <a:ext cx="5650091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sub+shall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/will +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verb+obj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2209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we’ll go for a picnic tomorrow.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2705696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not prosper in life.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24300" y="3228916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will not pass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16364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invite them.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0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1"/>
    </mc:Choice>
    <mc:Fallback xmlns="">
      <p:transition spd="slow" advTm="31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1962150" cy="665921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799"/>
            <a:ext cx="7886700" cy="3507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Unless you read attentively----------------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 Read diligently lest --------------------------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 He works hard so that--------------------.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worked hard so that -------------------.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wind was so cold that-----------------.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Unless you work hard -----------------------.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house is too costly for me-------------.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walked fast lest--------------------------.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19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3"/>
    </mc:Choice>
    <mc:Fallback xmlns="">
      <p:transition spd="slow" advTm="2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7848600" cy="403967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1903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"/>
    </mc:Choice>
    <mc:Fallback xmlns="">
      <p:transition spd="slow" advTm="22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4815508" cy="608176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Second paper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3963824"/>
            <a:ext cx="5791200" cy="1007374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Second Year)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Lesson: Completing Sentences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66800" y="1524000"/>
            <a:ext cx="6705600" cy="1981200"/>
          </a:xfrm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Identity: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Khaleda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 in English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Fajilpur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(Degree) Madrasa.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0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3"/>
    </mc:Choice>
    <mc:Fallback xmlns="">
      <p:transition spd="slow" advTm="76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419600" cy="944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picture?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53083"/>
            <a:ext cx="4432669" cy="4082424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loud Callout 4"/>
          <p:cNvSpPr/>
          <p:nvPr/>
        </p:nvSpPr>
        <p:spPr>
          <a:xfrm rot="873603">
            <a:off x="6370875" y="595239"/>
            <a:ext cx="2260515" cy="1774828"/>
          </a:xfrm>
          <a:prstGeom prst="cloudCallout">
            <a:avLst>
              <a:gd name="adj1" fmla="val -45489"/>
              <a:gd name="adj2" fmla="val 852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The dumb-bell  is too light to lift</a:t>
            </a:r>
            <a:r>
              <a:rPr lang="en-US" dirty="0">
                <a:solidFill>
                  <a:srgbClr val="FF0000"/>
                </a:solidFill>
              </a:rPr>
              <a:t>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30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33"/>
    </mc:Choice>
    <mc:Fallback xmlns="">
      <p:transition spd="slow" advTm="170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220837" cy="823924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Rule-1: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too-----to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এতই--- যে)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3821"/>
            <a:ext cx="8229600" cy="3048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He is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poor____________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He is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 a man_________________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 am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busy ________________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 am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tired ________________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The officer is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honest ______________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The problem is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complex ____________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687829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clothes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05869" y="217737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offend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anyone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98694" y="267325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you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98694" y="3107573"/>
            <a:ext cx="289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tree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80299" y="3620035"/>
            <a:ext cx="285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bribe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5199513" y="4064814"/>
            <a:ext cx="315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solved easily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48937" y="5325041"/>
            <a:ext cx="4749421" cy="52322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+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verb+object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7"/>
    </mc:Choice>
    <mc:Fallback xmlns="">
      <p:transition spd="slow" advTm="77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419600" cy="944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picture?</a:t>
            </a:r>
          </a:p>
        </p:txBody>
      </p:sp>
      <p:sp>
        <p:nvSpPr>
          <p:cNvPr id="5" name="Cloud Callout 4"/>
          <p:cNvSpPr/>
          <p:nvPr/>
        </p:nvSpPr>
        <p:spPr>
          <a:xfrm rot="873603">
            <a:off x="6511392" y="956522"/>
            <a:ext cx="2260515" cy="1774828"/>
          </a:xfrm>
          <a:prstGeom prst="cloudCallout">
            <a:avLst>
              <a:gd name="adj1" fmla="val -45489"/>
              <a:gd name="adj2" fmla="val 852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The dumb-bell  is so heavy that I can’t lift it</a:t>
            </a:r>
            <a:r>
              <a:rPr lang="en-US" dirty="0">
                <a:solidFill>
                  <a:srgbClr val="FF0000"/>
                </a:solidFill>
              </a:rPr>
              <a:t>. 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73163"/>
            <a:ext cx="4099902" cy="4419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83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1"/>
    </mc:Choice>
    <mc:Fallback xmlns="">
      <p:transition spd="slow" advTm="82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128" y="228544"/>
            <a:ext cx="5329451" cy="55043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Rule-2: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so------that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এতই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4" y="1238861"/>
            <a:ext cx="8686800" cy="3241795"/>
          </a:xfrm>
          <a:ln w="9525">
            <a:noFill/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box is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heavy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brother worked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hard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___________	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grandfather is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weak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short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is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vital of all natural resources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1655" y="1183476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lift 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1706696"/>
            <a:ext cx="423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could not fail the exam.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4457" y="220236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cannot survive.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521122" y="2590800"/>
            <a:ext cx="4327478" cy="537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cannot touch the ceiling.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21614"/>
            <a:ext cx="4367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can’t live without water.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353" y="4934448"/>
            <a:ext cx="7239000" cy="5232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  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that+sub+can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could+not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verb+obj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3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2"/>
    </mc:Choice>
    <mc:Fallback xmlns="">
      <p:transition spd="slow" advTm="91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419600" cy="944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picture?</a:t>
            </a:r>
          </a:p>
        </p:txBody>
      </p:sp>
      <p:sp>
        <p:nvSpPr>
          <p:cNvPr id="5" name="Cloud Callout 4"/>
          <p:cNvSpPr/>
          <p:nvPr/>
        </p:nvSpPr>
        <p:spPr>
          <a:xfrm rot="873603">
            <a:off x="6101392" y="596755"/>
            <a:ext cx="2874437" cy="1732256"/>
          </a:xfrm>
          <a:prstGeom prst="cloudCallout">
            <a:avLst>
              <a:gd name="adj1" fmla="val -39216"/>
              <a:gd name="adj2" fmla="val 1159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They are doing exercise so that they can fit themselves</a:t>
            </a:r>
            <a:r>
              <a:rPr lang="en-US" dirty="0">
                <a:solidFill>
                  <a:srgbClr val="FF0000"/>
                </a:solidFill>
              </a:rPr>
              <a:t>. 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4686300" cy="42672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484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0"/>
    </mc:Choice>
    <mc:Fallback xmlns="">
      <p:transition spd="slow" advTm="19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60639"/>
            <a:ext cx="3409950" cy="525373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Rule-3: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55" y="1288234"/>
            <a:ext cx="8991600" cy="3462661"/>
          </a:xfrm>
        </p:spPr>
        <p:txBody>
          <a:bodyPr>
            <a:no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Ayesha is studying English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</a:t>
            </a:r>
            <a:endParaRPr lang="b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France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  <a:endParaRPr lang="b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go to the stadium early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_________________. </a:t>
            </a:r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putting the dish in the oven now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 </a:t>
            </a:r>
            <a:endParaRPr lang="b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opened the door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7857" y="1288234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can travel.</a:t>
            </a:r>
            <a:endParaRPr lang="bn-I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778295"/>
            <a:ext cx="2971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learn French.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8755" y="2209800"/>
            <a:ext cx="3390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get good seat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120735"/>
            <a:ext cx="4777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ready by eight o’clock.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1540" y="3552240"/>
            <a:ext cx="2881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could come 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5085526"/>
            <a:ext cx="5463355" cy="523220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Structure: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sub+can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/could +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verb+obj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674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6"/>
    </mc:Choice>
    <mc:Fallback xmlns="">
      <p:transition spd="slow" advTm="43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419600" cy="944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picture?</a:t>
            </a:r>
          </a:p>
        </p:txBody>
      </p:sp>
      <p:sp>
        <p:nvSpPr>
          <p:cNvPr id="5" name="Cloud Callout 4"/>
          <p:cNvSpPr/>
          <p:nvPr/>
        </p:nvSpPr>
        <p:spPr>
          <a:xfrm rot="873603">
            <a:off x="6101392" y="596755"/>
            <a:ext cx="2874437" cy="1732256"/>
          </a:xfrm>
          <a:prstGeom prst="cloudCallout">
            <a:avLst>
              <a:gd name="adj1" fmla="val -39216"/>
              <a:gd name="adj2" fmla="val 1159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The man walks fast lest he should miss the train</a:t>
            </a:r>
            <a:r>
              <a:rPr lang="en-US" dirty="0">
                <a:solidFill>
                  <a:srgbClr val="FF0000"/>
                </a:solidFill>
              </a:rPr>
              <a:t>. 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95909"/>
            <a:ext cx="3500933" cy="418021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360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9"/>
    </mc:Choice>
    <mc:Fallback xmlns="">
      <p:transition spd="slow" advTm="4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0.4|0.1|0.6|1.8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3|0.2|0.2|0.2|0.2|0.2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2|0.2|0.2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|0.3|0.2|0.2|0.1|0.1|0.3|0.2|0.2|0.2|0.2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0.4|0.3|0.2|0.2|0.2|0.2|0.2|0.7|0.2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2|0.2|0.2|0.2|0.2|0.2|0.2|0.2|0.2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|0.2|0.2|0.3|0.2|0.2|0.3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683</Words>
  <Application>Microsoft Office PowerPoint</Application>
  <PresentationFormat>On-screen Show (4:3)</PresentationFormat>
  <Paragraphs>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Subject: English Second paper </vt:lpstr>
      <vt:lpstr>What about the picture?</vt:lpstr>
      <vt:lpstr>Rule-1: too-----to (এতই--- যে)</vt:lpstr>
      <vt:lpstr>What about the picture?</vt:lpstr>
      <vt:lpstr>Rule-2: so------that (এতই-----যে)</vt:lpstr>
      <vt:lpstr>What about the picture?</vt:lpstr>
      <vt:lpstr>Rule-3: so that (যাতে)</vt:lpstr>
      <vt:lpstr>What about the picture?</vt:lpstr>
      <vt:lpstr>Rule-4: Lest (না হলে,যাতে না ঘটে)</vt:lpstr>
      <vt:lpstr>What about the picture?</vt:lpstr>
      <vt:lpstr>Rule-5: Unless(if……not) (যদি না)</vt:lpstr>
      <vt:lpstr>Unless-------</vt:lpstr>
      <vt:lpstr>Exercise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khaleda akther</cp:lastModifiedBy>
  <cp:revision>118</cp:revision>
  <dcterms:created xsi:type="dcterms:W3CDTF">2020-04-26T14:26:08Z</dcterms:created>
  <dcterms:modified xsi:type="dcterms:W3CDTF">2020-11-01T04:02:36Z</dcterms:modified>
</cp:coreProperties>
</file>