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705" r:id="rId2"/>
  </p:sldMasterIdLst>
  <p:notesMasterIdLst>
    <p:notesMasterId r:id="rId18"/>
  </p:notesMasterIdLst>
  <p:sldIdLst>
    <p:sldId id="302" r:id="rId3"/>
    <p:sldId id="258" r:id="rId4"/>
    <p:sldId id="291" r:id="rId5"/>
    <p:sldId id="261" r:id="rId6"/>
    <p:sldId id="267" r:id="rId7"/>
    <p:sldId id="300" r:id="rId8"/>
    <p:sldId id="296" r:id="rId9"/>
    <p:sldId id="266" r:id="rId10"/>
    <p:sldId id="269" r:id="rId11"/>
    <p:sldId id="287" r:id="rId12"/>
    <p:sldId id="282" r:id="rId13"/>
    <p:sldId id="278" r:id="rId14"/>
    <p:sldId id="285" r:id="rId15"/>
    <p:sldId id="294" r:id="rId16"/>
    <p:sldId id="303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98B7646-6B30-4EFD-86B0-E0F92809452E}">
          <p14:sldIdLst>
            <p14:sldId id="302"/>
            <p14:sldId id="258"/>
            <p14:sldId id="291"/>
            <p14:sldId id="261"/>
            <p14:sldId id="267"/>
            <p14:sldId id="300"/>
            <p14:sldId id="296"/>
            <p14:sldId id="266"/>
            <p14:sldId id="269"/>
            <p14:sldId id="287"/>
            <p14:sldId id="282"/>
            <p14:sldId id="278"/>
            <p14:sldId id="285"/>
            <p14:sldId id="294"/>
            <p14:sldId id="303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FC3"/>
    <a:srgbClr val="C0E399"/>
    <a:srgbClr val="FEDEFE"/>
    <a:srgbClr val="F5C9FF"/>
    <a:srgbClr val="E1F2CE"/>
    <a:srgbClr val="0C0000"/>
    <a:srgbClr val="9FE6FF"/>
    <a:srgbClr val="CFAFE7"/>
    <a:srgbClr val="180000"/>
    <a:srgbClr val="FFDD7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06" autoAdjust="0"/>
  </p:normalViewPr>
  <p:slideViewPr>
    <p:cSldViewPr>
      <p:cViewPr varScale="1">
        <p:scale>
          <a:sx n="69" d="100"/>
          <a:sy n="69" d="100"/>
        </p:scale>
        <p:origin x="858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922DC0-7808-4BF3-9612-E918893210E8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E55C44C-F02B-4268-BBFE-B51391CD0D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9503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E55C44C-F02B-4268-BBFE-B51391CD0D1D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75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8953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29839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19193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6974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079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49582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2375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815590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D8BD707-D9CF-40AE-B4C6-C98DA3205C09}" type="datetimeFigureOut">
              <a:rPr lang="en-US" smtClean="0"/>
              <a:pPr/>
              <a:t>10/31/2020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0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ounded Rectangle 6"/>
          <p:cNvSpPr/>
          <p:nvPr userDrawn="1"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54775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A184EEB9-9CEC-47A1-8172-5561F0AF3B6D}" type="datetimeFigureOut">
              <a:rPr lang="en-US" smtClean="0"/>
              <a:t>10/31/2020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DFAAB855-E4FB-4E6C-81BC-CAD1F6F45CE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Rounded Rectangle 9"/>
          <p:cNvSpPr/>
          <p:nvPr userDrawn="1"/>
        </p:nvSpPr>
        <p:spPr>
          <a:xfrm>
            <a:off x="76200" y="76200"/>
            <a:ext cx="8991600" cy="67056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1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6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gif"/><Relationship Id="rId4" Type="http://schemas.openxmlformats.org/officeDocument/2006/relationships/image" Target="../media/image13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9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24.jp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668"/>
            <a:ext cx="9144000" cy="6540139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2362200" y="2057400"/>
            <a:ext cx="4953000" cy="1569660"/>
          </a:xfrm>
          <a:prstGeom prst="rect">
            <a:avLst/>
          </a:prstGeom>
          <a:noFill/>
          <a:ln w="31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9600" b="1" dirty="0" smtClean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স্বাগতম</a:t>
            </a:r>
            <a:endParaRPr lang="en-SG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54744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055" y="389945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0371" y="1548461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প্রাসাদ, অন্য কথায় সুউচ্চ দালান বা ইমারত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56940" y="1679711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অট্টালিকা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04915" y="3389869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শাবল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লোহার তৈরি মাটি খোঁড়ার হাতিয়ার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04915" y="5076508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বক্ষে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5330371" y="5080563"/>
            <a:ext cx="3505200" cy="1004075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8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বুকে</a:t>
            </a:r>
            <a:endParaRPr lang="bn-BD" sz="28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1314365"/>
            <a:ext cx="2418520" cy="155731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1550" y="2976030"/>
            <a:ext cx="2425812" cy="159982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6907" y="4724400"/>
            <a:ext cx="2445960" cy="16764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5315196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eelOff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038600" y="776538"/>
            <a:ext cx="2438400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</a:t>
            </a:r>
            <a:r>
              <a:rPr lang="bn-IN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লগত</a:t>
            </a:r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30134" y="4800600"/>
            <a:ext cx="8070273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খ-দল: ‘কুলি-মজুর’ কবিতায় বাবু সাহেব এবং সমাজের বিত্তবান মানুষের মধ্যে কী কোনো সাদৃশ্য বা বৈশাদৃশ্য আছে বলে তুমি মনে কর? উত্তরের স্ব-পক্ষে যুক্তি দাও।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3207" y="2971800"/>
            <a:ext cx="8077200" cy="1569660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ক-দল: ‘সমাজের সার্বিক উন্নয়নে অবহেলিত শ্রেণির মানুষের অবদান সবচেয়ে বেশি’-বিষয়টি দলে আলোচনা করে পাঁচটি বাক্য লেখ।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280" y="120332"/>
            <a:ext cx="3607672" cy="224186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78832522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674304" y="152400"/>
            <a:ext cx="1571171" cy="769441"/>
          </a:xfrm>
          <a:prstGeom prst="rect">
            <a:avLst/>
          </a:prstGeom>
          <a:solidFill>
            <a:srgbClr val="CFAFE7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5114" y="1619421"/>
            <a:ext cx="7391400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বাংলার জনমনে কাজী নজরুল ইসলাম কী হিসেবে </a:t>
            </a:r>
          </a:p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নন্দিত আসন পেয়েছেন?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05114" y="2906708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বিশ্ব কবি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076371" y="2922723"/>
            <a:ext cx="33201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বিদ্রোহী কবি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600" y="3633218"/>
            <a:ext cx="26960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পল্লী কবি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078184" y="3633218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চারণ কবি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600" y="4324015"/>
            <a:ext cx="7405913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কবিতাটি কোন গ্রন্থের অন্তর্গত?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600" y="5029550"/>
            <a:ext cx="271054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সাম্যবাদী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078183" y="5093402"/>
            <a:ext cx="3318329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অগ্নিবীনা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90600" y="5791550"/>
            <a:ext cx="2710544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সর্বহারা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105400" y="5830669"/>
            <a:ext cx="329111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বিশেষ বাঁশি</a:t>
            </a:r>
          </a:p>
        </p:txBody>
      </p:sp>
      <p:sp>
        <p:nvSpPr>
          <p:cNvPr id="2" name="Half Frame 1"/>
          <p:cNvSpPr/>
          <p:nvPr/>
        </p:nvSpPr>
        <p:spPr>
          <a:xfrm rot="18789525" flipV="1">
            <a:off x="848350" y="4813453"/>
            <a:ext cx="1194218" cy="54512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Half Frame 16"/>
          <p:cNvSpPr/>
          <p:nvPr/>
        </p:nvSpPr>
        <p:spPr>
          <a:xfrm rot="18789525" flipV="1">
            <a:off x="4965489" y="2716417"/>
            <a:ext cx="1194218" cy="545123"/>
          </a:xfrm>
          <a:prstGeom prst="halfFram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Oval 2"/>
          <p:cNvSpPr/>
          <p:nvPr/>
        </p:nvSpPr>
        <p:spPr>
          <a:xfrm>
            <a:off x="5791200" y="228600"/>
            <a:ext cx="2819400" cy="990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57900" y="459305"/>
            <a:ext cx="2286000" cy="59958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251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2" grpId="0" animBg="1"/>
      <p:bldP spid="17" grpId="0" animBg="1"/>
      <p:bldP spid="3" grpId="0" animBg="1"/>
      <p:bldP spid="2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531348" y="290286"/>
            <a:ext cx="1723571" cy="769441"/>
          </a:xfrm>
          <a:prstGeom prst="rect">
            <a:avLst/>
          </a:prstGeom>
          <a:solidFill>
            <a:srgbClr val="9FE6FF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04453" y="1250993"/>
            <a:ext cx="6920347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বাষ্প-শকট কোন পথে চলে?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90600" y="2024697"/>
            <a:ext cx="3048000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জলপথে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156199" y="2023366"/>
            <a:ext cx="278946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আকাশপথে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90599" y="2807623"/>
            <a:ext cx="3048000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রেলপথে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156198" y="2807624"/>
            <a:ext cx="2789463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রাজপথে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90597" y="3733800"/>
            <a:ext cx="6955065" cy="1200329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‘কুলি-মজুর’ কবিতায় কবি বাবু সাহেবদের</a:t>
            </a:r>
          </a:p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কী বলে সম্বোধন করেছেন?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990599" y="5155346"/>
            <a:ext cx="30480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(ক) বড়লোক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519761" y="5155347"/>
            <a:ext cx="34259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(খ)  মিথ্যাবাদীর দল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004453" y="5869916"/>
            <a:ext cx="3048001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(গ) ক্ষমতাবান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519762" y="5883870"/>
            <a:ext cx="3425902" cy="646331"/>
          </a:xfrm>
          <a:prstGeom prst="rect">
            <a:avLst/>
          </a:prstGeom>
          <a:solidFill>
            <a:srgbClr val="E1F2CE"/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(ঘ) নেতা</a:t>
            </a:r>
          </a:p>
        </p:txBody>
      </p:sp>
      <p:sp>
        <p:nvSpPr>
          <p:cNvPr id="3" name="Half Frame 2"/>
          <p:cNvSpPr/>
          <p:nvPr/>
        </p:nvSpPr>
        <p:spPr>
          <a:xfrm rot="2342152" flipH="1" flipV="1">
            <a:off x="1028756" y="2230528"/>
            <a:ext cx="652697" cy="1154190"/>
          </a:xfrm>
          <a:prstGeom prst="halfFrame">
            <a:avLst>
              <a:gd name="adj1" fmla="val 33333"/>
              <a:gd name="adj2" fmla="val 3601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5" name="Half Frame 24"/>
          <p:cNvSpPr/>
          <p:nvPr/>
        </p:nvSpPr>
        <p:spPr>
          <a:xfrm rot="2243819" flipH="1" flipV="1">
            <a:off x="4698323" y="4606217"/>
            <a:ext cx="652697" cy="1225922"/>
          </a:xfrm>
          <a:prstGeom prst="halfFrame">
            <a:avLst>
              <a:gd name="adj1" fmla="val 33333"/>
              <a:gd name="adj2" fmla="val 36016"/>
            </a:avLst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4" name="Oval 3"/>
          <p:cNvSpPr/>
          <p:nvPr/>
        </p:nvSpPr>
        <p:spPr>
          <a:xfrm>
            <a:off x="6218857" y="148368"/>
            <a:ext cx="2590800" cy="8227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>
            <a:off x="6371257" y="315206"/>
            <a:ext cx="2286000" cy="599586"/>
          </a:xfrm>
          <a:prstGeom prst="round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bliqueTopRight"/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prstTxWarp prst="textPlain">
              <a:avLst/>
            </a:prstTxWarp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সঠিক উত্তরের জন্য ক্লিক</a:t>
            </a:r>
            <a:endParaRPr lang="en-US" sz="24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947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7" grpId="0" animBg="1"/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8" grpId="0" animBg="1"/>
      <p:bldP spid="19" grpId="0" animBg="1"/>
      <p:bldP spid="20" grpId="0" animBg="1"/>
      <p:bldP spid="21" grpId="0" animBg="1"/>
      <p:bldP spid="3" grpId="0" animBg="1"/>
      <p:bldP spid="25" grpId="0" animBg="1"/>
      <p:bldP spid="4" grpId="0" animBg="1"/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4648200" y="1143000"/>
            <a:ext cx="23622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4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ড়ির</a:t>
            </a:r>
            <a:r>
              <a:rPr lang="bn-BD" sz="44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362288"/>
            <a:ext cx="3886200" cy="2639571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533400" y="4091278"/>
            <a:ext cx="7620000" cy="1754326"/>
          </a:xfrm>
          <a:prstGeom prst="rect">
            <a:avLst/>
          </a:prstGeom>
          <a:solidFill>
            <a:schemeClr val="tx1"/>
          </a:solidFill>
          <a:ln>
            <a:solidFill>
              <a:srgbClr val="C0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‘শ্রমজীবী মানুষের প্রতি স্বচ্ছল মানুষের আচরণ সহানিভূতিশীল হওয়া উচিত’- এর স্বপক্ষে </a:t>
            </a:r>
            <a:r>
              <a:rPr lang="en-US" sz="3600" b="1" dirty="0" err="1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দশ</a:t>
            </a:r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লাইনের একটি অনুচ্ছেদে তোমার অভিমত লিখে আনবে।   </a:t>
            </a:r>
          </a:p>
        </p:txBody>
      </p:sp>
    </p:spTree>
    <p:extLst>
      <p:ext uri="{BB962C8B-B14F-4D97-AF65-F5344CB8AC3E}">
        <p14:creationId xmlns:p14="http://schemas.microsoft.com/office/powerpoint/2010/main" val="19130046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038600" y="1371600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ও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6200"/>
            <a:ext cx="9144000" cy="6934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524000" y="1765903"/>
            <a:ext cx="5029200" cy="1107996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সবাইকে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en-US" sz="6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6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432131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airplan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 Diagonal Corner Rectangle 1"/>
          <p:cNvSpPr/>
          <p:nvPr/>
        </p:nvSpPr>
        <p:spPr>
          <a:xfrm>
            <a:off x="304800" y="4551723"/>
            <a:ext cx="3962400" cy="1625876"/>
          </a:xfrm>
          <a:prstGeom prst="round2Diag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মোঃমামুনুর</a:t>
            </a:r>
            <a:r>
              <a:rPr lang="en-US" sz="32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spc="50" dirty="0" err="1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রশীদ</a:t>
            </a:r>
            <a:endParaRPr lang="bn-BD" sz="3200" spc="50" dirty="0">
              <a:ln w="11430"/>
              <a:solidFill>
                <a:schemeClr val="bg1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2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r>
              <a:rPr lang="bn-BD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সহকারী </a:t>
            </a:r>
            <a:r>
              <a:rPr lang="bn-BD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(ICT)</a:t>
            </a:r>
            <a:r>
              <a:rPr lang="en-SG" sz="2400" spc="50" dirty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</a:t>
            </a:r>
            <a:r>
              <a:rPr lang="en-SG" sz="24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20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মোবাঃ</a:t>
            </a:r>
            <a:r>
              <a:rPr lang="en-US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01712461136</a:t>
            </a:r>
          </a:p>
          <a:p>
            <a:pPr algn="ctr"/>
            <a:r>
              <a:rPr lang="en-US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ই-</a:t>
            </a:r>
            <a:r>
              <a:rPr lang="en-US" sz="2000" spc="50" dirty="0" err="1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মেইল</a:t>
            </a:r>
            <a:r>
              <a:rPr lang="en-SG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 </a:t>
            </a:r>
            <a:r>
              <a:rPr lang="en-US" sz="1600" spc="50" dirty="0" smtClean="0">
                <a:ln w="11430"/>
                <a:solidFill>
                  <a:schemeClr val="bg1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mamunclord@gmail.com</a:t>
            </a:r>
            <a:endParaRPr lang="bn-BD" sz="28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04800" y="6177599"/>
            <a:ext cx="4448629" cy="4001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2000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লর্ডহার্ডিঞ্জ</a:t>
            </a:r>
            <a:r>
              <a:rPr lang="en-US" sz="2000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ফাযিল</a:t>
            </a:r>
            <a:r>
              <a:rPr lang="en-US" sz="2000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মাদরাসা,লালমোহন,ভোলা</a:t>
            </a:r>
            <a:r>
              <a:rPr lang="bn-BD" sz="2000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500004" y="254168"/>
            <a:ext cx="1908464" cy="830997"/>
          </a:xfrm>
          <a:prstGeom prst="rect">
            <a:avLst/>
          </a:prstGeom>
          <a:noFill/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800" b="1" dirty="0" smtClean="0">
                <a:ln w="11430">
                  <a:solidFill>
                    <a:srgbClr val="0C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3958" y="2248830"/>
            <a:ext cx="2081558" cy="207722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6353026" y="1541385"/>
            <a:ext cx="1633781" cy="52322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1751" y="3496207"/>
            <a:ext cx="2516332" cy="2881448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203960" y="1587110"/>
            <a:ext cx="2164080" cy="523220"/>
          </a:xfrm>
          <a:prstGeom prst="rect">
            <a:avLst/>
          </a:prstGeom>
          <a:noFill/>
          <a:ln w="3175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শিক্ষক</a:t>
            </a:r>
            <a:r>
              <a:rPr lang="en-US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b="1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পরিচিতি</a:t>
            </a:r>
            <a:endParaRPr lang="en-SG" sz="2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904824" y="2283466"/>
            <a:ext cx="251633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১ম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পত্র</a:t>
            </a:r>
            <a:endParaRPr lang="en-US" sz="2800" b="1" dirty="0" smtClean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৭ম </a:t>
            </a:r>
            <a:r>
              <a:rPr lang="en-US" sz="2800" b="1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2800" b="1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b="1" dirty="0">
              <a:solidFill>
                <a:schemeClr val="bg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7200" y="2064605"/>
            <a:ext cx="1586353" cy="44743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900117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6" grpId="0"/>
      <p:bldP spid="15" grpId="0" animBg="1"/>
      <p:bldP spid="6" grpId="0" animBg="1"/>
      <p:bldP spid="9" grpId="0" animBg="1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1066800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0" y="1101436"/>
            <a:ext cx="3505200" cy="219228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927" y="3505200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910" y="3505199"/>
            <a:ext cx="3505200" cy="22097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1989858" y="272884"/>
            <a:ext cx="5510645" cy="584775"/>
          </a:xfrm>
          <a:prstGeom prst="rect">
            <a:avLst/>
          </a:prstGeom>
          <a:solidFill>
            <a:schemeClr val="bg1">
              <a:lumMod val="50000"/>
              <a:lumOff val="50000"/>
            </a:schemeClr>
          </a:solidFill>
          <a:ln>
            <a:solidFill>
              <a:srgbClr val="0C000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চিত্রের মানুষগুলো কোন শ্রেণির পেশাজীবি?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286000" y="6014311"/>
            <a:ext cx="4003964" cy="584775"/>
          </a:xfrm>
          <a:prstGeom prst="rect">
            <a:avLst/>
          </a:prstGeom>
          <a:solidFill>
            <a:srgbClr val="92D050"/>
          </a:solidFill>
          <a:ln>
            <a:solidFill>
              <a:srgbClr val="00206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2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পেশাজীবি।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551710" y="243622"/>
            <a:ext cx="6629400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অবহেলিত শ্রেণির পেশাজীবিদের কী বলা হয়?</a:t>
            </a:r>
            <a:endParaRPr lang="en-US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1" y="5983532"/>
            <a:ext cx="4003963" cy="646331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3600" b="1" dirty="0" smtClean="0">
                <a:ln w="11430">
                  <a:solidFill>
                    <a:schemeClr val="bg1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শ্রমিক বা কুলি-মজুর</a:t>
            </a:r>
          </a:p>
        </p:txBody>
      </p:sp>
    </p:spTree>
    <p:extLst>
      <p:ext uri="{BB962C8B-B14F-4D97-AF65-F5344CB8AC3E}">
        <p14:creationId xmlns:p14="http://schemas.microsoft.com/office/powerpoint/2010/main" val="15813766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4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 animBg="1"/>
      <p:bldP spid="9" grpId="0" animBg="1"/>
      <p:bldP spid="1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143000" y="228600"/>
            <a:ext cx="5334000" cy="1077218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কুলি-মজুর</a:t>
            </a:r>
          </a:p>
          <a:p>
            <a:pPr algn="ctr"/>
            <a:r>
              <a:rPr lang="en-US" sz="2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                             - </a:t>
            </a:r>
            <a:r>
              <a:rPr lang="bn-BD" sz="2400" b="1" dirty="0" smtClean="0">
                <a:ln w="11430">
                  <a:solidFill>
                    <a:srgbClr val="580000"/>
                  </a:solidFill>
                </a:ln>
                <a:solidFill>
                  <a:srgbClr val="5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কাজী নজরুল ইসলাম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599" y="1305818"/>
            <a:ext cx="7924801" cy="5019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33613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2819400" y="381000"/>
            <a:ext cx="2895600" cy="830997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48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56271" y="2023145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 পাঠ</a:t>
            </a:r>
            <a:r>
              <a:rPr lang="en-US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শেষে</a:t>
            </a:r>
            <a:r>
              <a:rPr lang="bn-BD" sz="48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শিক্ষার্থীরা -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164111" y="2955799"/>
            <a:ext cx="6858000" cy="1077218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সংক্ষিপ্ত পরিচয় </a:t>
            </a:r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	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উল্লেখ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143000" y="4327521"/>
            <a:ext cx="6879111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কবিতাটি শুদ্ধ উচ্চারণে আবৃত্তি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143000" y="5181600"/>
            <a:ext cx="6858000" cy="584775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en-US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</a:t>
            </a:r>
            <a:r>
              <a:rPr lang="en-US" sz="3200" b="1" dirty="0" err="1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গুলো</a:t>
            </a:r>
            <a:r>
              <a:rPr lang="bn-BD" sz="32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বাক্যে প্রয়োগ করতে পারবে।</a:t>
            </a:r>
            <a:endParaRPr lang="en-US" sz="32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4-Point Star 2"/>
          <p:cNvSpPr/>
          <p:nvPr/>
        </p:nvSpPr>
        <p:spPr>
          <a:xfrm>
            <a:off x="1221635" y="3040181"/>
            <a:ext cx="533400" cy="538609"/>
          </a:xfrm>
          <a:prstGeom prst="star4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4-Point Star 16"/>
          <p:cNvSpPr/>
          <p:nvPr/>
        </p:nvSpPr>
        <p:spPr>
          <a:xfrm>
            <a:off x="1197390" y="4337943"/>
            <a:ext cx="533400" cy="538609"/>
          </a:xfrm>
          <a:prstGeom prst="star4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4-Point Star 17"/>
          <p:cNvSpPr/>
          <p:nvPr/>
        </p:nvSpPr>
        <p:spPr>
          <a:xfrm>
            <a:off x="1190977" y="5227766"/>
            <a:ext cx="533400" cy="538609"/>
          </a:xfrm>
          <a:prstGeom prst="star4">
            <a:avLst/>
          </a:prstGeom>
          <a:solidFill>
            <a:schemeClr val="bg1">
              <a:lumMod val="95000"/>
              <a:lumOff val="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80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hred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4" grpId="0" animBg="1"/>
      <p:bldP spid="16" grpId="0" animBg="1"/>
      <p:bldP spid="3" grpId="0" animBg="1"/>
      <p:bldP spid="17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325425" y="4427184"/>
            <a:ext cx="20719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কাজী নজরুল ইসলাম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2158336" y="5269086"/>
            <a:ext cx="2194180" cy="1349598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8" name="Rectangle 7"/>
          <p:cNvSpPr/>
          <p:nvPr/>
        </p:nvSpPr>
        <p:spPr>
          <a:xfrm>
            <a:off x="2811500" y="5204117"/>
            <a:ext cx="1011494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মৃত্যু-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029441" y="5462439"/>
            <a:ext cx="2413229" cy="120032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১৯৭৬ সালের ২৯শে আগস্ট ঢাকায় মৃত্যুবরণ করেন। </a:t>
            </a:r>
            <a:endParaRPr lang="en-US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99318" y="2446934"/>
            <a:ext cx="1523676" cy="1980250"/>
          </a:xfrm>
          <a:prstGeom prst="ellipse">
            <a:avLst/>
          </a:prstGeom>
          <a:ln w="63500" cap="rnd">
            <a:solidFill>
              <a:schemeClr val="accent5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Rounded Rectangle 10"/>
          <p:cNvSpPr/>
          <p:nvPr/>
        </p:nvSpPr>
        <p:spPr>
          <a:xfrm>
            <a:off x="3956872" y="3832314"/>
            <a:ext cx="1948231" cy="1357907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2" name="Rounded Rectangle 11"/>
          <p:cNvSpPr/>
          <p:nvPr/>
        </p:nvSpPr>
        <p:spPr>
          <a:xfrm>
            <a:off x="209776" y="2234059"/>
            <a:ext cx="1983509" cy="146968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3" name="Rectangle 12"/>
          <p:cNvSpPr/>
          <p:nvPr/>
        </p:nvSpPr>
        <p:spPr>
          <a:xfrm>
            <a:off x="574323" y="2234059"/>
            <a:ext cx="1367577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বিদ্রোহী কবি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6517" y="2571884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পরাধীনতা, অন্যায়, অবিচার ও শোষণের বিরুদ্ধে প্রতিবাদ করায়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ounded Rectangle 14"/>
          <p:cNvSpPr/>
          <p:nvPr/>
        </p:nvSpPr>
        <p:spPr>
          <a:xfrm>
            <a:off x="209776" y="3793668"/>
            <a:ext cx="1983509" cy="146968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16" name="Rectangle 15"/>
          <p:cNvSpPr/>
          <p:nvPr/>
        </p:nvSpPr>
        <p:spPr>
          <a:xfrm>
            <a:off x="758352" y="3793668"/>
            <a:ext cx="1104193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নাগরিকত্ব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56518" y="4185323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১৯৭২ সালে কবিকে ঢাকায় নাগরিকত্ব প্রদান করা হয়।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111179" y="159788"/>
            <a:ext cx="2934697" cy="707886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bn-BD" sz="4000" b="1" dirty="0" smtClean="0">
                <a:ln w="11430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  <a:endParaRPr lang="en-US" sz="4000" b="1" cap="none" spc="0" dirty="0">
              <a:ln w="11430">
                <a:solidFill>
                  <a:srgbClr val="7030A0"/>
                </a:solidFill>
              </a:ln>
              <a:solidFill>
                <a:srgbClr val="7030A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2394405" y="885431"/>
            <a:ext cx="2083301" cy="1397200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0" name="Rectangle 19"/>
          <p:cNvSpPr/>
          <p:nvPr/>
        </p:nvSpPr>
        <p:spPr>
          <a:xfrm>
            <a:off x="2855607" y="867674"/>
            <a:ext cx="116089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জন্ম-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79690" y="1116634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১৮৯৯ খ্রিষ্টাব্দের ২৪শে মে বর্ধমান জেলার আসানসোল মহকুমায়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4011807" y="2396986"/>
            <a:ext cx="1938370" cy="1329404"/>
          </a:xfrm>
          <a:prstGeom prst="roundRect">
            <a:avLst/>
          </a:prstGeom>
          <a:solidFill>
            <a:srgbClr val="DAEFC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sp>
        <p:nvSpPr>
          <p:cNvPr id="23" name="Rectangle 22"/>
          <p:cNvSpPr/>
          <p:nvPr/>
        </p:nvSpPr>
        <p:spPr>
          <a:xfrm>
            <a:off x="4335249" y="2394433"/>
            <a:ext cx="1328082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যুদ্ধ-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3956872" y="2647911"/>
            <a:ext cx="2036767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প্রথম মহাযুদ্ধ শুরু হলে তিনি বাঙালি পল্টনে যোগদান 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352516" y="3847879"/>
            <a:ext cx="1368836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bn-BD" sz="2000" b="1" dirty="0" smtClean="0">
                <a:ln w="19050">
                  <a:solidFill>
                    <a:schemeClr val="accent3">
                      <a:lumMod val="5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আত্মনিয়োগ-</a:t>
            </a:r>
            <a:endParaRPr lang="en-US" sz="2000" b="1" cap="none" spc="0" dirty="0">
              <a:ln w="19050">
                <a:solidFill>
                  <a:schemeClr val="accent3">
                    <a:lumMod val="5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3863770" y="4298193"/>
            <a:ext cx="2036767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bn-BD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কলকাতায় সাহিত্যচর্চায় আত্মনিয়োগ করেন।</a:t>
            </a:r>
            <a:endParaRPr lang="en-US" sz="20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7" name="Oval 26"/>
          <p:cNvSpPr/>
          <p:nvPr/>
        </p:nvSpPr>
        <p:spPr>
          <a:xfrm>
            <a:off x="5952635" y="2634169"/>
            <a:ext cx="1447800" cy="1720416"/>
          </a:xfrm>
          <a:prstGeom prst="ellipse">
            <a:avLst/>
          </a:prstGeom>
          <a:solidFill>
            <a:srgbClr val="FEE2F3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bn-BD" sz="24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  <a:latin typeface="NikoshBAN" pitchFamily="2" charset="0"/>
                <a:cs typeface="NikoshBAN" pitchFamily="2" charset="0"/>
              </a:rPr>
              <a:t>রচনাবলী</a:t>
            </a:r>
            <a:endParaRPr lang="en-GB" sz="2400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3639" y="723803"/>
            <a:ext cx="1310986" cy="173982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7337" y="2634169"/>
            <a:ext cx="1244601" cy="172041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4519887"/>
            <a:ext cx="1325682" cy="180822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6797" y="715150"/>
            <a:ext cx="1289383" cy="173776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5784" y="4549705"/>
            <a:ext cx="1351893" cy="182546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03784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3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/>
      <p:bldP spid="9" grpId="0"/>
      <p:bldP spid="11" grpId="0" animBg="1"/>
      <p:bldP spid="12" grpId="0" animBg="1"/>
      <p:bldP spid="13" grpId="0"/>
      <p:bldP spid="14" grpId="0"/>
      <p:bldP spid="15" grpId="0" animBg="1"/>
      <p:bldP spid="16" grpId="0"/>
      <p:bldP spid="17" grpId="0"/>
      <p:bldP spid="18" grpId="0"/>
      <p:bldP spid="19" grpId="0" animBg="1"/>
      <p:bldP spid="20" grpId="0"/>
      <p:bldP spid="21" grpId="0"/>
      <p:bldP spid="22" grpId="0" animBg="1"/>
      <p:bldP spid="23" grpId="0"/>
      <p:bldP spid="24" grpId="0"/>
      <p:bldP spid="25" grpId="0"/>
      <p:bldP spid="26" grpId="0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00991" y="5105400"/>
            <a:ext cx="6858000" cy="1200329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3600" b="1" dirty="0" smtClean="0">
                <a:ln w="11430">
                  <a:solidFill>
                    <a:srgbClr val="180000"/>
                  </a:solidFill>
                </a:ln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কবি কাজী নজরুল ইসলামের জীবনী সম্পর্কে পাঁচটি বাক্য লেখ।</a:t>
            </a:r>
            <a:endParaRPr lang="en-US" sz="3600" b="1" dirty="0">
              <a:ln w="11430">
                <a:solidFill>
                  <a:srgbClr val="180000"/>
                </a:solidFill>
              </a:ln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380" y="2152813"/>
            <a:ext cx="2358304" cy="25908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70C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42" y="0"/>
            <a:ext cx="2581276" cy="18325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3733800" y="448052"/>
            <a:ext cx="2112818" cy="707886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0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একক কাজ</a:t>
            </a:r>
          </a:p>
        </p:txBody>
      </p:sp>
    </p:spTree>
    <p:extLst>
      <p:ext uri="{BB962C8B-B14F-4D97-AF65-F5344CB8AC3E}">
        <p14:creationId xmlns:p14="http://schemas.microsoft.com/office/powerpoint/2010/main" val="1492521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81" y="0"/>
            <a:ext cx="4424219" cy="33181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>
            <a:off x="2562819" y="5100637"/>
            <a:ext cx="4932761" cy="70788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কবিতাটি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র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আবৃতি শু</a:t>
            </a:r>
            <a:r>
              <a:rPr lang="en-US" sz="4000" dirty="0" err="1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নি</a:t>
            </a:r>
            <a:r>
              <a:rPr lang="en-US" sz="4000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-</a:t>
            </a:r>
            <a:endParaRPr lang="en-SG" sz="4000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29200" y="1122570"/>
            <a:ext cx="2057400" cy="76944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just"/>
            <a:r>
              <a:rPr lang="bn-BD" sz="4400" b="1" dirty="0" smtClean="0">
                <a:ln w="11430">
                  <a:solidFill>
                    <a:srgbClr val="180000"/>
                  </a:solidFill>
                </a:ln>
                <a:solidFill>
                  <a:srgbClr val="18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আদর্শ পাঠ</a:t>
            </a:r>
          </a:p>
        </p:txBody>
      </p:sp>
      <p:graphicFrame>
        <p:nvGraphicFramePr>
          <p:cNvPr id="2" name="Object 1">
            <a:hlinkClick r:id="" action="ppaction://ole?verb=0" highlightClick="1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749751"/>
              </p:ext>
            </p:extLst>
          </p:nvPr>
        </p:nvGraphicFramePr>
        <p:xfrm>
          <a:off x="3987800" y="3968750"/>
          <a:ext cx="14732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Packager Shell Object" showAsIcon="1" r:id="rId5" imgW="1473840" imgH="437760" progId="Package">
                  <p:embed/>
                </p:oleObj>
              </mc:Choice>
              <mc:Fallback>
                <p:oleObj name="Packager Shell Object" showAsIcon="1" r:id="rId5" imgW="147384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987800" y="3968750"/>
                        <a:ext cx="1473200" cy="4381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0265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>
        <p14:gallery dir="l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57055" y="389945"/>
            <a:ext cx="3491345" cy="646331"/>
          </a:xfrm>
          <a:prstGeom prst="rect">
            <a:avLst/>
          </a:prstGeom>
          <a:noFill/>
          <a:ln>
            <a:solidFill>
              <a:srgbClr val="7030A0"/>
            </a:solidFill>
          </a:ln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bn-BD" sz="3600" b="1" dirty="0" smtClean="0">
                <a:ln w="11430"/>
                <a:solidFill>
                  <a:srgbClr val="0C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নতুন শব্দ ও বাক্যগঠন</a:t>
            </a:r>
            <a:endParaRPr lang="en-US" sz="3600" b="1" dirty="0">
              <a:ln w="11430"/>
              <a:solidFill>
                <a:srgbClr val="0C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5330371" y="1764735"/>
            <a:ext cx="3505200" cy="1144539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‘শকট’ মানে গাড়ি। বাষ্প-শকট বাষ্প দ্বারা চালিত গাড়ি। এখানে রেলগাড়ি।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Pentagon 2"/>
          <p:cNvSpPr/>
          <p:nvPr/>
        </p:nvSpPr>
        <p:spPr>
          <a:xfrm>
            <a:off x="113071" y="1936906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r>
              <a:rPr lang="bn-BD" sz="44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বাষ্প-শকট</a:t>
            </a:r>
            <a:endParaRPr lang="en-US" sz="44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Pentagon 22"/>
          <p:cNvSpPr/>
          <p:nvPr/>
        </p:nvSpPr>
        <p:spPr>
          <a:xfrm>
            <a:off x="121405" y="3265925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ঠুলি</a:t>
            </a:r>
            <a:endParaRPr lang="en-US" sz="4800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334000" y="3201317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000" b="1" dirty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চোখের উপরের ঢাকনি</a:t>
            </a:r>
            <a:r>
              <a:rPr lang="bn-BD" sz="20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। ঘানি টানার জন্য গরুর চোখে ঢাকনি পরানো হতো। ঐ ঢাকনির নাম ‘ঠুলি’।</a:t>
            </a:r>
            <a:endParaRPr lang="bn-BD" sz="20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5" name="Pentagon 24"/>
          <p:cNvSpPr/>
          <p:nvPr/>
        </p:nvSpPr>
        <p:spPr>
          <a:xfrm>
            <a:off x="121405" y="5086301"/>
            <a:ext cx="2505023" cy="800196"/>
          </a:xfrm>
          <a:prstGeom prst="homePlate">
            <a:avLst/>
          </a:prstGeom>
          <a:solidFill>
            <a:srgbClr val="C0E399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BD" sz="4800" b="1" dirty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800" b="1" dirty="0" smtClean="0">
                <a:ln>
                  <a:solidFill>
                    <a:srgbClr val="7030A0"/>
                  </a:solidFill>
                </a:ln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  পাই</a:t>
            </a:r>
            <a:endParaRPr lang="en-US" sz="4800" b="1" dirty="0">
              <a:ln>
                <a:solidFill>
                  <a:srgbClr val="7030A0"/>
                </a:solidFill>
              </a:ln>
              <a:solidFill>
                <a:srgbClr val="7030A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827" y="3073557"/>
            <a:ext cx="2402774" cy="146586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Picture 2" descr="http://www.karatoa.com.bd/admin-kt/news_images/1038/image_1038_134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6835" y="1401747"/>
            <a:ext cx="2414795" cy="157005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6710" y="4648199"/>
            <a:ext cx="2416157" cy="16764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26" name="Rounded Rectangle 25"/>
          <p:cNvSpPr/>
          <p:nvPr/>
        </p:nvSpPr>
        <p:spPr>
          <a:xfrm>
            <a:off x="5330371" y="4929879"/>
            <a:ext cx="3505200" cy="125579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A08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2400" b="1" dirty="0" smtClean="0">
                <a:ln>
                  <a:solidFill>
                    <a:srgbClr val="0A081A"/>
                  </a:solidFill>
                </a:ln>
                <a:solidFill>
                  <a:srgbClr val="0A081A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মুদ্রার একক বিশেষ, এখন যেমন টাকা ও পয়সা</a:t>
            </a:r>
            <a:endParaRPr lang="bn-BD" sz="2400" b="1" dirty="0">
              <a:ln>
                <a:solidFill>
                  <a:srgbClr val="0A081A"/>
                </a:solidFill>
              </a:ln>
              <a:solidFill>
                <a:srgbClr val="0A081A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94658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fractur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9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 animBg="1"/>
      <p:bldP spid="3" grpId="0" animBg="1"/>
      <p:bldP spid="23" grpId="0" animBg="1"/>
      <p:bldP spid="24" grpId="0" animBg="1"/>
      <p:bldP spid="25" grpId="0" animBg="1"/>
      <p:bldP spid="26" grpId="0" animBg="1"/>
    </p:bld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2811</TotalTime>
  <Words>454</Words>
  <Application>Microsoft Office PowerPoint</Application>
  <PresentationFormat>On-screen Show (4:3)</PresentationFormat>
  <Paragraphs>106</Paragraphs>
  <Slides>15</Slides>
  <Notes>13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Calibri</vt:lpstr>
      <vt:lpstr>Century Gothic</vt:lpstr>
      <vt:lpstr>NikoshBAN</vt:lpstr>
      <vt:lpstr>Times New Roman</vt:lpstr>
      <vt:lpstr>Verdana</vt:lpstr>
      <vt:lpstr>Wingdings 2</vt:lpstr>
      <vt:lpstr>Office Theme</vt:lpstr>
      <vt:lpstr>Verve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SCE</dc:creator>
  <cp:lastModifiedBy>hp</cp:lastModifiedBy>
  <cp:revision>318</cp:revision>
  <dcterms:created xsi:type="dcterms:W3CDTF">2006-08-16T00:00:00Z</dcterms:created>
  <dcterms:modified xsi:type="dcterms:W3CDTF">2020-10-31T10:47:09Z</dcterms:modified>
</cp:coreProperties>
</file>