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2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4446-B136-4D8C-8D61-8A1A6C248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00AE1-CBA2-4B97-BAF3-91ADF065E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F8559-C5E9-4B59-8F63-51676CA0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9DAA-F843-4424-BC71-D0B38523870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DF38A-AF20-4E9F-A4D3-9E0CAD13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D24DF-2B1C-4B9A-95B7-B428AA0A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AB70-0463-420E-BF4C-B7C16A53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9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222B-DD2A-407C-B2FC-93D91062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B4AB8-5738-42D6-8AEA-5345844D0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B5DCF-DC76-463B-A374-688DE122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9DAA-F843-4424-BC71-D0B38523870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51FAD-D262-4079-B0CB-238883E8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9BA87-5FEC-4E66-9725-CDF0E441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AB70-0463-420E-BF4C-B7C16A53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6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A17080-9CA6-429E-AD33-737298E05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4CA64-3B77-4DA9-99D0-287A23B7D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4BFEF-581D-4E1E-B28F-72361593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9DAA-F843-4424-BC71-D0B38523870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315AD-698E-4BBA-BABE-4A3636325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0E3CD-ED40-4674-A64F-35887424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AB70-0463-420E-BF4C-B7C16A53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9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1AD2-98BB-481D-BDE0-3D78D68D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5F25-1D22-44DC-87D7-2A86168A5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AD213-D816-4AB2-A49B-4A64BA20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9DAA-F843-4424-BC71-D0B38523870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C64F5-3752-4B09-A46B-8F434EA5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67218-7ECB-4735-8CE1-969D4C49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AB70-0463-420E-BF4C-B7C16A53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9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116B1-5F47-4AEA-8D57-E19A39977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216B0-95AE-4934-8D2B-292985762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94017-8068-400B-8370-FE4FD015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9DAA-F843-4424-BC71-D0B38523870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F08AC-F927-46E0-9FE4-426CDC64E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B0678-1E82-4D8A-8E70-2DB592B2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AB70-0463-420E-BF4C-B7C16A53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1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D7583-BA0D-4274-9777-A6B8B0928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49B88-8E20-47F2-BA95-07985A3B6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E6FA4-34BA-492F-9C0A-A558C843A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0B022-5AD7-491E-803E-FF9CA025C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9DAA-F843-4424-BC71-D0B38523870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87BA8-4359-4193-902A-B0F54B5F3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F30C5-6840-49CB-AF83-42AF255D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AB70-0463-420E-BF4C-B7C16A53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5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0B920-490B-4528-8228-DFFE27CA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E8975-1387-4F02-AF4D-83A390095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1243B-998B-44BB-A61A-DD4E21CDB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C95B8-F7EB-452A-B371-739A8DF46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F6757-70A4-4789-ABED-A8C776274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B24B2E-93AF-4B6A-9404-881D9C9C2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9DAA-F843-4424-BC71-D0B38523870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C0DF6B-5260-4B43-9E45-DF907995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B357A-9E2D-4574-977D-A88847C3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AB70-0463-420E-BF4C-B7C16A53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3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417F8-1D4B-4705-9D92-A5D59BF8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7CA31-E898-4D04-973D-6496DB3D0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9DAA-F843-4424-BC71-D0B38523870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C9122-2F02-44E1-9188-3CD472B0F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37D91-E398-4CDB-A9EE-AA3775620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AB70-0463-420E-BF4C-B7C16A53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0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3C774-BF95-4905-A0DF-1D13DB69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9DAA-F843-4424-BC71-D0B38523870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7CF4B-1073-4C07-8F31-F4D5B793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7092A-F21C-4032-A9E1-4D4153907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AB70-0463-420E-BF4C-B7C16A53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2A556-4A78-42F4-9B0E-DCB374125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89D5E-7ECB-449F-9DCA-CC1FCA2D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75D88-AA11-4004-A23A-5AEDD49BA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1666B-2CE7-4EC4-BFEA-3AEB02B3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9DAA-F843-4424-BC71-D0B38523870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C71EE-2B5A-414A-A522-43B20117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922CC-4F0C-4D7C-9500-779B9F3B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AB70-0463-420E-BF4C-B7C16A53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3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1B00-B083-45FB-A321-7D8EA7B9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A8E0F-09ED-4605-8558-1728844FD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39BDF-65AD-4440-A065-A928E332F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A78D8-9784-40D8-B997-F8D755C07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9DAA-F843-4424-BC71-D0B38523870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8920B-707C-4BE8-BD9C-C5C96F19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1FA52-1B92-449E-B271-F2568110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AB70-0463-420E-BF4C-B7C16A53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6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504EB-731A-49F6-943C-6E2E7841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8A725-9EA3-4652-937A-B3213942D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BCF40-817E-4122-813A-8B19E192D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C9DAA-F843-4424-BC71-D0B38523870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68968-5694-4737-8801-87C3BD93B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01793-7555-4A3D-BFC5-766C0733B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BAB70-0463-420E-BF4C-B7C16A53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0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Forest scene">
            <a:extLst>
              <a:ext uri="{FF2B5EF4-FFF2-40B4-BE49-F238E27FC236}">
                <a16:creationId xmlns:a16="http://schemas.microsoft.com/office/drawing/2014/main" id="{ACC39150-6CA6-47C6-B338-7CA8BA2D9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8A131BE4-E665-46EF-9B16-CD5ECF0BE16C}"/>
              </a:ext>
            </a:extLst>
          </p:cNvPr>
          <p:cNvSpPr/>
          <p:nvPr/>
        </p:nvSpPr>
        <p:spPr>
          <a:xfrm>
            <a:off x="258305" y="255721"/>
            <a:ext cx="8219267" cy="5168686"/>
          </a:xfrm>
          <a:prstGeom prst="cloud">
            <a:avLst/>
          </a:prstGeom>
          <a:noFill/>
          <a:ln w="298450" cmpd="thinThick">
            <a:solidFill>
              <a:srgbClr val="00B050">
                <a:alpha val="6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 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3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4"/>
    </mc:Choice>
    <mc:Fallback>
      <p:transition spd="slow" advTm="263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C04B55-8BFD-45A7-88FE-95E9CE40673F}"/>
              </a:ext>
            </a:extLst>
          </p:cNvPr>
          <p:cNvSpPr txBox="1"/>
          <p:nvPr/>
        </p:nvSpPr>
        <p:spPr>
          <a:xfrm>
            <a:off x="2329542" y="4365171"/>
            <a:ext cx="581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D428DB-389C-4F9B-A85A-1E344F469804}"/>
              </a:ext>
            </a:extLst>
          </p:cNvPr>
          <p:cNvSpPr txBox="1"/>
          <p:nvPr/>
        </p:nvSpPr>
        <p:spPr>
          <a:xfrm>
            <a:off x="2329541" y="4561114"/>
            <a:ext cx="581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শ্বসনত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ন্ত্রের অঙ্গগুলোর নাম জান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2A128A-7436-4110-9476-B4AACDC1B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6" r="15200"/>
          <a:stretch/>
        </p:blipFill>
        <p:spPr>
          <a:xfrm>
            <a:off x="1940938" y="0"/>
            <a:ext cx="4416319" cy="426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5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C1E175-2514-473F-A45D-8D6CBF504AA1}"/>
              </a:ext>
            </a:extLst>
          </p:cNvPr>
          <p:cNvSpPr txBox="1"/>
          <p:nvPr/>
        </p:nvSpPr>
        <p:spPr>
          <a:xfrm>
            <a:off x="1240972" y="936171"/>
            <a:ext cx="793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এবার শ্বসনতন্ত্র সম্পর্কে জানার চেষ্টা করি---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A51396-93F9-43EE-A2ED-74C0EC031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56" y="1582502"/>
            <a:ext cx="5337571" cy="4992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1D96EA-5A95-475B-8E16-CF810786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60147"/>
            <a:ext cx="5890144" cy="404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07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A790C-F4D0-47D2-A4C1-639C1492A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6" r="15200"/>
          <a:stretch/>
        </p:blipFill>
        <p:spPr>
          <a:xfrm>
            <a:off x="217714" y="697358"/>
            <a:ext cx="4759219" cy="4600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9F8476-F3E5-4201-AB1D-154BC79116C8}"/>
              </a:ext>
            </a:extLst>
          </p:cNvPr>
          <p:cNvSpPr txBox="1"/>
          <p:nvPr/>
        </p:nvSpPr>
        <p:spPr>
          <a:xfrm>
            <a:off x="5747659" y="2155372"/>
            <a:ext cx="512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 কীভাবে প্রবেশ করে?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5BEBAF-791F-4F77-87D1-9930FDB2BDFC}"/>
              </a:ext>
            </a:extLst>
          </p:cNvPr>
          <p:cNvSpPr txBox="1"/>
          <p:nvPr/>
        </p:nvSpPr>
        <p:spPr>
          <a:xfrm>
            <a:off x="5638802" y="2801032"/>
            <a:ext cx="512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ধূলিকণা কোথায় আটকে যায়?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C679C-7B43-4E6D-89A2-054E79444FBC}"/>
              </a:ext>
            </a:extLst>
          </p:cNvPr>
          <p:cNvSpPr txBox="1"/>
          <p:nvPr/>
        </p:nvSpPr>
        <p:spPr>
          <a:xfrm>
            <a:off x="6096001" y="2801032"/>
            <a:ext cx="512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গলবিল কোনটি?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B131A-6768-4A9B-A536-C27323B8200E}"/>
              </a:ext>
            </a:extLst>
          </p:cNvPr>
          <p:cNvSpPr txBox="1"/>
          <p:nvPr/>
        </p:nvSpPr>
        <p:spPr>
          <a:xfrm>
            <a:off x="5529945" y="3018752"/>
            <a:ext cx="512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আলজিহবা কোথায় থাকে?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9C74F-DB64-485C-AB04-D57DE8996CCF}"/>
              </a:ext>
            </a:extLst>
          </p:cNvPr>
          <p:cNvSpPr txBox="1"/>
          <p:nvPr/>
        </p:nvSpPr>
        <p:spPr>
          <a:xfrm>
            <a:off x="5987144" y="3341246"/>
            <a:ext cx="512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শ্বাসনালী কোনটি?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709CB-5E1B-4DF0-8D77-C91BE9C2C1FB}"/>
              </a:ext>
            </a:extLst>
          </p:cNvPr>
          <p:cNvSpPr txBox="1"/>
          <p:nvPr/>
        </p:nvSpPr>
        <p:spPr>
          <a:xfrm>
            <a:off x="6041572" y="3520166"/>
            <a:ext cx="512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ব্রংকাস কোনটি?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65FE8-2A22-48A1-AE64-16DB4F4FD2CC}"/>
              </a:ext>
            </a:extLst>
          </p:cNvPr>
          <p:cNvSpPr txBox="1"/>
          <p:nvPr/>
        </p:nvSpPr>
        <p:spPr>
          <a:xfrm>
            <a:off x="5987143" y="3417761"/>
            <a:ext cx="512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ব্রঙ্কিউল কাকে বলে?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FBCC69-39D0-4D48-9236-8FE83A4B2ED6}"/>
              </a:ext>
            </a:extLst>
          </p:cNvPr>
          <p:cNvSpPr txBox="1"/>
          <p:nvPr/>
        </p:nvSpPr>
        <p:spPr>
          <a:xfrm>
            <a:off x="6607629" y="4136895"/>
            <a:ext cx="512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ফুসফুস কোনটি?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8C487B-EEF2-4DB7-B9AB-C6628DC89F8E}"/>
              </a:ext>
            </a:extLst>
          </p:cNvPr>
          <p:cNvSpPr txBox="1"/>
          <p:nvPr/>
        </p:nvSpPr>
        <p:spPr>
          <a:xfrm>
            <a:off x="6096000" y="3994031"/>
            <a:ext cx="512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ফুসফুস কীভাবে কাজ করে?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4A76F-A58E-4244-9593-14310E276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727" y="47632"/>
            <a:ext cx="2753400" cy="27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9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368E2A-D9A6-480A-B3FD-714548EE4003}"/>
              </a:ext>
            </a:extLst>
          </p:cNvPr>
          <p:cNvSpPr txBox="1"/>
          <p:nvPr/>
        </p:nvSpPr>
        <p:spPr>
          <a:xfrm>
            <a:off x="2002970" y="1219200"/>
            <a:ext cx="4310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E7E18-01FF-4AE3-B178-1C50186E0EE8}"/>
              </a:ext>
            </a:extLst>
          </p:cNvPr>
          <p:cNvSpPr txBox="1"/>
          <p:nvPr/>
        </p:nvSpPr>
        <p:spPr>
          <a:xfrm>
            <a:off x="2002970" y="3298372"/>
            <a:ext cx="653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 চিহ্নিত চিত্র অংকন কর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6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1DD21-1E3A-4DEC-85FC-95F6C166711E}"/>
              </a:ext>
            </a:extLst>
          </p:cNvPr>
          <p:cNvSpPr/>
          <p:nvPr/>
        </p:nvSpPr>
        <p:spPr>
          <a:xfrm>
            <a:off x="1504738" y="1378022"/>
            <a:ext cx="27298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A42E2-47BE-4EAE-B129-8908AF40D7F4}"/>
              </a:ext>
            </a:extLst>
          </p:cNvPr>
          <p:cNvSpPr/>
          <p:nvPr/>
        </p:nvSpPr>
        <p:spPr>
          <a:xfrm>
            <a:off x="1504738" y="2705725"/>
            <a:ext cx="852100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4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নিঃশ্বাসের সাথে নির্গত গ্যাসের প্রকৃতি নির্ণয় কর। </a:t>
            </a:r>
            <a:endParaRPr lang="en-US" sz="44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1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959A03-5AFF-4654-A2A3-18414CC76B93}"/>
              </a:ext>
            </a:extLst>
          </p:cNvPr>
          <p:cNvSpPr/>
          <p:nvPr/>
        </p:nvSpPr>
        <p:spPr>
          <a:xfrm>
            <a:off x="1334464" y="2597221"/>
            <a:ext cx="950131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13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9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2093E9-4A06-4500-955F-21F003314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5" y="283029"/>
            <a:ext cx="4690499" cy="6008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42EE73F9-11B3-4687-B930-D39006A78BAB}"/>
              </a:ext>
            </a:extLst>
          </p:cNvPr>
          <p:cNvSpPr/>
          <p:nvPr/>
        </p:nvSpPr>
        <p:spPr>
          <a:xfrm>
            <a:off x="5094514" y="1012370"/>
            <a:ext cx="6900302" cy="4408715"/>
          </a:xfrm>
          <a:prstGeom prst="bevel">
            <a:avLst>
              <a:gd name="adj" fmla="val 10278"/>
            </a:avLst>
          </a:prstGeom>
          <a:solidFill>
            <a:srgbClr val="00B050"/>
          </a:solidFill>
          <a:ln w="390525">
            <a:solidFill>
              <a:schemeClr val="tx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ফেরদৌস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মোবাইল-০১৭১০১৯৬৪০২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629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5"/>
    </mc:Choice>
    <mc:Fallback>
      <p:transition spd="slow" advTm="186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83A69406-C589-4E4F-A014-61CD5EDC3783}"/>
              </a:ext>
            </a:extLst>
          </p:cNvPr>
          <p:cNvSpPr/>
          <p:nvPr/>
        </p:nvSpPr>
        <p:spPr>
          <a:xfrm>
            <a:off x="2449286" y="1202871"/>
            <a:ext cx="6651171" cy="4452257"/>
          </a:xfrm>
          <a:prstGeom prst="cube">
            <a:avLst/>
          </a:prstGeom>
          <a:solidFill>
            <a:schemeClr val="accent6">
              <a:lumMod val="75000"/>
            </a:schemeClr>
          </a:solidFill>
          <a:ln w="374650">
            <a:solidFill>
              <a:schemeClr val="accent4">
                <a:lumMod val="60000"/>
                <a:lumOff val="40000"/>
                <a:alpha val="73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/দ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অধ্যায়-৭</a:t>
            </a: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8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1"/>
    </mc:Choice>
    <mc:Fallback>
      <p:transition spd="slow" advTm="132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D9C36C-9EF6-44EC-A574-D8682E8D0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42" y="108857"/>
            <a:ext cx="4767485" cy="32372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7EA956-560B-43C5-84F7-E7491427CC44}"/>
              </a:ext>
            </a:extLst>
          </p:cNvPr>
          <p:cNvSpPr txBox="1"/>
          <p:nvPr/>
        </p:nvSpPr>
        <p:spPr>
          <a:xfrm>
            <a:off x="2460171" y="4027714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ছবি?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56F23-E31C-4DE5-8EF5-174C6CFF2C7D}"/>
              </a:ext>
            </a:extLst>
          </p:cNvPr>
          <p:cNvSpPr txBox="1"/>
          <p:nvPr/>
        </p:nvSpPr>
        <p:spPr>
          <a:xfrm>
            <a:off x="2144484" y="3877995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কী?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3902F-AD16-492B-BA82-93A519F3FA4C}"/>
              </a:ext>
            </a:extLst>
          </p:cNvPr>
          <p:cNvSpPr txBox="1"/>
          <p:nvPr/>
        </p:nvSpPr>
        <p:spPr>
          <a:xfrm>
            <a:off x="2013856" y="4213773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কিভাবে বাচে?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AB8498-1EEB-4712-9BDF-2561D3AB2355}"/>
              </a:ext>
            </a:extLst>
          </p:cNvPr>
          <p:cNvSpPr txBox="1"/>
          <p:nvPr/>
        </p:nvSpPr>
        <p:spPr>
          <a:xfrm>
            <a:off x="6868656" y="5240873"/>
            <a:ext cx="5399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গ্যাসীয় বিনিময়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10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76"/>
    </mc:Choice>
    <mc:Fallback>
      <p:transition spd="slow" advTm="18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29FA19-DEFD-40B3-AEF4-84969E62B931}"/>
              </a:ext>
            </a:extLst>
          </p:cNvPr>
          <p:cNvSpPr txBox="1"/>
          <p:nvPr/>
        </p:nvSpPr>
        <p:spPr>
          <a:xfrm>
            <a:off x="947057" y="1400851"/>
            <a:ext cx="5627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বিষয়---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C7A9BC-BF47-4BAE-97B2-994B087EDAE0}"/>
              </a:ext>
            </a:extLst>
          </p:cNvPr>
          <p:cNvSpPr txBox="1"/>
          <p:nvPr/>
        </p:nvSpPr>
        <p:spPr>
          <a:xfrm>
            <a:off x="1251857" y="3599765"/>
            <a:ext cx="8752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গ্যাসীয় বিনিময়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1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7CC6AA-0FB4-4F9C-93CB-3CB484C9C004}"/>
              </a:ext>
            </a:extLst>
          </p:cNvPr>
          <p:cNvSpPr txBox="1"/>
          <p:nvPr/>
        </p:nvSpPr>
        <p:spPr>
          <a:xfrm>
            <a:off x="947057" y="1400851"/>
            <a:ext cx="5627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যা যা শিখবে---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47FF9-7A3D-4D8C-A506-A04251D41A73}"/>
              </a:ext>
            </a:extLst>
          </p:cNvPr>
          <p:cNvSpPr txBox="1"/>
          <p:nvPr/>
        </p:nvSpPr>
        <p:spPr>
          <a:xfrm>
            <a:off x="1143000" y="2968394"/>
            <a:ext cx="9002486" cy="1938992"/>
          </a:xfrm>
          <a:prstGeom prst="rect">
            <a:avLst/>
          </a:prstGeom>
          <a:noFill/>
          <a:ln w="231775" cmpd="thickThin">
            <a:solidFill>
              <a:schemeClr val="accent5">
                <a:alpha val="8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গ্যাসীয় বিনিময় ব্যাখ্যা করতে পারবে,</a:t>
            </a:r>
          </a:p>
          <a:p>
            <a:pPr marL="742950" indent="-742950"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শ্বসনের ধারণা ব্যাখ্যা করতে পারবে,</a:t>
            </a:r>
          </a:p>
          <a:p>
            <a:pPr marL="742950" indent="-742950"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 গঠন ব্যাখ্যা করতে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2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1852705-13C0-4CB3-8290-A643D74E522F}"/>
              </a:ext>
            </a:extLst>
          </p:cNvPr>
          <p:cNvSpPr txBox="1"/>
          <p:nvPr/>
        </p:nvSpPr>
        <p:spPr>
          <a:xfrm>
            <a:off x="6407371" y="4638815"/>
            <a:ext cx="4811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ঘটনাটি থেকে কি বুঝা যাচ্ছে?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336D50-5BF6-4F9E-9FF0-E53D1DBFF776}"/>
              </a:ext>
            </a:extLst>
          </p:cNvPr>
          <p:cNvSpPr txBox="1"/>
          <p:nvPr/>
        </p:nvSpPr>
        <p:spPr>
          <a:xfrm>
            <a:off x="2479905" y="4715877"/>
            <a:ext cx="892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গ্যাসীয় বিনিময় সম্পর্কে তোমাদের কী ধারণা?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CBEF44-E8CD-4CEB-A486-16A15505EBB0}"/>
              </a:ext>
            </a:extLst>
          </p:cNvPr>
          <p:cNvSpPr txBox="1"/>
          <p:nvPr/>
        </p:nvSpPr>
        <p:spPr>
          <a:xfrm>
            <a:off x="2713948" y="4893122"/>
            <a:ext cx="892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গ্যাসীয় বিনিময়ের জন্য উদ্ভিদের কোনো অঙ্গ আছে?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90E2E5-75FB-4D68-887C-E25CED68FC92}"/>
              </a:ext>
            </a:extLst>
          </p:cNvPr>
          <p:cNvSpPr txBox="1"/>
          <p:nvPr/>
        </p:nvSpPr>
        <p:spPr>
          <a:xfrm>
            <a:off x="2813101" y="5138311"/>
            <a:ext cx="892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সময় সালোকসংশ্লেষণ বেশি হয়?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F262F3-EC28-49BF-AE61-C271B967CB99}"/>
              </a:ext>
            </a:extLst>
          </p:cNvPr>
          <p:cNvSpPr txBox="1"/>
          <p:nvPr/>
        </p:nvSpPr>
        <p:spPr>
          <a:xfrm>
            <a:off x="2813101" y="4956500"/>
            <a:ext cx="892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এ উদ্ভিদ কী গ্রহণ করে?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157602-657D-4878-BA83-D6D5940401A7}"/>
              </a:ext>
            </a:extLst>
          </p:cNvPr>
          <p:cNvSpPr txBox="1"/>
          <p:nvPr/>
        </p:nvSpPr>
        <p:spPr>
          <a:xfrm>
            <a:off x="3182034" y="5015716"/>
            <a:ext cx="892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এ উদ্ভিদ কী ত্যাগ করে?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A86B97-5780-4B21-A145-06D65745CB58}"/>
              </a:ext>
            </a:extLst>
          </p:cNvPr>
          <p:cNvSpPr txBox="1"/>
          <p:nvPr/>
        </p:nvSpPr>
        <p:spPr>
          <a:xfrm>
            <a:off x="2947991" y="5370571"/>
            <a:ext cx="892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শ্বসনে উদ্ভিদ কী গ্রহণ করে?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3D0F27-CB75-467B-9497-C76CA91320F3}"/>
              </a:ext>
            </a:extLst>
          </p:cNvPr>
          <p:cNvSpPr txBox="1"/>
          <p:nvPr/>
        </p:nvSpPr>
        <p:spPr>
          <a:xfrm>
            <a:off x="3182034" y="5232855"/>
            <a:ext cx="892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শ্বসনে উদ্ভিদ কী ত্যাগ করে?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9F74688-9D69-4FEF-AD7D-E6B5E4361D16}"/>
              </a:ext>
            </a:extLst>
          </p:cNvPr>
          <p:cNvGrpSpPr/>
          <p:nvPr/>
        </p:nvGrpSpPr>
        <p:grpSpPr>
          <a:xfrm>
            <a:off x="487759" y="41869"/>
            <a:ext cx="7241098" cy="4638989"/>
            <a:chOff x="487759" y="118069"/>
            <a:chExt cx="7241098" cy="463898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EBDAE2A-BCDE-423D-B9BF-1717CE785F34}"/>
                </a:ext>
              </a:extLst>
            </p:cNvPr>
            <p:cNvGrpSpPr/>
            <p:nvPr/>
          </p:nvGrpSpPr>
          <p:grpSpPr>
            <a:xfrm>
              <a:off x="487759" y="357816"/>
              <a:ext cx="7241098" cy="4399242"/>
              <a:chOff x="487759" y="357816"/>
              <a:chExt cx="7241098" cy="439924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904AA9C-65D4-4757-B05C-B3D7C4F6FC82}"/>
                  </a:ext>
                </a:extLst>
              </p:cNvPr>
              <p:cNvGrpSpPr/>
              <p:nvPr/>
            </p:nvGrpSpPr>
            <p:grpSpPr>
              <a:xfrm>
                <a:off x="487759" y="357816"/>
                <a:ext cx="7241098" cy="4399242"/>
                <a:chOff x="699388" y="1146750"/>
                <a:chExt cx="9103840" cy="5368631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C24B008B-BC5A-4706-B9C6-C9DB82D276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artisticMarker/>
                          </a14:imgEffect>
                          <a14:imgEffect>
                            <a14:sharpenSoften amount="500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0363" y="1569283"/>
                  <a:ext cx="3322865" cy="3322865"/>
                </a:xfrm>
                <a:prstGeom prst="rect">
                  <a:avLst/>
                </a:prstGeom>
              </p:spPr>
            </p:pic>
            <p:pic>
              <p:nvPicPr>
                <p:cNvPr id="6" name="Graphic 5" descr="Arrow Straight">
                  <a:extLst>
                    <a:ext uri="{FF2B5EF4-FFF2-40B4-BE49-F238E27FC236}">
                      <a16:creationId xmlns:a16="http://schemas.microsoft.com/office/drawing/2014/main" id="{76FE2E28-2390-4E19-8617-B07195DD12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10274" y="1794722"/>
                  <a:ext cx="1963968" cy="914400"/>
                </a:xfrm>
                <a:prstGeom prst="rect">
                  <a:avLst/>
                </a:prstGeom>
              </p:spPr>
            </p:pic>
            <p:pic>
              <p:nvPicPr>
                <p:cNvPr id="12" name="Graphic 11" descr="Arrow Slight curve">
                  <a:extLst>
                    <a:ext uri="{FF2B5EF4-FFF2-40B4-BE49-F238E27FC236}">
                      <a16:creationId xmlns:a16="http://schemas.microsoft.com/office/drawing/2014/main" id="{4BB7CB9E-A747-439C-BCD9-3DA340AA5A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8944435">
                  <a:off x="5210137" y="3818683"/>
                  <a:ext cx="2683486" cy="91440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506A4C23-6E3A-4AB6-B65B-769BE6250E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22914" y="1745196"/>
                      <a:ext cx="1587360" cy="1014110"/>
                    </a:xfrm>
                    <a:prstGeom prst="rect">
                      <a:avLst/>
                    </a:prstGeom>
                    <a:noFill/>
                    <a:ln w="762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5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5400" dirty="0"/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506A4C23-6E3A-4AB6-B65B-769BE6250E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22914" y="1745196"/>
                      <a:ext cx="1587360" cy="1014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762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B4A9E26-60F2-4B6F-BB5B-282B9AF1543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79590" y="4748231"/>
                      <a:ext cx="1830684" cy="901431"/>
                    </a:xfrm>
                    <a:prstGeom prst="rect">
                      <a:avLst/>
                    </a:prstGeom>
                    <a:noFill/>
                    <a:ln w="762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𝐶𝑂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4800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B4A9E26-60F2-4B6F-BB5B-282B9AF1543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9590" y="4748231"/>
                      <a:ext cx="1830684" cy="90143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 w="762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15" name="Graphic 14" descr="Line arrow Counter clockwise curve">
                  <a:extLst>
                    <a:ext uri="{FF2B5EF4-FFF2-40B4-BE49-F238E27FC236}">
                      <a16:creationId xmlns:a16="http://schemas.microsoft.com/office/drawing/2014/main" id="{C6CA77B0-AE16-4880-B412-CE7091F4DB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15723874">
                  <a:off x="1315326" y="1148125"/>
                  <a:ext cx="2210344" cy="2207594"/>
                </a:xfrm>
                <a:prstGeom prst="rect">
                  <a:avLst/>
                </a:prstGeom>
              </p:spPr>
            </p:pic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8253370-748A-400F-A8EB-3E8A409E02D5}"/>
                    </a:ext>
                  </a:extLst>
                </p:cNvPr>
                <p:cNvSpPr txBox="1"/>
                <p:nvPr/>
              </p:nvSpPr>
              <p:spPr>
                <a:xfrm>
                  <a:off x="921369" y="2976301"/>
                  <a:ext cx="2458221" cy="14648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শ্বসন</a:t>
                  </a:r>
                  <a:endParaRPr lang="en-US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r>
                    <a:rPr lang="en-US" sz="32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উদ্ভিদ</a:t>
                  </a:r>
                  <a:r>
                    <a:rPr lang="en-US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ও </a:t>
                  </a:r>
                  <a:r>
                    <a:rPr lang="en-US" sz="32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প্রাণ</a:t>
                  </a:r>
                  <a:r>
                    <a:rPr lang="bn-BD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ী</a:t>
                  </a:r>
                  <a:endParaRPr lang="en-US" sz="3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pic>
              <p:nvPicPr>
                <p:cNvPr id="17" name="Graphic 16" descr="Line arrow Counter clockwise curve">
                  <a:extLst>
                    <a:ext uri="{FF2B5EF4-FFF2-40B4-BE49-F238E27FC236}">
                      <a16:creationId xmlns:a16="http://schemas.microsoft.com/office/drawing/2014/main" id="{9DD644AA-D542-4749-8489-7AB607B57D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7958702">
                  <a:off x="682888" y="3966232"/>
                  <a:ext cx="2565649" cy="2532649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38819B-20DD-4100-BD75-E2774E16BAF0}"/>
                  </a:ext>
                </a:extLst>
              </p:cNvPr>
              <p:cNvSpPr txBox="1"/>
              <p:nvPr/>
            </p:nvSpPr>
            <p:spPr>
              <a:xfrm>
                <a:off x="4116980" y="1857150"/>
                <a:ext cx="28260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সালোকসংশ্লেষণ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1" name="Sun 30">
              <a:extLst>
                <a:ext uri="{FF2B5EF4-FFF2-40B4-BE49-F238E27FC236}">
                  <a16:creationId xmlns:a16="http://schemas.microsoft.com/office/drawing/2014/main" id="{586C8A58-DBD8-4FB8-A578-A007091BCAFE}"/>
                </a:ext>
              </a:extLst>
            </p:cNvPr>
            <p:cNvSpPr/>
            <p:nvPr/>
          </p:nvSpPr>
          <p:spPr>
            <a:xfrm>
              <a:off x="4972846" y="118069"/>
              <a:ext cx="783771" cy="1152959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812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AC842A-2995-4C49-91EF-079BC0098E87}"/>
              </a:ext>
            </a:extLst>
          </p:cNvPr>
          <p:cNvSpPr txBox="1"/>
          <p:nvPr/>
        </p:nvSpPr>
        <p:spPr>
          <a:xfrm>
            <a:off x="1485900" y="1159329"/>
            <a:ext cx="4392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B60C1-5BA7-4353-A564-4AEAD7EF7D99}"/>
              </a:ext>
            </a:extLst>
          </p:cNvPr>
          <p:cNvSpPr txBox="1"/>
          <p:nvPr/>
        </p:nvSpPr>
        <p:spPr>
          <a:xfrm>
            <a:off x="1485900" y="2955472"/>
            <a:ext cx="7625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গ্যাসীয় বিনিময় চক্রটি অংকন কর।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8E8983-03A2-44DC-AB3E-9CC1EE36C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6" r="15200"/>
          <a:stretch/>
        </p:blipFill>
        <p:spPr>
          <a:xfrm>
            <a:off x="569338" y="624567"/>
            <a:ext cx="4759219" cy="4600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E339EB-EA42-4648-9ACE-92972D6B9804}"/>
              </a:ext>
            </a:extLst>
          </p:cNvPr>
          <p:cNvSpPr txBox="1"/>
          <p:nvPr/>
        </p:nvSpPr>
        <p:spPr>
          <a:xfrm>
            <a:off x="6863445" y="1469572"/>
            <a:ext cx="44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ছবি?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76363B-4D24-439D-BB49-E078E846C62C}"/>
              </a:ext>
            </a:extLst>
          </p:cNvPr>
          <p:cNvSpPr txBox="1"/>
          <p:nvPr/>
        </p:nvSpPr>
        <p:spPr>
          <a:xfrm>
            <a:off x="6863445" y="2032574"/>
            <a:ext cx="44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শ্বাসকার্য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DCAEB6-FA26-4BB7-A39D-CAFE954C4D2A}"/>
              </a:ext>
            </a:extLst>
          </p:cNvPr>
          <p:cNvSpPr txBox="1"/>
          <p:nvPr/>
        </p:nvSpPr>
        <p:spPr>
          <a:xfrm>
            <a:off x="6863445" y="2595576"/>
            <a:ext cx="44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শ্বসন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58769-2B61-4517-A8C0-A7231B579C1C}"/>
              </a:ext>
            </a:extLst>
          </p:cNvPr>
          <p:cNvSpPr txBox="1"/>
          <p:nvPr/>
        </p:nvSpPr>
        <p:spPr>
          <a:xfrm>
            <a:off x="5328557" y="3248718"/>
            <a:ext cx="701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শ্বসনের রাসায়নিক বিক্রিয়াটি তোমরা জান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9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1.6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238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24</cp:revision>
  <dcterms:created xsi:type="dcterms:W3CDTF">2020-09-01T13:33:17Z</dcterms:created>
  <dcterms:modified xsi:type="dcterms:W3CDTF">2020-10-12T12:20:21Z</dcterms:modified>
</cp:coreProperties>
</file>