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sldIdLst>
    <p:sldId id="257" r:id="rId2"/>
    <p:sldId id="259" r:id="rId3"/>
    <p:sldId id="262" r:id="rId4"/>
    <p:sldId id="260" r:id="rId5"/>
    <p:sldId id="264" r:id="rId6"/>
    <p:sldId id="273" r:id="rId7"/>
    <p:sldId id="272" r:id="rId8"/>
    <p:sldId id="271" r:id="rId9"/>
    <p:sldId id="269" r:id="rId10"/>
    <p:sldId id="270" r:id="rId11"/>
    <p:sldId id="268" r:id="rId12"/>
    <p:sldId id="267" r:id="rId13"/>
    <p:sldId id="266" r:id="rId14"/>
    <p:sldId id="265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272A5-219B-4A4C-8BE2-EACE54A5F0CD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6C6D4-4CE6-440A-A7BE-D5300D14B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09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152E8-A970-446D-AEB5-3DAD0B2943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50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EFF37A-519F-4ABB-A0AD-999A2628DEC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344F11-6C8C-4312-B02F-EB0302CEA1F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64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F37A-519F-4ABB-A0AD-999A2628DEC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4F11-6C8C-4312-B02F-EB0302CEA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F37A-519F-4ABB-A0AD-999A2628DEC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4F11-6C8C-4312-B02F-EB0302CEA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F37A-519F-4ABB-A0AD-999A2628DEC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4F11-6C8C-4312-B02F-EB0302CEA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63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F37A-519F-4ABB-A0AD-999A2628DEC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4F11-6C8C-4312-B02F-EB0302CEA1F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44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F37A-519F-4ABB-A0AD-999A2628DEC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4F11-6C8C-4312-B02F-EB0302CEA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6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F37A-519F-4ABB-A0AD-999A2628DEC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4F11-6C8C-4312-B02F-EB0302CEA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8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F37A-519F-4ABB-A0AD-999A2628DEC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4F11-6C8C-4312-B02F-EB0302CEA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8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F37A-519F-4ABB-A0AD-999A2628DEC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4F11-6C8C-4312-B02F-EB0302CEA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0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F37A-519F-4ABB-A0AD-999A2628DEC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4F11-6C8C-4312-B02F-EB0302CEA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80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FF37A-519F-4ABB-A0AD-999A2628DEC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4F11-6C8C-4312-B02F-EB0302CEA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3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2EFF37A-519F-4ABB-A0AD-999A2628DEC0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D344F11-6C8C-4312-B02F-EB0302CEA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9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3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99B6E3-EFF3-4CCA-8F55-30EB4B243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2" y="248141"/>
            <a:ext cx="11723076" cy="63617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91231" y="7010400"/>
            <a:ext cx="52814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9600" dirty="0">
              <a:ln>
                <a:solidFill>
                  <a:srgbClr val="0000CC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5485" y="2317651"/>
            <a:ext cx="363379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bn-BD" sz="11500" dirty="0">
                <a:ln>
                  <a:solidFill>
                    <a:srgbClr val="0000CC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ln>
                <a:solidFill>
                  <a:srgbClr val="0000CC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87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039509" y="609601"/>
            <a:ext cx="8382000" cy="2819399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3733801" y="3352803"/>
            <a:ext cx="515509" cy="685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11204" y="4114799"/>
                <a:ext cx="1524000" cy="774123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800" i="1">
                            <a:latin typeface="Cambria Math"/>
                          </a:rPr>
                          <m:t>৩</m:t>
                        </m:r>
                      </m:num>
                      <m:den>
                        <m:r>
                          <a:rPr lang="bn-BD" sz="2800" i="1">
                            <a:latin typeface="Cambria Math"/>
                          </a:rPr>
                          <m:t>৩</m:t>
                        </m:r>
                      </m:den>
                    </m:f>
                  </m:oMath>
                </a14:m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204" y="4114799"/>
                <a:ext cx="1524000" cy="774123"/>
              </a:xfrm>
              <a:prstGeom prst="rect">
                <a:avLst/>
              </a:prstGeom>
              <a:blipFill>
                <a:blip r:embed="rId4"/>
                <a:stretch>
                  <a:fillRect b="-16154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>
            <a:off x="7924800" y="3352802"/>
            <a:ext cx="484632" cy="7619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467600" y="4114798"/>
                <a:ext cx="1371600" cy="681212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2000" i="1">
                              <a:latin typeface="Cambria Math"/>
                            </a:rPr>
                            <m:t>২</m:t>
                          </m:r>
                        </m:num>
                        <m:den>
                          <m:r>
                            <a:rPr lang="bn-BD" sz="2000" i="1">
                              <a:latin typeface="Cambria Math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4114798"/>
                <a:ext cx="1371600" cy="6812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258704" y="5178091"/>
            <a:ext cx="342900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দুইটি ছবি মিলে কত হয়?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791200" y="5334000"/>
            <a:ext cx="914400" cy="29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51328" y="5162800"/>
                <a:ext cx="1219200" cy="634789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1002">
                <a:schemeClr val="dk2"/>
              </a:fillRef>
              <a:effectRef idx="0">
                <a:scrgbClr r="0" g="0" b="0"/>
              </a:effectRef>
              <a:fontRef idx="major"/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i="1">
                              <a:latin typeface="Cambria Math"/>
                            </a:rPr>
                            <m:t>৫</m:t>
                          </m:r>
                        </m:num>
                        <m:den>
                          <m:r>
                            <a:rPr lang="bn-BD" i="1">
                              <a:latin typeface="Cambria Math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328" y="5162800"/>
                <a:ext cx="1219200" cy="6347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/>
          <p:cNvSpPr/>
          <p:nvPr/>
        </p:nvSpPr>
        <p:spPr>
          <a:xfrm>
            <a:off x="8305800" y="5334000"/>
            <a:ext cx="810768" cy="29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355540" y="5178091"/>
            <a:ext cx="76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অপ্রকৃত ভগ্নাংশ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05000" y="6019801"/>
                <a:ext cx="5257800" cy="695255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400" i="1">
                            <a:latin typeface="Cambria Math"/>
                          </a:rPr>
                          <m:t>৫</m:t>
                        </m:r>
                      </m:num>
                      <m:den>
                        <m:r>
                          <a:rPr lang="bn-BD" sz="2400" i="1">
                            <a:latin typeface="Cambria Math"/>
                          </a:rPr>
                          <m:t>৩</m:t>
                        </m:r>
                      </m:den>
                    </m:f>
                  </m:oMath>
                </a14:m>
                <a:r>
                  <a:rPr lang="bn-BD" sz="2400" dirty="0"/>
                  <a:t> </a:t>
                </a:r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কে মিশ্র ভগ্নাংশে প্রকাশ করলে কত হয়?</a:t>
                </a:r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6019801"/>
                <a:ext cx="5257800" cy="695255"/>
              </a:xfrm>
              <a:prstGeom prst="rect">
                <a:avLst/>
              </a:prstGeom>
              <a:blipFill>
                <a:blip r:embed="rId7"/>
                <a:stretch>
                  <a:fillRect b="-1652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/>
          <p:cNvSpPr/>
          <p:nvPr/>
        </p:nvSpPr>
        <p:spPr>
          <a:xfrm>
            <a:off x="7391400" y="6248400"/>
            <a:ext cx="101803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745940" y="6121505"/>
                <a:ext cx="1219200" cy="544508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1002">
                <a:schemeClr val="dk2"/>
              </a:fillRef>
              <a:effectRef idx="0">
                <a:scrgbClr r="0" g="0" b="0"/>
              </a:effectRef>
              <a:fontRef idx="major"/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dirty="0"/>
                  <a:t>১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i="1">
                            <a:latin typeface="Cambria Math"/>
                          </a:rPr>
                          <m:t>২</m:t>
                        </m:r>
                      </m:num>
                      <m:den>
                        <m:r>
                          <a:rPr lang="bn-BD" i="1">
                            <a:latin typeface="Cambria Math"/>
                          </a:rPr>
                          <m:t>৩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940" y="6121505"/>
                <a:ext cx="1219200" cy="544508"/>
              </a:xfrm>
              <a:prstGeom prst="rect">
                <a:avLst/>
              </a:prstGeom>
              <a:blipFill>
                <a:blip r:embed="rId8"/>
                <a:stretch>
                  <a:fillRect b="-2083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43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76600" y="1066801"/>
                <a:ext cx="5638800" cy="1921873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bn-BD" sz="4800" b="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4800" b="1" i="1">
                            <a:latin typeface="Cambria Math"/>
                            <a:cs typeface="NikoshBAN" pitchFamily="2" charset="0"/>
                          </a:rPr>
                          <m:t>৭</m:t>
                        </m:r>
                      </m:num>
                      <m:den>
                        <m:r>
                          <a:rPr lang="bn-BD" sz="4800" b="1" i="1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4800" b="1" dirty="0">
                    <a:latin typeface="NikoshBAN" pitchFamily="2" charset="0"/>
                    <a:cs typeface="NikoshBAN" pitchFamily="2" charset="0"/>
                  </a:rPr>
                  <a:t> = ১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800" b="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4800" b="1" i="1">
                            <a:latin typeface="Cambria Math"/>
                            <a:cs typeface="NikoshBAN" pitchFamily="2" charset="0"/>
                          </a:rPr>
                          <m:t>৩</m:t>
                        </m:r>
                      </m:num>
                      <m:den>
                        <m:r>
                          <a:rPr lang="bn-BD" sz="4800" b="1" i="1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3200" b="1" dirty="0"/>
                  <a:t>  </a:t>
                </a:r>
                <a:r>
                  <a:rPr lang="bn-BD" sz="4800" b="1" dirty="0">
                    <a:latin typeface="NikoshBAN" pitchFamily="2" charset="0"/>
                    <a:cs typeface="NikoshBAN" pitchFamily="2" charset="0"/>
                  </a:rPr>
                  <a:t>এটি হল  ১ ও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800" b="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4800" b="1" i="1">
                            <a:latin typeface="Cambria Math"/>
                            <a:cs typeface="NikoshBAN" pitchFamily="2" charset="0"/>
                          </a:rPr>
                          <m:t>৩</m:t>
                        </m:r>
                      </m:num>
                      <m:den>
                        <m:r>
                          <a:rPr lang="bn-BD" sz="4800" b="1" i="1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  <m:r>
                      <a:rPr lang="bn-BD" sz="4800" b="1" i="1">
                        <a:latin typeface="Cambria Math"/>
                        <a:cs typeface="NikoshBAN" pitchFamily="2" charset="0"/>
                      </a:rPr>
                      <m:t>  </m:t>
                    </m:r>
                  </m:oMath>
                </a14:m>
                <a:endParaRPr lang="bn-BD" sz="4800" b="1" i="1" dirty="0">
                  <a:latin typeface="Cambria Math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BD" sz="4800" b="1" i="1">
                        <a:latin typeface="Cambria Math"/>
                        <a:cs typeface="NikoshBAN" pitchFamily="2" charset="0"/>
                      </a:rPr>
                      <m:t>এক</m:t>
                    </m:r>
                    <m:r>
                      <a:rPr lang="bn-BD" sz="4800" b="1" i="1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4800" b="1" i="1">
                        <a:latin typeface="Cambria Math"/>
                        <a:cs typeface="NikoshBAN" pitchFamily="2" charset="0"/>
                      </a:rPr>
                      <m:t>সমস্ত</m:t>
                    </m:r>
                    <m:r>
                      <a:rPr lang="bn-BD" sz="4800" b="1" i="1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4800" b="1" i="1">
                        <a:latin typeface="Cambria Math"/>
                        <a:cs typeface="NikoshBAN" pitchFamily="2" charset="0"/>
                      </a:rPr>
                      <m:t>তিন</m:t>
                    </m:r>
                    <m:r>
                      <a:rPr lang="bn-BD" sz="4800" b="1" i="1"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4800" b="1">
                        <a:latin typeface="Cambria Math"/>
                        <a:cs typeface="NikoshBAN" pitchFamily="2" charset="0"/>
                      </a:rPr>
                      <m:t>চতুর্থাংশ</m:t>
                    </m:r>
                  </m:oMath>
                </a14:m>
                <a:r>
                  <a:rPr lang="bn-BD" sz="3200" b="1" dirty="0"/>
                  <a:t>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1066801"/>
                <a:ext cx="5638800" cy="1921873"/>
              </a:xfrm>
              <a:prstGeom prst="rect">
                <a:avLst/>
              </a:prstGeom>
              <a:blipFill>
                <a:blip r:embed="rId2"/>
                <a:stretch>
                  <a:fillRect l="-324" b="-696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200400" y="26670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4267201"/>
            <a:ext cx="78486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পূর্ণ সংখ্যা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2400" dirty="0"/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ভগ্নাংশ  মিলে মিশ্র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ভগ্নাংশ হয়।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5640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473" y="263211"/>
            <a:ext cx="1430988" cy="157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473" y="1796193"/>
            <a:ext cx="1430989" cy="14835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35" y="1754066"/>
            <a:ext cx="1107450" cy="1478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06" y="305630"/>
            <a:ext cx="1107450" cy="14780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478" y="207459"/>
            <a:ext cx="1443100" cy="15887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889" y="1754066"/>
            <a:ext cx="1443100" cy="14960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43" y="1754066"/>
            <a:ext cx="1120940" cy="14960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124" y="263504"/>
            <a:ext cx="1116823" cy="1490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53448" y="5190700"/>
                <a:ext cx="7976353" cy="83099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bn-BD" sz="3200" b="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1" i="1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num>
                      <m:den>
                        <m:r>
                          <a:rPr lang="bn-BD" sz="3200" b="1" i="1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b="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1" i="1">
                            <a:latin typeface="Cambria Math"/>
                            <a:cs typeface="NikoshBAN" pitchFamily="2" charset="0"/>
                          </a:rPr>
                          <m:t>৩</m:t>
                        </m:r>
                      </m:num>
                      <m:den>
                        <m:r>
                          <a:rPr lang="bn-BD" sz="3200" b="1" i="1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  <m:r>
                      <a:rPr lang="bn-BD" sz="3200" b="1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b="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1" i="1">
                            <a:latin typeface="Cambria Math"/>
                            <a:cs typeface="NikoshBAN" pitchFamily="2" charset="0"/>
                          </a:rPr>
                          <m:t>৭</m:t>
                        </m:r>
                      </m:num>
                      <m:den>
                        <m:r>
                          <a:rPr lang="bn-BD" sz="3200" b="1" i="1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 লব ৭ হর ৪ অপেক্ষা বড়।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b="1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1" i="1">
                            <a:latin typeface="Cambria Math"/>
                            <a:cs typeface="NikoshBAN" pitchFamily="2" charset="0"/>
                          </a:rPr>
                          <m:t>৭</m:t>
                        </m:r>
                      </m:num>
                      <m:den>
                        <m:r>
                          <a:rPr lang="bn-BD" sz="3200" b="1" i="1"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 হলো 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অ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প্রকৃত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b="1" dirty="0">
                    <a:latin typeface="NikoshBAN" pitchFamily="2" charset="0"/>
                    <a:cs typeface="NikoshBAN" pitchFamily="2" charset="0"/>
                  </a:rPr>
                  <a:t>ভগ্নাংশ।</a:t>
                </a:r>
                <a:endParaRPr lang="en-US" sz="3200" b="1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448" y="5190700"/>
                <a:ext cx="7976353" cy="830997"/>
              </a:xfrm>
              <a:prstGeom prst="rect">
                <a:avLst/>
              </a:prstGeom>
              <a:blipFill>
                <a:blip r:embed="rId6"/>
                <a:stretch>
                  <a:fillRect r="-1832" b="-1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>
              <a:xfrm>
                <a:off x="1853448" y="3959557"/>
                <a:ext cx="7976353" cy="91724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এখানে ৭ টি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1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3200" b="1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32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আছে </a:t>
                </a:r>
                <a:r>
                  <a:rPr lang="bn-BD" sz="32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448" y="3959557"/>
                <a:ext cx="7976353" cy="917243"/>
              </a:xfrm>
              <a:prstGeom prst="roundRect">
                <a:avLst/>
              </a:prstGeom>
              <a:blipFill>
                <a:blip r:embed="rId7"/>
                <a:stretch>
                  <a:fillRect b="-72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88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1619E-6 L -0.05903 -0.0333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-1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12303E-7 L 0.05694 -0.04302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-2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73913E-6 L -0.04914 0.0781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" y="3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65402E-6 L 0.06806 0.0871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3" y="43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05273E-7 L -0.07934 -0.057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-28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8575E-6 L 0.06562 -0.056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-2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73913E-6 L -0.04914 0.078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" y="39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6642E-6 L 0.07291 0.0795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6" y="39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149" y="293007"/>
            <a:ext cx="1825264" cy="37764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414" y="288626"/>
            <a:ext cx="1417789" cy="37764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19400" y="5257801"/>
                <a:ext cx="2057400" cy="76129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latin typeface="NikoshBAN" pitchFamily="2" charset="0"/>
                    <a:cs typeface="NikoshBAN" pitchFamily="2" charset="0"/>
                  </a:rPr>
                  <a:t>অর্ধেক বা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800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2800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257801"/>
                <a:ext cx="2057400" cy="761299"/>
              </a:xfrm>
              <a:prstGeom prst="rect">
                <a:avLst/>
              </a:prstGeom>
              <a:blipFill>
                <a:blip r:embed="rId4"/>
                <a:stretch>
                  <a:fillRect l="-5900" b="-8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5029200" y="5497350"/>
            <a:ext cx="1371600" cy="3700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53200" y="5257801"/>
                <a:ext cx="1295400" cy="761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800" i="1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2800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5257801"/>
                <a:ext cx="1295400" cy="761299"/>
              </a:xfrm>
              <a:prstGeom prst="rect">
                <a:avLst/>
              </a:prstGeom>
              <a:blipFill>
                <a:blip r:embed="rId5"/>
                <a:stretch>
                  <a:fillRect l="-3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6781800" y="53340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781800" y="5867400"/>
            <a:ext cx="1371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53400" y="4843790"/>
            <a:ext cx="838200" cy="5232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লব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53400" y="5726712"/>
            <a:ext cx="83820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হর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20200" y="5105401"/>
            <a:ext cx="121920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প্রকৃত ভগ্নাংশ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9400" y="2979750"/>
            <a:ext cx="3886200" cy="9541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ভগ্নাংশের লব ছোট ও হর বড় থাকলে তাকে প্রকৃত ভগ্নাংশ বলে।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9105900" y="3933856"/>
            <a:ext cx="495300" cy="1171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051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1619E-6 L -0.0757 -0.00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3" grpId="0" animBg="1"/>
      <p:bldP spid="14" grpId="0" animBg="1"/>
      <p:bldP spid="1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654" y="1295401"/>
            <a:ext cx="5638801" cy="37563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3939654" y="5355904"/>
            <a:ext cx="2240507" cy="36933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১ টি আপেল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477000" y="5355904"/>
            <a:ext cx="114300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01000" y="5355905"/>
            <a:ext cx="6858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১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68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16588F-D547-44F1-B473-237E46F7F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2" y="251415"/>
            <a:ext cx="11854376" cy="63551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83993" y="4744537"/>
            <a:ext cx="3951516" cy="1862048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43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838201"/>
            <a:ext cx="6477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607" y="2742040"/>
            <a:ext cx="10516186" cy="255454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বিনয় বিকাশ চাকমা</a:t>
            </a:r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                          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মানিকছড়ি মুসলিম পাড়া সরকারি প্রাথমিক বিদ্যালয়, </a:t>
            </a:r>
            <a:endParaRPr lang="bn-IN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মানিকছড়ি, খাগড়াছড়ি।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791114" y="309489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1CCECA-9490-4B6D-BD62-E1DD9796A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749" y="2742040"/>
            <a:ext cx="1481796" cy="197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3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2209800"/>
            <a:ext cx="8229600" cy="283154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আজকের পাঠশেষে শিক্ষার্থীরা-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১৯</a:t>
            </a:r>
            <a:r>
              <a:rPr lang="bn-BD" sz="3200" dirty="0">
                <a:latin typeface="Times New Roman" pitchFamily="18" charset="0"/>
                <a:cs typeface="NikoshBAN" pitchFamily="2" charset="0"/>
              </a:rPr>
              <a:t>.</a:t>
            </a:r>
            <a:r>
              <a:rPr lang="en-US" sz="3200" dirty="0">
                <a:latin typeface="Times New Roman" pitchFamily="18" charset="0"/>
                <a:cs typeface="NikoshBAN" pitchFamily="2" charset="0"/>
              </a:rPr>
              <a:t>৩</a:t>
            </a:r>
            <a:r>
              <a:rPr lang="bn-BD" sz="3200" dirty="0">
                <a:latin typeface="Times New Roman" pitchFamily="18" charset="0"/>
                <a:cs typeface="NikoshBAN" pitchFamily="2" charset="0"/>
              </a:rPr>
              <a:t>.</a:t>
            </a:r>
            <a:r>
              <a:rPr lang="en-US" sz="3200" dirty="0">
                <a:latin typeface="Times New Roman" pitchFamily="18" charset="0"/>
                <a:cs typeface="NikoshBAN" pitchFamily="2" charset="0"/>
              </a:rPr>
              <a:t>১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অ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মিশ্র ভগ্নাংশ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কী তা বলতে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উদাহর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দিতে পারবে।</a:t>
            </a:r>
            <a:endParaRPr lang="bn-BD" sz="3200" dirty="0">
              <a:latin typeface="Times New Roman" pitchFamily="18" charset="0"/>
              <a:cs typeface="NikoshBAN" pitchFamily="2" charset="0"/>
            </a:endParaRPr>
          </a:p>
          <a:p>
            <a:r>
              <a:rPr lang="en-US" sz="3200" dirty="0">
                <a:latin typeface="Times New Roman" pitchFamily="18" charset="0"/>
                <a:cs typeface="NikoshBAN" pitchFamily="2" charset="0"/>
              </a:rPr>
              <a:t>১৯</a:t>
            </a:r>
            <a:r>
              <a:rPr lang="bn-BD" sz="3200" dirty="0">
                <a:latin typeface="Times New Roman" pitchFamily="18" charset="0"/>
                <a:cs typeface="NikoshBAN" pitchFamily="2" charset="0"/>
              </a:rPr>
              <a:t>.</a:t>
            </a:r>
            <a:r>
              <a:rPr lang="en-US" sz="3200" dirty="0">
                <a:latin typeface="Times New Roman" pitchFamily="18" charset="0"/>
                <a:cs typeface="NikoshBAN" pitchFamily="2" charset="0"/>
              </a:rPr>
              <a:t>৩</a:t>
            </a:r>
            <a:r>
              <a:rPr lang="bn-BD" sz="3200" dirty="0">
                <a:latin typeface="Times New Roman" pitchFamily="18" charset="0"/>
                <a:cs typeface="NikoshBAN" pitchFamily="2" charset="0"/>
              </a:rPr>
              <a:t>.</a:t>
            </a:r>
            <a:r>
              <a:rPr lang="en-US" sz="3200" dirty="0">
                <a:latin typeface="Times New Roman" pitchFamily="18" charset="0"/>
                <a:cs typeface="NikoshBAN" pitchFamily="2" charset="0"/>
              </a:rPr>
              <a:t>২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অ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কে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ভগ্নাং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শে এবং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কে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অ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ভগ্নাং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শে প্রকাশ করতে পারবে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urved Up Ribbon 4"/>
          <p:cNvSpPr/>
          <p:nvPr/>
        </p:nvSpPr>
        <p:spPr bwMode="auto">
          <a:xfrm>
            <a:off x="3980894" y="585716"/>
            <a:ext cx="4845170" cy="899212"/>
          </a:xfrm>
          <a:prstGeom prst="ellipseRibbon2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Color-Pencil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1" y="5283200"/>
            <a:ext cx="4259263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486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990600"/>
            <a:ext cx="61722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2590800"/>
            <a:ext cx="5638800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শ্রেণিঃ পঞ্চম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পাঠঃ ভগ্নাংশ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পাঠ্যাংশঃ অপ্রকৃত ও মিশ্র ভগ্নাংশ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314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Digital Classes\Frames\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" y="126608"/>
            <a:ext cx="11830929" cy="6485207"/>
          </a:xfrm>
          <a:prstGeom prst="rect">
            <a:avLst/>
          </a:prstGeom>
          <a:noFill/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90721"/>
              </p:ext>
            </p:extLst>
          </p:nvPr>
        </p:nvGraphicFramePr>
        <p:xfrm>
          <a:off x="4117975" y="3209925"/>
          <a:ext cx="39576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ackager Shell Object" showAsIcon="1" r:id="rId4" imgW="3957840" imgH="437760" progId="Package">
                  <p:embed/>
                </p:oleObj>
              </mc:Choice>
              <mc:Fallback>
                <p:oleObj name="Packager Shell Object" showAsIcon="1" r:id="rId4" imgW="3957840" imgH="43776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7975" y="3209925"/>
                        <a:ext cx="3957638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893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914400"/>
            <a:ext cx="5652305" cy="15240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48000"/>
            <a:ext cx="5844518" cy="1657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E:\Digital Classes\Frames\Good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0" cy="673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341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18" y="428536"/>
            <a:ext cx="7664482" cy="2009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05000" y="2514600"/>
            <a:ext cx="8534400" cy="40011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NikoshBAN" pitchFamily="2" charset="0"/>
                <a:cs typeface="NikoshBAN" pitchFamily="2" charset="0"/>
              </a:rPr>
              <a:t>উপরের সংখ্যারেখার উপরের খালি ঘরগুলো প্রকৃত ও অপ্রকৃত এবং নিচের খালি ঘরগুলো মিশ্র ভগ্নাংশ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8400" y="3429000"/>
            <a:ext cx="2895600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/>
              <a:t>লাল দল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38400" y="4355068"/>
            <a:ext cx="28956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নীল দল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5410200"/>
            <a:ext cx="28956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সবুজ দল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638800" y="3516868"/>
            <a:ext cx="144780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391400" y="3398714"/>
            <a:ext cx="2895600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ভগ্নাংশ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91400" y="4355068"/>
            <a:ext cx="289560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ভগ্নাংশ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5638800" y="4355068"/>
            <a:ext cx="144780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627427" y="5519705"/>
            <a:ext cx="144780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397087" y="5410200"/>
            <a:ext cx="28956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মিশ্র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bn-BD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1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438400" y="1447801"/>
                <a:ext cx="1219200" cy="798937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2400" i="1">
                              <a:latin typeface="Cambria Math"/>
                            </a:rPr>
                            <m:t>২</m:t>
                          </m:r>
                        </m:num>
                        <m:den>
                          <m:r>
                            <a:rPr lang="bn-BD" sz="2400" i="1">
                              <a:latin typeface="Cambria Math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447801"/>
                <a:ext cx="1219200" cy="7989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3048000" y="1600200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52916" y="2062118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62400" y="1060903"/>
            <a:ext cx="9906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ছোট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2050029"/>
            <a:ext cx="99060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2819400" y="2332336"/>
            <a:ext cx="381000" cy="944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198620" y="3429000"/>
            <a:ext cx="162256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প্রকৃত ভগ্নাংশ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09212" y="1427330"/>
                <a:ext cx="1219200" cy="798937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2400" i="1">
                              <a:latin typeface="Cambria Math"/>
                            </a:rPr>
                            <m:t>৫</m:t>
                          </m:r>
                        </m:num>
                        <m:den>
                          <m:r>
                            <a:rPr lang="bn-BD" sz="2400" i="1">
                              <a:latin typeface="Cambria Math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212" y="1427330"/>
                <a:ext cx="1219200" cy="7989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H="1">
            <a:off x="7677718" y="1600200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19801" y="1091680"/>
            <a:ext cx="1702415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বড় বা সমান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7696200" y="2019744"/>
            <a:ext cx="1124518" cy="24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63645" y="2019743"/>
            <a:ext cx="1758570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ছোট বা সমান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8820718" y="2332336"/>
            <a:ext cx="381000" cy="944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092537" y="3344291"/>
            <a:ext cx="1837362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অপ্রকৃত ভগ্নাংশ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24400" y="3962401"/>
                <a:ext cx="1219200" cy="798937"/>
              </a:xfrm>
              <a:prstGeom prst="rect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১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2400" i="1">
                              <a:latin typeface="Cambria Math"/>
                            </a:rPr>
                            <m:t>২</m:t>
                          </m:r>
                        </m:num>
                        <m:den>
                          <m:r>
                            <a:rPr lang="bn-BD" sz="2400" i="1">
                              <a:latin typeface="Cambria Math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3962401"/>
                <a:ext cx="1219200" cy="7989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H="1">
            <a:off x="4457700" y="4383561"/>
            <a:ext cx="723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85532" y="4279794"/>
            <a:ext cx="1372169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পুর্ণ সংখ্যা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510098" y="4383561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671849" y="4273457"/>
            <a:ext cx="162256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প্রকৃত ভগ্নাংশ</a:t>
            </a:r>
            <a:endParaRPr lang="en-US" dirty="0"/>
          </a:p>
        </p:txBody>
      </p:sp>
      <p:sp>
        <p:nvSpPr>
          <p:cNvPr id="24" name="Down Arrow 23"/>
          <p:cNvSpPr/>
          <p:nvPr/>
        </p:nvSpPr>
        <p:spPr>
          <a:xfrm>
            <a:off x="5146343" y="4846936"/>
            <a:ext cx="381000" cy="9442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92088" y="5879068"/>
            <a:ext cx="148951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মিশ্র ভগ্নাংশ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57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9" grpId="0" animBg="1"/>
      <p:bldP spid="20" grpId="0" animBg="1"/>
      <p:bldP spid="21" grpId="0" animBg="1"/>
      <p:bldP spid="16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685800"/>
            <a:ext cx="2621824" cy="1657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2209800" y="3210475"/>
            <a:ext cx="32004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কত টুকু কাটা হয়েছে?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187712" y="3524804"/>
            <a:ext cx="76200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772400" y="3210474"/>
                <a:ext cx="1295400" cy="603178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000" b="1" i="1">
                            <a:latin typeface="Cambria Math"/>
                          </a:rPr>
                          <m:t>১</m:t>
                        </m:r>
                      </m:num>
                      <m:den>
                        <m:r>
                          <a:rPr lang="bn-BD" sz="2000" b="1" i="1">
                            <a:latin typeface="Cambria Math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2000" b="1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অংশ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3210474"/>
                <a:ext cx="1295400" cy="6031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362200" y="4724567"/>
            <a:ext cx="30480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কত টুকু বাকি আছে?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6187712" y="4959318"/>
            <a:ext cx="762000" cy="184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772400" y="4724568"/>
                <a:ext cx="1295400" cy="587725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b="1">
                            <a:latin typeface="Cambria Math"/>
                          </a:rPr>
                          <m:t>৩</m:t>
                        </m:r>
                      </m:num>
                      <m:den>
                        <m:r>
                          <a:rPr lang="bn-BD" b="1">
                            <a:latin typeface="Cambria Math"/>
                          </a:rPr>
                          <m:t>৪</m:t>
                        </m:r>
                      </m:den>
                    </m:f>
                  </m:oMath>
                </a14:m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 অংশ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4724568"/>
                <a:ext cx="1295400" cy="587725"/>
              </a:xfrm>
              <a:prstGeom prst="rect">
                <a:avLst/>
              </a:prstGeom>
              <a:blipFill>
                <a:blip r:embed="rId4"/>
                <a:stretch>
                  <a:fillRect t="-12121" r="-2315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168412" y="5867401"/>
            <a:ext cx="4899388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ধরনের ভগ্নাংশ প্রকৃত ভগ্নাংশ।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70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68</TotalTime>
  <Words>247</Words>
  <Application>Microsoft Office PowerPoint</Application>
  <PresentationFormat>Widescreen</PresentationFormat>
  <Paragraphs>62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Cambria Math</vt:lpstr>
      <vt:lpstr>Corbel</vt:lpstr>
      <vt:lpstr>NikoshBAN</vt:lpstr>
      <vt:lpstr>Times New Roman</vt:lpstr>
      <vt:lpstr>Basis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Binay Bikash chakma Binay</cp:lastModifiedBy>
  <cp:revision>14</cp:revision>
  <dcterms:created xsi:type="dcterms:W3CDTF">2018-02-15T05:16:39Z</dcterms:created>
  <dcterms:modified xsi:type="dcterms:W3CDTF">2020-11-09T16:56:20Z</dcterms:modified>
</cp:coreProperties>
</file>