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8"/>
  </p:notesMasterIdLst>
  <p:sldIdLst>
    <p:sldId id="256" r:id="rId2"/>
    <p:sldId id="257" r:id="rId3"/>
    <p:sldId id="277" r:id="rId4"/>
    <p:sldId id="259" r:id="rId5"/>
    <p:sldId id="279" r:id="rId6"/>
    <p:sldId id="260" r:id="rId7"/>
    <p:sldId id="262" r:id="rId8"/>
    <p:sldId id="278" r:id="rId9"/>
    <p:sldId id="264" r:id="rId10"/>
    <p:sldId id="265" r:id="rId11"/>
    <p:sldId id="268" r:id="rId12"/>
    <p:sldId id="273" r:id="rId13"/>
    <p:sldId id="280" r:id="rId14"/>
    <p:sldId id="271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49B4C-92E4-4944-89B3-1CBF7A21C9C4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86CC9-8CDE-49A0-844B-5172C55F7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86CC9-8CDE-49A0-844B-5172C55F74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71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20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9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8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1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26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2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14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7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1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23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0"/>
            <a:ext cx="914479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3812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3. The expression ‘distinctive qualities’ means those qualities of  a person, which</a:t>
            </a:r>
          </a:p>
        </p:txBody>
      </p:sp>
      <p:sp>
        <p:nvSpPr>
          <p:cNvPr id="8" name="Rectangle 7"/>
          <p:cNvSpPr/>
          <p:nvPr/>
        </p:nvSpPr>
        <p:spPr>
          <a:xfrm>
            <a:off x="509587" y="1143000"/>
            <a:ext cx="5967413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a. are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same as others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’.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7687" y="1819275"/>
            <a:ext cx="5967413" cy="390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b. emphasize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honesty in  him/her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1012" y="2843212"/>
            <a:ext cx="5967413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d. he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 she  gets from their parents.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9587" y="2352675"/>
            <a:ext cx="6881813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c. make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him / her different from others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3686153"/>
            <a:ext cx="3719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Character traits are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9680" y="4251283"/>
            <a:ext cx="48804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a. naturally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gifted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9680" y="4816002"/>
            <a:ext cx="510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b. personally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learned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9680" y="5403807"/>
            <a:ext cx="259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c. God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given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2753" y="5982769"/>
            <a:ext cx="37262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d. physically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visible.</a:t>
            </a:r>
          </a:p>
        </p:txBody>
      </p:sp>
      <p:sp>
        <p:nvSpPr>
          <p:cNvPr id="17" name="Oval 16"/>
          <p:cNvSpPr/>
          <p:nvPr/>
        </p:nvSpPr>
        <p:spPr>
          <a:xfrm>
            <a:off x="5867400" y="609600"/>
            <a:ext cx="533400" cy="4511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28953" y="621764"/>
            <a:ext cx="533400" cy="4511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833 L -0.59583 0.25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92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208 L -0.6599 0.6229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3" y="3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708" y="152400"/>
            <a:ext cx="9040091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Fill in the blanks in the following passage with appropriate words from the box.</a:t>
            </a:r>
          </a:p>
        </p:txBody>
      </p:sp>
      <p:sp>
        <p:nvSpPr>
          <p:cNvPr id="7" name="Rectangle 6"/>
          <p:cNvSpPr/>
          <p:nvPr/>
        </p:nvSpPr>
        <p:spPr>
          <a:xfrm>
            <a:off x="27708" y="1219200"/>
            <a:ext cx="157767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harmonious</a:t>
            </a:r>
            <a:endParaRPr lang="en-US" sz="2300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30451" y="1214949"/>
            <a:ext cx="110799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allow	</a:t>
            </a:r>
            <a:endParaRPr lang="en-US" sz="23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1241632"/>
            <a:ext cx="156966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behaviour</a:t>
            </a:r>
            <a:r>
              <a:rPr lang="en-US" sz="2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300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6868" y="1241632"/>
            <a:ext cx="1021433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respect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93449" y="1680116"/>
            <a:ext cx="77457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endParaRPr lang="en-US" sz="2300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14584" y="1689067"/>
            <a:ext cx="85632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doing</a:t>
            </a:r>
            <a:endParaRPr lang="en-US" sz="2300" dirty="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38447" y="1700517"/>
            <a:ext cx="95410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family</a:t>
            </a:r>
            <a:endParaRPr lang="en-US" sz="2300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60771" y="1697730"/>
            <a:ext cx="76014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class</a:t>
            </a:r>
            <a:endParaRPr lang="en-US" sz="2300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81870" y="1243915"/>
            <a:ext cx="90601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others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82638" y="1680139"/>
            <a:ext cx="141417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personally</a:t>
            </a:r>
            <a:endParaRPr lang="en-US" sz="2300" dirty="0">
              <a:solidFill>
                <a:srgbClr val="00B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93449" y="1243915"/>
            <a:ext cx="82586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sense</a:t>
            </a:r>
            <a:endParaRPr lang="en-US" sz="2300" dirty="0"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44964" y="1243915"/>
            <a:ext cx="118494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qualities</a:t>
            </a:r>
            <a:endParaRPr lang="en-US" sz="2300" dirty="0">
              <a:solidFill>
                <a:srgbClr val="00B05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937" y="1680116"/>
            <a:ext cx="1037463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believe</a:t>
            </a:r>
            <a:endParaRPr lang="en-US" sz="2300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937" y="2167619"/>
            <a:ext cx="9020862" cy="45243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Citizens possessing good character live a life of virtue. They may belong to any social 1)--------------, upper or lower. Their thoughts and 2) --------------- show high moral values. That is, they have a strong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3) -------- of  right and wrong. So what they do is 4)-------------- for themselves as well as for others in the 5)--------- and in the society. In fact, they cannot even think of  6)---------- any wrong to others. One of the most positive 7)----------- of these people is tolerance towards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8)-----------. Suppose a group of people in your community 9)---------- 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something which you do not like 10)-----------. But as a good citizen you should 11)----------- them to perform their activities. Thus tolerance can generate 12)-------- for people of other cultures. Tolerance and respect together can make life 13)------------ and peaceful in society.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9259E-6 L -0.12847 0.100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4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-0.23715 0.2298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8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63212 0.2738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15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L 0.06302 0.2104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07407E-6 L 0.24167 0.2629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-0.09098 0.3201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9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50382 0.4405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91" y="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50695 0.4849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47" y="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0.84062 0.4326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31" y="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0.49636 0.4770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9" y="2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12534 0.6004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7" y="3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-0.09635 0.6520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6" y="3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49913 0.7108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48" y="3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80110"/>
            <a:ext cx="8229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Read the completed passage and tick the best answer.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81000" y="813955"/>
            <a:ext cx="419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People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with moral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values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1219200"/>
            <a:ext cx="419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a. can do anything they like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1828800"/>
            <a:ext cx="4572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b. belong to upper social class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2438400"/>
            <a:ext cx="4724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c. do good only for themselves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0218" y="2971800"/>
            <a:ext cx="5715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d. cannot do anything wrong to others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5527" y="3501736"/>
            <a:ext cx="419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‘Tolerance’ means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5526" y="3990108"/>
            <a:ext cx="6698673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a. allow others to say and do what they like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6309" y="4575463"/>
            <a:ext cx="4572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b. having a good character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6255" y="5237018"/>
            <a:ext cx="5715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c. having disagreements with others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6255" y="5822373"/>
            <a:ext cx="5715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d. a quality that every citizen has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67400" y="609600"/>
            <a:ext cx="533400" cy="4511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528953" y="621764"/>
            <a:ext cx="533400" cy="4511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833 L -0.6125 0.35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25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208 L -0.70156 0.681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87" y="3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246910"/>
            <a:ext cx="8229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Read the completed passage and tick the best answer.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81000" y="1880755"/>
            <a:ext cx="6809506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What can make life harmonious in society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2286000"/>
            <a:ext cx="419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a. performing religious rites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2895600"/>
            <a:ext cx="4572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b. encouraging cultural values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3505200"/>
            <a:ext cx="6019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c. respecting others’ belief and opinions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0218" y="4038600"/>
            <a:ext cx="5715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d. fulfilling religious obligations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696200" y="591833"/>
            <a:ext cx="533400" cy="4511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3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0209 L -0.8125 0.436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12" y="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1333500"/>
            <a:ext cx="6172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tolerance, respect, allow, enjoyable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304800"/>
            <a:ext cx="8991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Find the opposites of these words. If you do not know any, look it up in your dictionary. Then make a meaningful sentence with each of  these opposites:</a:t>
            </a:r>
          </a:p>
          <a:p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528109"/>
              </p:ext>
            </p:extLst>
          </p:nvPr>
        </p:nvGraphicFramePr>
        <p:xfrm>
          <a:off x="76201" y="1887220"/>
          <a:ext cx="8991600" cy="3383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123890330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91709513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53631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word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Opposite word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Sentence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636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Tolerance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intolerance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Intolerance hampers peace and harmony in the society.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194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Respect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Disrespect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 should not disrespect others’ thought.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461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Allow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Disallow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good citizen never disallows others opinions.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744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enjoyable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unpleasant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is an unpleasant situation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92471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1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2600" y="1676400"/>
            <a:ext cx="4751070" cy="3276600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5181600"/>
            <a:ext cx="91440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Write a paragraph about how tolerate or intolerant you are towards your classmates.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4100" y="533400"/>
            <a:ext cx="360807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457200"/>
            <a:ext cx="4419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Good bye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2200" y="4495800"/>
            <a:ext cx="4419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See you again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4600" y="1752600"/>
            <a:ext cx="3962400" cy="2743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1420" y="4127266"/>
            <a:ext cx="4462938" cy="27445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08" tIns="32004" rIns="64008" bIns="320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52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252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Afsar</a:t>
            </a:r>
            <a:r>
              <a:rPr lang="en-US" sz="252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Ali</a:t>
            </a:r>
          </a:p>
          <a:p>
            <a:pPr algn="ctr"/>
            <a:r>
              <a:rPr lang="en-US" sz="252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 Assistant Teacher</a:t>
            </a:r>
          </a:p>
          <a:p>
            <a:pPr algn="ctr"/>
            <a:r>
              <a:rPr lang="en-US" sz="252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Majhira</a:t>
            </a:r>
            <a:r>
              <a:rPr lang="en-US" sz="252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 High School</a:t>
            </a:r>
          </a:p>
          <a:p>
            <a:pPr algn="ctr"/>
            <a:r>
              <a:rPr lang="en-US" sz="252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Shajahanpur</a:t>
            </a:r>
            <a:r>
              <a:rPr lang="en-US" sz="252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2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Bogura</a:t>
            </a:r>
            <a:endParaRPr lang="en-US" sz="252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2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01719549949</a:t>
            </a:r>
          </a:p>
          <a:p>
            <a:pPr algn="ctr"/>
            <a:r>
              <a:rPr lang="en-US" sz="252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afsar0903@gmail.com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5153652" y="4127266"/>
            <a:ext cx="2499673" cy="1059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08" tIns="32004" rIns="64008" bIns="320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52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2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for today</a:t>
            </a:r>
          </a:p>
          <a:p>
            <a:pPr algn="ctr"/>
            <a:r>
              <a:rPr lang="en-US" sz="252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Class-Eight</a:t>
            </a:r>
          </a:p>
          <a:p>
            <a:pPr algn="ctr"/>
            <a:endParaRPr lang="en-US" sz="252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58132" y="525484"/>
            <a:ext cx="3992451" cy="708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82414" y="1284310"/>
            <a:ext cx="2433689" cy="299544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3999" y="1499441"/>
            <a:ext cx="2138978" cy="264860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457200"/>
            <a:ext cx="7965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guess what our today’s lesson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4590" y="5710689"/>
            <a:ext cx="7534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kind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 is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the above quality?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74590" y="1905000"/>
            <a:ext cx="6781800" cy="2246769"/>
            <a:chOff x="876300" y="1641568"/>
            <a:chExt cx="6781800" cy="2284356"/>
          </a:xfrm>
        </p:grpSpPr>
        <p:sp>
          <p:nvSpPr>
            <p:cNvPr id="2" name="Rectangle 1"/>
            <p:cNvSpPr/>
            <p:nvPr/>
          </p:nvSpPr>
          <p:spPr>
            <a:xfrm>
              <a:off x="876300" y="1641568"/>
              <a:ext cx="6781800" cy="216565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28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 Honest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28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 Brave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28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 Kind-hearted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28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 Responsible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28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 Helpful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4267200" y="1641568"/>
              <a:ext cx="3381807" cy="2284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2800" dirty="0" smtClean="0">
                  <a:latin typeface="Arial Black" panose="020B0A04020102020204" pitchFamily="34" charset="0"/>
                </a:rPr>
                <a:t> Courageous</a:t>
              </a:r>
              <a:endParaRPr lang="en-US" sz="2800" dirty="0">
                <a:latin typeface="Arial Black" panose="020B0A040201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2800" dirty="0" smtClean="0">
                  <a:latin typeface="Arial Black" panose="020B0A04020102020204" pitchFamily="34" charset="0"/>
                </a:rPr>
                <a:t> Unselfish</a:t>
              </a:r>
              <a:endParaRPr lang="en-US" sz="2800" dirty="0">
                <a:latin typeface="Arial Black" panose="020B0A040201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2800" dirty="0" smtClean="0">
                  <a:latin typeface="Arial Black" panose="020B0A04020102020204" pitchFamily="34" charset="0"/>
                </a:rPr>
                <a:t> Self-confident</a:t>
              </a:r>
              <a:endParaRPr lang="en-US" sz="2800" dirty="0">
                <a:latin typeface="Arial Black" panose="020B0A040201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2800" dirty="0" smtClean="0">
                  <a:latin typeface="Arial Black" panose="020B0A04020102020204" pitchFamily="34" charset="0"/>
                </a:rPr>
                <a:t> Religious</a:t>
              </a:r>
              <a:endParaRPr lang="en-US" sz="2800" dirty="0">
                <a:latin typeface="Arial Black" panose="020B0A040201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2800" dirty="0" smtClean="0">
                  <a:latin typeface="Arial Black" panose="020B0A04020102020204" pitchFamily="34" charset="0"/>
                </a:rPr>
                <a:t> Respectful</a:t>
              </a:r>
              <a:endParaRPr lang="en-US" sz="28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044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304800"/>
            <a:ext cx="7315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 do you see in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two pictures?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8600" y="1295400"/>
            <a:ext cx="4191000" cy="3276600"/>
            <a:chOff x="228600" y="1295400"/>
            <a:chExt cx="4191000" cy="3276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1295400"/>
              <a:ext cx="4191000" cy="3276600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3290455" y="1447800"/>
              <a:ext cx="7620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/>
                <a:t>1</a:t>
              </a:r>
              <a:endParaRPr lang="en-US" sz="36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48200" y="1295400"/>
            <a:ext cx="4033031" cy="3276600"/>
            <a:chOff x="4648200" y="1295400"/>
            <a:chExt cx="4033031" cy="32766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8200" y="1295400"/>
              <a:ext cx="4033031" cy="3276600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7891522" y="1447800"/>
              <a:ext cx="7620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/>
                <a:t>2</a:t>
              </a:r>
              <a:endParaRPr lang="en-US" sz="36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52400" y="4953000"/>
            <a:ext cx="8991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can see a girl is helping to another girl in the picture no-1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4953000"/>
            <a:ext cx="8991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can see two girls is quarrelling in the picture no-2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412183"/>
            <a:ext cx="5836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Yes,  you are right. Today we will learn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9602" y="4648200"/>
            <a:ext cx="25282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character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Unit-1 Lesson-3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54374" y="1066800"/>
            <a:ext cx="4718713" cy="3377477"/>
            <a:chOff x="1907843" y="949036"/>
            <a:chExt cx="4718713" cy="33774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7843" y="949036"/>
              <a:ext cx="4718713" cy="3377477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907843" y="3788134"/>
              <a:ext cx="4718713" cy="5037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Good Character</a:t>
              </a:r>
              <a:endPara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003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6781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Learning  outcomes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371600"/>
            <a:ext cx="8915400" cy="312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After we have studied this lesson, we will be able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to-</a:t>
            </a:r>
            <a:endParaRPr lang="en-US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narrate incident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participate in discussion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listen to and understand others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ask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answer questions,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Fill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the blanks.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677722"/>
            <a:ext cx="6199334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Ask and answer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questions in pairs.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501" y="3684393"/>
            <a:ext cx="8763000" cy="766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What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does a person with a good character usually do to others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1371600"/>
            <a:ext cx="5981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1.What do you understand by character?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8991" y="1979098"/>
            <a:ext cx="864852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By character, we understand how a person is. 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Character refers to beliefs, activities and nature of a person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for which he or she is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honoured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dishonoured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by others.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221" y="4675362"/>
            <a:ext cx="8763000" cy="163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Well a person with a good character usually behaves well with others. He never tells a lie. He does not deceive others. He is a man of words. He is very sincere.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dia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48045"/>
            <a:ext cx="891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Listen to the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Audio clips /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Teacher and answer the following questions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656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mute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1553544"/>
            <a:ext cx="9067800" cy="1150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b. Good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citizens must have good character along with other qualities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10418"/>
            <a:ext cx="90678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Which is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correct statement according to the information in the listening /above  text?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1060773"/>
            <a:ext cx="7315200" cy="522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a. Good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character does not mean special qualities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3200400"/>
            <a:ext cx="9039225" cy="714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d. Character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traits are distinctive marks always seen on a person’s face.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" y="2584773"/>
            <a:ext cx="7010400" cy="484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c. Character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means a tool to curve wood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4045443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The red crest of a rooster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499" y="4584302"/>
            <a:ext cx="601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a. is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symbol of power and strength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3362" y="5103783"/>
            <a:ext cx="5981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b. enables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it to crow in the morning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7161" y="6139006"/>
            <a:ext cx="5976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d. shows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how it is different from a hen.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9549" y="5623264"/>
            <a:ext cx="5276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c. makes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bird tall and beautiful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867400" y="609600"/>
            <a:ext cx="533400" cy="4511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528953" y="621764"/>
            <a:ext cx="533400" cy="4511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64531 0.1574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74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7099 0.8097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03" y="4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804</TotalTime>
  <Words>882</Words>
  <Application>Microsoft Office PowerPoint</Application>
  <PresentationFormat>On-screen Show (4:3)</PresentationFormat>
  <Paragraphs>122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Courier New</vt:lpstr>
      <vt:lpstr>Gill Sans MT</vt:lpstr>
      <vt:lpstr>Times New Roman</vt:lpstr>
      <vt:lpstr>Wingdings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Mr. Abdulla</dc:creator>
  <cp:lastModifiedBy>Diganta</cp:lastModifiedBy>
  <cp:revision>227</cp:revision>
  <dcterms:created xsi:type="dcterms:W3CDTF">2006-08-16T00:00:00Z</dcterms:created>
  <dcterms:modified xsi:type="dcterms:W3CDTF">2020-11-10T02:01:44Z</dcterms:modified>
</cp:coreProperties>
</file>