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50" d="100"/>
          <a:sy n="50" d="100"/>
        </p:scale>
        <p:origin x="34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5C69-6105-48B3-95C7-6316155BE68C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4293-E429-47A1-9498-F7B6F522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2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5C69-6105-48B3-95C7-6316155BE68C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4293-E429-47A1-9498-F7B6F522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3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5C69-6105-48B3-95C7-6316155BE68C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4293-E429-47A1-9498-F7B6F522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5C69-6105-48B3-95C7-6316155BE68C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4293-E429-47A1-9498-F7B6F522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4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5C69-6105-48B3-95C7-6316155BE68C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4293-E429-47A1-9498-F7B6F522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4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5C69-6105-48B3-95C7-6316155BE68C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4293-E429-47A1-9498-F7B6F522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5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5C69-6105-48B3-95C7-6316155BE68C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4293-E429-47A1-9498-F7B6F522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53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5C69-6105-48B3-95C7-6316155BE68C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4293-E429-47A1-9498-F7B6F522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5C69-6105-48B3-95C7-6316155BE68C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4293-E429-47A1-9498-F7B6F522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3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5C69-6105-48B3-95C7-6316155BE68C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4293-E429-47A1-9498-F7B6F522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8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5C69-6105-48B3-95C7-6316155BE68C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4293-E429-47A1-9498-F7B6F522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8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55C69-6105-48B3-95C7-6316155BE68C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04293-E429-47A1-9498-F7B6F522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9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2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89" y="268140"/>
            <a:ext cx="7696199" cy="5577979"/>
          </a:xfrm>
          <a:prstGeom prst="rect">
            <a:avLst/>
          </a:prstGeom>
        </p:spPr>
      </p:pic>
      <p:pic>
        <p:nvPicPr>
          <p:cNvPr id="3" name="Picture 2" descr="kj;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620" y="1219200"/>
            <a:ext cx="2939143" cy="5143500"/>
          </a:xfrm>
          <a:prstGeom prst="rect">
            <a:avLst/>
          </a:prstGeom>
        </p:spPr>
      </p:pic>
      <p:pic>
        <p:nvPicPr>
          <p:cNvPr id="4" name="Picture 3" descr="kj;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857" y="1371600"/>
            <a:ext cx="2939143" cy="5143500"/>
          </a:xfrm>
          <a:prstGeom prst="rect">
            <a:avLst/>
          </a:prstGeom>
        </p:spPr>
      </p:pic>
      <p:pic>
        <p:nvPicPr>
          <p:cNvPr id="5" name="Picture 4" descr="kj;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066800"/>
            <a:ext cx="2939143" cy="5143500"/>
          </a:xfrm>
          <a:prstGeom prst="rect">
            <a:avLst/>
          </a:prstGeom>
        </p:spPr>
      </p:pic>
      <p:pic>
        <p:nvPicPr>
          <p:cNvPr id="6" name="Picture 5" descr="ku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617768"/>
            <a:ext cx="2971800" cy="188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162293" y="217625"/>
            <a:ext cx="4434227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 অনেক</a:t>
            </a:r>
          </a:p>
          <a:p>
            <a:pPr algn="ctr"/>
            <a:r>
              <a:rPr lang="bn-BD" sz="8000" b="1" dirty="0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ln w="11430"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</a:p>
          <a:p>
            <a:pPr algn="ctr"/>
            <a:endParaRPr lang="en-US" sz="8000" b="1" cap="none" spc="0" dirty="0">
              <a:ln w="11430">
                <a:solidFill>
                  <a:srgbClr val="C00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graphics-flowers-06825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2841" y="4953001"/>
            <a:ext cx="7247359" cy="1808016"/>
          </a:xfrm>
          <a:prstGeom prst="rect">
            <a:avLst/>
          </a:prstGeom>
        </p:spPr>
      </p:pic>
      <p:pic>
        <p:nvPicPr>
          <p:cNvPr id="9" name="Picture 8" descr="graphics-flowers-06825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7037" y="4939146"/>
            <a:ext cx="7144061" cy="18080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89" y="-10735"/>
            <a:ext cx="4782462" cy="69139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" y="0"/>
            <a:ext cx="4564076" cy="690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6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6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6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6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6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39486"/>
            <a:ext cx="3352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381000" y="1676400"/>
            <a:ext cx="2667000" cy="6096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বিক্কিরি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6509" y="1725151"/>
            <a:ext cx="3048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বিক্রয়, বেচা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374073" y="3276600"/>
            <a:ext cx="2667000" cy="6096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তেজস্বী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6509" y="3306607"/>
            <a:ext cx="3048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শক্তিশালী, তেজময়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387928" y="5231786"/>
            <a:ext cx="2667000" cy="6096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চাষি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0364" y="5004904"/>
            <a:ext cx="3048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কৃষক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194" y="1051187"/>
            <a:ext cx="2378650" cy="1692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073" y="2895600"/>
            <a:ext cx="2362200" cy="157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928" y="4611300"/>
            <a:ext cx="2422807" cy="1814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436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529771"/>
            <a:ext cx="287481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6408" y="4949313"/>
            <a:ext cx="7010401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‘কসাই, দু-ক্রোশ, তেজস্বী, আক্কেল, ফিরিস্তি’- শব্দগুলো দিয়ে জোড়ায় আলোচনা করে ২টি করে বাক্য তৈরি কর।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00200"/>
            <a:ext cx="4419600" cy="3314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384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896" y="5105400"/>
            <a:ext cx="8229599" cy="13849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দক্ষিণ পূর্ব এলাকায় এক জাতের লাল গরু দেখা যায়। এর নাম 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Red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chittagong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cattle (R.C.C) 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যার স্থানীয় নাম অষ্টমুখি লাল গরু । বর্তমানে বাংলাদেশের সব জায়গায় এই গরু পাওয়া যায়।</a:t>
            </a:r>
            <a:endParaRPr lang="en-US" sz="2800" b="1" cap="none" spc="0" dirty="0">
              <a:ln w="1143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2" y="527602"/>
            <a:ext cx="2829250" cy="2694523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659" y="1489851"/>
            <a:ext cx="1257444" cy="1724495"/>
          </a:xfrm>
          <a:prstGeom prst="rect">
            <a:avLst/>
          </a:prstGeom>
        </p:spPr>
      </p:pic>
      <p:sp>
        <p:nvSpPr>
          <p:cNvPr id="5" name="Bent-Up Arrow 4"/>
          <p:cNvSpPr/>
          <p:nvPr/>
        </p:nvSpPr>
        <p:spPr>
          <a:xfrm>
            <a:off x="2972090" y="2992673"/>
            <a:ext cx="457200" cy="1295400"/>
          </a:xfrm>
          <a:prstGeom prst="bentUp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71562" y="3640373"/>
            <a:ext cx="2200528" cy="1104900"/>
          </a:xfrm>
          <a:prstGeom prst="roundRect">
            <a:avLst/>
          </a:prstGeom>
          <a:solidFill>
            <a:srgbClr val="FEE2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দক্ষিণ পূর্ব 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এলাকা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Notched Right Arrow 6"/>
          <p:cNvSpPr/>
          <p:nvPr/>
        </p:nvSpPr>
        <p:spPr>
          <a:xfrm rot="16200000">
            <a:off x="5908208" y="1893977"/>
            <a:ext cx="740761" cy="523009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2452360"/>
            <a:ext cx="3478989" cy="2305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4889670" y="520675"/>
            <a:ext cx="2777836" cy="1264425"/>
          </a:xfrm>
          <a:prstGeom prst="roundRect">
            <a:avLst/>
          </a:prstGeom>
          <a:solidFill>
            <a:srgbClr val="FEE2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এদের স্থানীয় </a:t>
            </a:r>
            <a:r>
              <a:rPr lang="bn-BD" sz="28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নাম অষ্টমুখি লাল গরু ।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114" y="677141"/>
            <a:ext cx="3088409" cy="2038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Callout 2"/>
          <p:cNvSpPr/>
          <p:nvPr/>
        </p:nvSpPr>
        <p:spPr>
          <a:xfrm>
            <a:off x="6096000" y="875638"/>
            <a:ext cx="2615209" cy="2209800"/>
          </a:xfrm>
          <a:prstGeom prst="wedgeEllipseCallout">
            <a:avLst/>
          </a:prstGeom>
          <a:solidFill>
            <a:srgbClr val="FDE3F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4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লাল গরু </a:t>
            </a:r>
            <a:r>
              <a:rPr lang="bn-BD" sz="24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প্রতি বছর বাচ্চা দেয় ; এরা ১৫ মাসে গর্ভধারণ করে। </a:t>
            </a:r>
          </a:p>
        </p:txBody>
      </p:sp>
      <p:sp>
        <p:nvSpPr>
          <p:cNvPr id="4" name="Left Arrow 3"/>
          <p:cNvSpPr/>
          <p:nvPr/>
        </p:nvSpPr>
        <p:spPr>
          <a:xfrm>
            <a:off x="5105400" y="5319346"/>
            <a:ext cx="883905" cy="533400"/>
          </a:xfrm>
          <a:prstGeom prst="leftArrow">
            <a:avLst/>
          </a:prstGeom>
          <a:solidFill>
            <a:srgbClr val="FCD0E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05" y="3429000"/>
            <a:ext cx="2710181" cy="27101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Left Arrow Callout 5"/>
          <p:cNvSpPr/>
          <p:nvPr/>
        </p:nvSpPr>
        <p:spPr>
          <a:xfrm>
            <a:off x="2937892" y="4460631"/>
            <a:ext cx="2230314" cy="1950330"/>
          </a:xfrm>
          <a:prstGeom prst="leftArrowCallout">
            <a:avLst/>
          </a:prstGeom>
          <a:solidFill>
            <a:srgbClr val="FDCB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এদের রোগ প্রতিরোধ ক্ষমতা অনেক বেশি। </a:t>
            </a:r>
            <a:endParaRPr lang="en-US" sz="240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82" y="4038600"/>
            <a:ext cx="2576010" cy="22639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ight Arrow Callout 7"/>
          <p:cNvSpPr/>
          <p:nvPr/>
        </p:nvSpPr>
        <p:spPr>
          <a:xfrm>
            <a:off x="501207" y="1066800"/>
            <a:ext cx="2297359" cy="2209801"/>
          </a:xfrm>
          <a:prstGeom prst="rightArrowCallout">
            <a:avLst/>
          </a:prstGeom>
          <a:solidFill>
            <a:srgbClr val="FDCB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বাড়ির মহিলারাও এই গরু পালতে পারে।</a:t>
            </a:r>
            <a:endParaRPr lang="en-US" sz="24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 rot="5233679">
            <a:off x="860493" y="3358980"/>
            <a:ext cx="673147" cy="533400"/>
          </a:xfrm>
          <a:prstGeom prst="leftArrow">
            <a:avLst/>
          </a:prstGeom>
          <a:solidFill>
            <a:srgbClr val="FCD0E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3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53000" y="1028700"/>
            <a:ext cx="30480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শরীরের আকার খুব ছোট</a:t>
            </a:r>
            <a:endParaRPr lang="en-GB" sz="2800" dirty="0"/>
          </a:p>
        </p:txBody>
      </p:sp>
      <p:sp>
        <p:nvSpPr>
          <p:cNvPr id="3" name="Right Arrow 2"/>
          <p:cNvSpPr/>
          <p:nvPr/>
        </p:nvSpPr>
        <p:spPr>
          <a:xfrm>
            <a:off x="3909551" y="1257300"/>
            <a:ext cx="533400" cy="3810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67" y="1143000"/>
            <a:ext cx="3114433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4953000" y="1981200"/>
            <a:ext cx="30480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গায়ের রঙ লাল</a:t>
            </a:r>
            <a:endParaRPr lang="en-GB" sz="2800" dirty="0"/>
          </a:p>
        </p:txBody>
      </p:sp>
      <p:sp>
        <p:nvSpPr>
          <p:cNvPr id="6" name="Right Arrow 5"/>
          <p:cNvSpPr/>
          <p:nvPr/>
        </p:nvSpPr>
        <p:spPr>
          <a:xfrm>
            <a:off x="3909551" y="2209800"/>
            <a:ext cx="533400" cy="3810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4929649" y="2895600"/>
            <a:ext cx="30480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চোখ ও চোখের ভ্রু লাল</a:t>
            </a:r>
            <a:endParaRPr lang="en-GB" sz="2800" dirty="0"/>
          </a:p>
        </p:txBody>
      </p:sp>
      <p:sp>
        <p:nvSpPr>
          <p:cNvPr id="8" name="Right Arrow 7"/>
          <p:cNvSpPr/>
          <p:nvPr/>
        </p:nvSpPr>
        <p:spPr>
          <a:xfrm>
            <a:off x="3886200" y="3124200"/>
            <a:ext cx="533400" cy="3810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4929649" y="3810000"/>
            <a:ext cx="30480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ঠোঁট, শিং, খোর, লেজ এবং প্রজনাঙ্গের রঙ লাল</a:t>
            </a:r>
            <a:endParaRPr lang="en-GB" sz="2400" dirty="0"/>
          </a:p>
        </p:txBody>
      </p:sp>
      <p:sp>
        <p:nvSpPr>
          <p:cNvPr id="10" name="Right Arrow 9"/>
          <p:cNvSpPr/>
          <p:nvPr/>
        </p:nvSpPr>
        <p:spPr>
          <a:xfrm>
            <a:off x="3886200" y="4038600"/>
            <a:ext cx="533400" cy="3810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4929649" y="4724400"/>
            <a:ext cx="30480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শিং ছোট পাতলা</a:t>
            </a:r>
            <a:endParaRPr lang="en-GB" sz="2800" dirty="0"/>
          </a:p>
        </p:txBody>
      </p:sp>
      <p:sp>
        <p:nvSpPr>
          <p:cNvPr id="12" name="Right Arrow 11"/>
          <p:cNvSpPr/>
          <p:nvPr/>
        </p:nvSpPr>
        <p:spPr>
          <a:xfrm>
            <a:off x="3886200" y="4953000"/>
            <a:ext cx="533400" cy="3810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2667000" y="228600"/>
            <a:ext cx="4114800" cy="723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লাল গরুর বিশেষ কিছু </a:t>
            </a:r>
            <a:r>
              <a:rPr lang="bn-BD" sz="32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bn-BD" sz="3200" b="1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8" y="3828435"/>
            <a:ext cx="2939622" cy="27872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ounded Rectangle 14"/>
          <p:cNvSpPr/>
          <p:nvPr/>
        </p:nvSpPr>
        <p:spPr>
          <a:xfrm>
            <a:off x="4953000" y="5638800"/>
            <a:ext cx="30480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ষাঁড়ের শিংগুলো ভিতরের দিকে আংশিক বাঁকানো</a:t>
            </a:r>
            <a:endParaRPr lang="en-GB" sz="2800" dirty="0"/>
          </a:p>
        </p:txBody>
      </p:sp>
      <p:sp>
        <p:nvSpPr>
          <p:cNvPr id="16" name="Right Arrow 15"/>
          <p:cNvSpPr/>
          <p:nvPr/>
        </p:nvSpPr>
        <p:spPr>
          <a:xfrm>
            <a:off x="3909551" y="5867400"/>
            <a:ext cx="533400" cy="3810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27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408543" y="381000"/>
            <a:ext cx="4239657" cy="2438400"/>
          </a:xfrm>
          <a:prstGeom prst="wedgeEllipseCallout">
            <a:avLst/>
          </a:prstGeom>
          <a:solidFill>
            <a:srgbClr val="FDE3F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ষাঁড় গরু মাংস উৎপাদনে খুবই প্রয়োজনীয়।</a:t>
            </a:r>
            <a:endParaRPr lang="en-US" sz="28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8" y="3200400"/>
            <a:ext cx="4114800" cy="3124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Up Arrow Callout 3"/>
          <p:cNvSpPr/>
          <p:nvPr/>
        </p:nvSpPr>
        <p:spPr>
          <a:xfrm>
            <a:off x="5029200" y="3487839"/>
            <a:ext cx="3657600" cy="2836761"/>
          </a:xfrm>
          <a:prstGeom prst="upArrowCallout">
            <a:avLst/>
          </a:prstGeom>
          <a:solidFill>
            <a:srgbClr val="FDCB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গরুর চামড়া থেকে চামড়াজাত দ্রব্য তৈরি হয়। </a:t>
            </a:r>
            <a:endParaRPr lang="en-US" sz="28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33400"/>
            <a:ext cx="3779686" cy="29282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722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50594"/>
            <a:ext cx="2783308" cy="1776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Left Arrow 2"/>
          <p:cNvSpPr/>
          <p:nvPr/>
        </p:nvSpPr>
        <p:spPr>
          <a:xfrm rot="16200000">
            <a:off x="1439313" y="1815280"/>
            <a:ext cx="537227" cy="533400"/>
          </a:xfrm>
          <a:prstGeom prst="leftArrow">
            <a:avLst/>
          </a:prstGeom>
          <a:solidFill>
            <a:srgbClr val="FCD0E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81000" y="376244"/>
            <a:ext cx="2895600" cy="1454262"/>
          </a:xfrm>
          <a:prstGeom prst="roundRect">
            <a:avLst/>
          </a:prstGeom>
          <a:solidFill>
            <a:srgbClr val="FEE2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চাষীর </a:t>
            </a:r>
            <a:r>
              <a:rPr lang="bn-BD" sz="2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ঘরের মমতাময়ী </a:t>
            </a:r>
            <a:r>
              <a:rPr lang="bn-BD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মেয়েটিই   নিধিরামের বউ</a:t>
            </a:r>
            <a:endParaRPr lang="en-US" sz="24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900" y="2570716"/>
            <a:ext cx="1389010" cy="2707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Left Arrow 5"/>
          <p:cNvSpPr/>
          <p:nvPr/>
        </p:nvSpPr>
        <p:spPr>
          <a:xfrm rot="5400000">
            <a:off x="8066688" y="5288888"/>
            <a:ext cx="387891" cy="366871"/>
          </a:xfrm>
          <a:prstGeom prst="leftArrow">
            <a:avLst/>
          </a:prstGeom>
          <a:solidFill>
            <a:srgbClr val="FCD0E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097128" y="376244"/>
            <a:ext cx="4755926" cy="1454262"/>
          </a:xfrm>
          <a:prstGeom prst="roundRect">
            <a:avLst/>
          </a:prstGeom>
          <a:solidFill>
            <a:srgbClr val="FEE2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আমরাও একদিন বুড়ো হয়ে যাব, কোনো কাজে লাগব না। </a:t>
            </a:r>
            <a:r>
              <a:rPr lang="bn-BD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তখন </a:t>
            </a:r>
            <a:r>
              <a:rPr lang="bn-BD" sz="2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 </a:t>
            </a:r>
            <a:r>
              <a:rPr lang="bn-BD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ছেলেমেয়েরাও </a:t>
            </a:r>
            <a:r>
              <a:rPr lang="bn-BD" sz="2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আমাদের বসিয়ে বসিয়ে  খাওয়াতে পারবে না’।</a:t>
            </a:r>
            <a:endParaRPr lang="en-US" sz="24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 rot="5400000">
            <a:off x="7912292" y="2021763"/>
            <a:ext cx="731034" cy="366872"/>
          </a:xfrm>
          <a:prstGeom prst="leftArrow">
            <a:avLst/>
          </a:prstGeom>
          <a:solidFill>
            <a:srgbClr val="FCD0E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375" y="2057400"/>
            <a:ext cx="2781789" cy="144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Left-Up Arrow 9"/>
          <p:cNvSpPr/>
          <p:nvPr/>
        </p:nvSpPr>
        <p:spPr>
          <a:xfrm>
            <a:off x="6553201" y="1839682"/>
            <a:ext cx="609600" cy="1055918"/>
          </a:xfrm>
          <a:prstGeom prst="left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4097127" y="5666267"/>
            <a:ext cx="459408" cy="533402"/>
          </a:xfrm>
          <a:prstGeom prst="leftArrow">
            <a:avLst/>
          </a:prstGeom>
          <a:solidFill>
            <a:srgbClr val="FCD0E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Callout 11"/>
          <p:cNvSpPr/>
          <p:nvPr/>
        </p:nvSpPr>
        <p:spPr>
          <a:xfrm>
            <a:off x="380999" y="4127438"/>
            <a:ext cx="3782535" cy="2425764"/>
          </a:xfrm>
          <a:prstGeom prst="upArrowCallout">
            <a:avLst/>
          </a:prstGeom>
          <a:solidFill>
            <a:srgbClr val="FDCB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অধর্ম হবে, শাশুড়ির বড় আদরের গরু। ‘বড় </a:t>
            </a:r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লক্ষ্মী ও </a:t>
            </a:r>
            <a:r>
              <a:rPr lang="bn-BD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শান্তস্বভাবের, </a:t>
            </a:r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একটু </a:t>
            </a:r>
            <a:r>
              <a:rPr lang="bn-BD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ঢুঁ-ঢাঁও </a:t>
            </a:r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মারে না। </a:t>
            </a:r>
            <a:endParaRPr lang="en-US" sz="28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6889521" y="5898329"/>
            <a:ext cx="387891" cy="366871"/>
          </a:xfrm>
          <a:prstGeom prst="leftArrow">
            <a:avLst/>
          </a:prstGeom>
          <a:solidFill>
            <a:srgbClr val="FCD0E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                                         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62801" y="5666267"/>
            <a:ext cx="1711035" cy="830997"/>
          </a:xfrm>
          <a:prstGeom prst="rect">
            <a:avLst/>
          </a:prstGeom>
          <a:solidFill>
            <a:srgbClr val="FEE2F3"/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গরুটি না বিক্রির প্রসঙ্গে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35" y="4726591"/>
            <a:ext cx="2332986" cy="17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043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3879665"/>
            <a:ext cx="6781800" cy="13849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2800" b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ক-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‘লাল গরুটা’ বিক্রয় করার ব্যাপারে নিধিরামের বউ ও ছেলে মেয়েদের আপত্তির কারণ দলে আলোচনা করে উপস্থাপন কর।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401782"/>
            <a:ext cx="21336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921" y="1139165"/>
            <a:ext cx="3871546" cy="2696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028700" y="5607796"/>
            <a:ext cx="678180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খ-</a:t>
            </a:r>
            <a:r>
              <a:rPr lang="en-US" sz="28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লাল গরুর বৈশিষ্ট্য</a:t>
            </a:r>
            <a:r>
              <a:rPr lang="en-US" sz="28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দলে</a:t>
            </a:r>
            <a:r>
              <a:rPr lang="bn-BD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আলোচনা করে লেখ।</a:t>
            </a:r>
            <a:endParaRPr lang="en-US" sz="2800" b="1" cap="all" spc="0" dirty="0">
              <a:ln w="9000" cmpd="sng">
                <a:solidFill>
                  <a:schemeClr val="tx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2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381000"/>
            <a:ext cx="1600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523009" y="1600200"/>
            <a:ext cx="80772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 ‘গো’ শব্দের অর্থ কী 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1837" y="25908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রাগী ভাব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2837" y="2590800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লজ্জাহীনতা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1837" y="32004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নাছোড় ভাব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2837" y="3200400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অকুতোভয় ভাব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20691" y="763304"/>
            <a:ext cx="2292928" cy="479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91837" y="32004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7255" y="3913909"/>
            <a:ext cx="80772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 নিধিরামের লাল গরুটি কেমন প্রকৃতির ছিল?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7255" y="48768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দুরন্ত ও অবাধ্য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38255" y="4876800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বাড়ন্ত ও কর্মঠ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7255" y="54864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জোয়ান ও সবল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8255" y="5493327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বুড়ো ও রোগা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771160" y="54864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6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1790" y="457200"/>
            <a:ext cx="2133601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543" y="1524000"/>
            <a:ext cx="5173928" cy="3183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13160" y="5029198"/>
            <a:ext cx="6220694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 গরু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টার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নিধিরামের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পরিবারের আচরণ কেমন ছিল ?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67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40" y="473230"/>
            <a:ext cx="1514475" cy="2093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559" y="2566536"/>
            <a:ext cx="3973281" cy="2791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352800" y="426893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0" y="3307140"/>
            <a:ext cx="306521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    : ষষ্ঠ</a:t>
            </a: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AU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পত্র</a:t>
            </a:r>
            <a:endParaRPr lang="bn-BD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গদ্য</a:t>
            </a:r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AU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 গরুটা (পাঠ-১)</a:t>
            </a: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AU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মিনিট।</a:t>
            </a:r>
            <a:endParaRPr lang="en-US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420" y="3307140"/>
            <a:ext cx="3032759" cy="138499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28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শফিকুল</a:t>
            </a:r>
            <a:r>
              <a:rPr lang="en-US" sz="28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28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সাজিউড়া</a:t>
            </a:r>
            <a:r>
              <a:rPr lang="en-US" sz="28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r>
              <a:rPr lang="en-US" sz="28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কেন্দুয়া,নেত্রকোনা</a:t>
            </a:r>
            <a:r>
              <a:rPr lang="en-US" sz="28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19" y="263492"/>
            <a:ext cx="2488621" cy="218697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71940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96204" cy="6532540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162291" y="323014"/>
            <a:ext cx="7524507" cy="378565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শিক্ষার্থীবৃন্দ </a:t>
            </a:r>
            <a:r>
              <a:rPr lang="bn-BD" sz="8000" b="1" dirty="0" smtClean="0">
                <a:ln w="11430">
                  <a:solidFill>
                    <a:srgbClr val="C000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bn-BD" sz="8000" b="1" dirty="0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8000" b="1" dirty="0" smtClean="0">
                <a:ln w="11430">
                  <a:solidFill>
                    <a:srgbClr val="C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bn-BD" sz="8000" b="1" dirty="0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অনেক </a:t>
            </a:r>
            <a:r>
              <a:rPr lang="bn-BD" sz="8000" b="1" dirty="0" smtClean="0">
                <a:ln w="11430"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</a:p>
          <a:p>
            <a:pPr algn="ctr"/>
            <a:endParaRPr lang="en-US" sz="8000" b="1" cap="none" spc="0" dirty="0">
              <a:ln w="11430">
                <a:solidFill>
                  <a:srgbClr val="C00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raphics-flowers-06825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7037" y="4724400"/>
            <a:ext cx="7992592" cy="2022762"/>
          </a:xfrm>
          <a:prstGeom prst="rect">
            <a:avLst/>
          </a:prstGeom>
        </p:spPr>
      </p:pic>
      <p:pic>
        <p:nvPicPr>
          <p:cNvPr id="5" name="Picture 4" descr="graphics-flowers-06825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43" y="4724400"/>
            <a:ext cx="7536008" cy="2022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31640"/>
            <a:ext cx="3199659" cy="3554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02" y="-10735"/>
            <a:ext cx="4611948" cy="69139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4400" cy="690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7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6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6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6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6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757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6127"/>
            <a:ext cx="8139614" cy="53660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2807" y="415632"/>
            <a:ext cx="62484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ছবিটিতে আমরা কী দেখতে পারছি?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415632"/>
            <a:ext cx="2615011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লাল গরু</a:t>
            </a:r>
          </a:p>
        </p:txBody>
      </p:sp>
    </p:spTree>
    <p:extLst>
      <p:ext uri="{BB962C8B-B14F-4D97-AF65-F5344CB8AC3E}">
        <p14:creationId xmlns:p14="http://schemas.microsoft.com/office/powerpoint/2010/main" val="282381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60" y="2590800"/>
            <a:ext cx="3876803" cy="3506758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426723" y="217667"/>
            <a:ext cx="231826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>
                  <a:solidFill>
                    <a:srgbClr val="6C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 গরুটা</a:t>
            </a:r>
            <a:endParaRPr lang="en-US" sz="5400" b="1" dirty="0" smtClean="0">
              <a:ln w="11430">
                <a:solidFill>
                  <a:srgbClr val="6C0000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216270"/>
            <a:ext cx="5410200" cy="21236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bn-BD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endParaRPr lang="en-US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			   </a:t>
            </a:r>
            <a:r>
              <a:rPr lang="bn-BD" sz="3200" b="1" cap="all" dirty="0" smtClean="0">
                <a:ln w="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সত্যেন সেন</a:t>
            </a:r>
            <a:endParaRPr lang="en-US" sz="3200" b="1" cap="all" dirty="0">
              <a:ln w="0"/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99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261293"/>
            <a:ext cx="18288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081" y="994305"/>
            <a:ext cx="6045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পাঠে শিক্ষার্থীরা....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048" y="3657600"/>
            <a:ext cx="79248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নির্বাচিত অংশটুকু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১৪-১৫)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পড়তে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6713" y="2819400"/>
            <a:ext cx="79248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 জেনে বাক্যে প্রয়োগ করতে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919" y="1600200"/>
            <a:ext cx="79248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‘সত্যেন সেন’-এর সংক্ষিপ্ত জীবনী উল্লেখ করতে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003" y="4953000"/>
            <a:ext cx="79248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লাল গরুর প্রতি নিধিরামের পরিবারের আচরণ বিশ্লেষণ করতে পারবে। 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68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04800"/>
            <a:ext cx="27813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19400"/>
            <a:ext cx="1600200" cy="1725780"/>
          </a:xfrm>
          <a:prstGeom prst="ellipse">
            <a:avLst/>
          </a:prstGeom>
          <a:ln w="38100" cap="rnd">
            <a:solidFill>
              <a:srgbClr val="F78DD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2057400" y="1371600"/>
            <a:ext cx="1828800" cy="1295400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33154" y="1737063"/>
            <a:ext cx="180057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১৯০৭ খ্রিষ্টাব্দে </a:t>
            </a:r>
            <a:endParaRPr lang="bn-BD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মুন্সিগঞ্জ জেলায়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1895" y="1279863"/>
            <a:ext cx="7136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জন্ম-</a:t>
            </a:r>
            <a:endParaRPr lang="en-US" sz="28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86200" y="2743200"/>
            <a:ext cx="1828800" cy="1295400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61954" y="3261063"/>
            <a:ext cx="180057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ক্ষিতিমোহন সেন</a:t>
            </a:r>
            <a:endParaRPr lang="bn-BD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7200" y="2743200"/>
            <a:ext cx="10054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পিতৃব্য-</a:t>
            </a:r>
            <a:endParaRPr lang="en-US" sz="28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86200" y="4191000"/>
            <a:ext cx="1828800" cy="1295400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62400" y="4191000"/>
            <a:ext cx="17155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পিতামহের ভ্রাতা</a:t>
            </a:r>
            <a:endParaRPr lang="en-US" sz="24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4572000"/>
            <a:ext cx="180057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মনোমোহন সেন ও মুরারীমোহন সেন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" y="2743200"/>
            <a:ext cx="1828800" cy="1295400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2000" y="2743200"/>
            <a:ext cx="8611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endParaRPr lang="en-US" sz="24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3124200"/>
            <a:ext cx="180057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 একাডেমী ও আদমজী পুরস্কার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4191000"/>
            <a:ext cx="1828800" cy="1295400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0202" y="4191000"/>
            <a:ext cx="6447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নেতা</a:t>
            </a:r>
            <a:endParaRPr lang="en-US" sz="24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4495800"/>
            <a:ext cx="180057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বিপ্লবী, স্বাধীনতা-সংগ্রামী এবং প্রগতিশীল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133600" y="5334000"/>
            <a:ext cx="1752600" cy="1219200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667000" y="5334000"/>
            <a:ext cx="5822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24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5791200"/>
            <a:ext cx="180057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১৯৮১ সালে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990600"/>
            <a:ext cx="1296924" cy="16764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990600"/>
            <a:ext cx="1371600" cy="169672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895600"/>
            <a:ext cx="1257300" cy="16764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800600"/>
            <a:ext cx="1327150" cy="170093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800600"/>
            <a:ext cx="1371600" cy="16764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7" name="Oval 26"/>
          <p:cNvSpPr/>
          <p:nvPr/>
        </p:nvSpPr>
        <p:spPr>
          <a:xfrm>
            <a:off x="5944410" y="2926114"/>
            <a:ext cx="1447800" cy="1569685"/>
          </a:xfrm>
          <a:prstGeom prst="ellipse">
            <a:avLst/>
          </a:prstGeom>
          <a:solidFill>
            <a:srgbClr val="FEE2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রচনাবলী</a:t>
            </a:r>
            <a:endParaRPr lang="en-GB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09800" y="4495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সত্যেন সেন</a:t>
            </a:r>
            <a:endParaRPr lang="en-US" sz="28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50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7" grpId="0" animBg="1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/>
      <p:bldP spid="21" grpId="0"/>
      <p:bldP spid="27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529771"/>
            <a:ext cx="287481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1" y="5029200"/>
            <a:ext cx="73914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‘সত্যেন সেন’-এর জীবনের উল্লেখযোগ্য তথ্যগুলি পাঁচটি বাক্যে লেখ।</a:t>
            </a:r>
            <a:endParaRPr lang="en-US" sz="32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00200"/>
            <a:ext cx="4419600" cy="3314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131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77511"/>
            <a:ext cx="2209800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4872"/>
            <a:ext cx="7467600" cy="5183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415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39486"/>
            <a:ext cx="3352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381000" y="1676400"/>
            <a:ext cx="2667000" cy="6096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কসাই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04" y="1235363"/>
            <a:ext cx="2329295" cy="1507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5000" y="1432764"/>
            <a:ext cx="30480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যারা গবাদি পশু জবাই বা মাংস বিক্রি করে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74073" y="3276600"/>
            <a:ext cx="2667000" cy="6096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অকম্মা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3164018"/>
            <a:ext cx="30480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কোনো কাজের নয় এমন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387928" y="5231786"/>
            <a:ext cx="2667000" cy="6096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গোঁ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04" y="4651592"/>
            <a:ext cx="2345746" cy="1783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680364" y="5004904"/>
            <a:ext cx="30480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একগুঁয়েমি, নাছোড় ভাব, জিদ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04" y="2912052"/>
            <a:ext cx="2329295" cy="1581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683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515</Words>
  <Application>Microsoft Office PowerPoint</Application>
  <PresentationFormat>Widescreen</PresentationFormat>
  <Paragraphs>96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</cp:revision>
  <dcterms:created xsi:type="dcterms:W3CDTF">2019-11-08T16:44:37Z</dcterms:created>
  <dcterms:modified xsi:type="dcterms:W3CDTF">2019-12-15T10:26:15Z</dcterms:modified>
</cp:coreProperties>
</file>