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7" r:id="rId5"/>
    <p:sldId id="261" r:id="rId6"/>
    <p:sldId id="278" r:id="rId7"/>
    <p:sldId id="265" r:id="rId8"/>
    <p:sldId id="281" r:id="rId9"/>
    <p:sldId id="282" r:id="rId10"/>
    <p:sldId id="279" r:id="rId11"/>
    <p:sldId id="283" r:id="rId12"/>
    <p:sldId id="280" r:id="rId13"/>
    <p:sldId id="284" r:id="rId14"/>
    <p:sldId id="262" r:id="rId15"/>
    <p:sldId id="293" r:id="rId16"/>
    <p:sldId id="285" r:id="rId17"/>
    <p:sldId id="294" r:id="rId18"/>
    <p:sldId id="289" r:id="rId19"/>
    <p:sldId id="290" r:id="rId20"/>
    <p:sldId id="291" r:id="rId21"/>
    <p:sldId id="292" r:id="rId22"/>
    <p:sldId id="287" r:id="rId23"/>
    <p:sldId id="264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2F874-78EA-474D-893B-FE71C3DE9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18B1F4-3A67-4D4A-9834-051D4FA23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81BED-6F2B-4503-BD96-5151E1E5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91FA-44E5-4E8C-94E3-414E2E371658}" type="datetimeFigureOut">
              <a:rPr lang="en-US" smtClean="0"/>
              <a:t>2020-11-11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ECA73-D30C-49C6-B913-7B059C11C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20544-51E1-4F6D-9772-A2B15AA27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0D7D-9275-416E-8D76-D612D9A82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6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6DA44-6BA0-4B7A-AA05-BE8636175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B1CADD-6B84-48CB-8A63-FE384CF3D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1F127-06B4-4D14-8AE0-3123632F2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91FA-44E5-4E8C-94E3-414E2E371658}" type="datetimeFigureOut">
              <a:rPr lang="en-US" smtClean="0"/>
              <a:t>2020-11-11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EF79D-9150-47F2-89C1-908C1D48E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D5B8C-BC0A-45AD-A093-1B37C8A4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0D7D-9275-416E-8D76-D612D9A82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8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711BFC-701A-4086-BCC1-34096EACF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E42268-40CB-41C9-B3CF-3F72257C9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0C84E-8F7E-45E1-828C-F02B7953B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91FA-44E5-4E8C-94E3-414E2E371658}" type="datetimeFigureOut">
              <a:rPr lang="en-US" smtClean="0"/>
              <a:t>2020-11-11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C5506-3BE7-4C47-A73F-CAB2D621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9662D-2CA7-42F5-9C23-92695CE30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0D7D-9275-416E-8D76-D612D9A82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1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761DE-23DF-4181-85A5-42F28E21E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E0600-D932-481E-856A-DE2748E71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ACD3E-56B4-4387-B24B-A687D4C7B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91FA-44E5-4E8C-94E3-414E2E371658}" type="datetimeFigureOut">
              <a:rPr lang="en-US" smtClean="0"/>
              <a:t>2020-11-11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3B18C-9ED4-42AB-94EE-2FF2029AA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7BD3A-1FC0-4C2B-8EA7-F14B43B93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0D7D-9275-416E-8D76-D612D9A82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A5984-E253-46BA-A464-2925FCDB1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E5AF7-20B3-424F-961D-EA7E1251D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42D0C-037B-474C-9692-774BB202A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91FA-44E5-4E8C-94E3-414E2E371658}" type="datetimeFigureOut">
              <a:rPr lang="en-US" smtClean="0"/>
              <a:t>2020-11-11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CFAB4-E9B7-425A-8DE0-E485DCFEE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EE27F-3F2F-44B3-BD13-854D3AFBB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0D7D-9275-416E-8D76-D612D9A82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4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62BD0-E6EF-4153-B790-6A7DF529F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A2725-64D7-4103-A0E7-7B4A03AD0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462596-BC32-4855-AD36-C76184C8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FDA98-C58C-4BA3-9B9F-4F7AE1771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91FA-44E5-4E8C-94E3-414E2E371658}" type="datetimeFigureOut">
              <a:rPr lang="en-US" smtClean="0"/>
              <a:t>2020-11-11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822637-DC74-41AE-B4DB-76C611F2E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28E9F1-5619-4682-A876-ADC5F1538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0D7D-9275-416E-8D76-D612D9A82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8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8459C-C20D-4210-B03E-DAF49A24F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A1D0B-DA3E-46D6-82AC-70C837BFA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8045A-A587-4292-8DDC-78D636A8E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95E55F-5DCD-48C0-9975-200A58F01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9FE8D-A4BC-4854-9483-1F175FF32F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531583-3615-4DF9-8345-30D8FC976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91FA-44E5-4E8C-94E3-414E2E371658}" type="datetimeFigureOut">
              <a:rPr lang="en-US" smtClean="0"/>
              <a:t>2020-11-11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BA1D18-A214-4077-B279-B6E33B904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28C237-551B-4D1F-94FC-E1636C3AE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0D7D-9275-416E-8D76-D612D9A82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2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4C63B-5C6F-49AA-BBB3-6E890A1CD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FFA1E4-32C2-465A-A626-1CB4DD0BC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91FA-44E5-4E8C-94E3-414E2E371658}" type="datetimeFigureOut">
              <a:rPr lang="en-US" smtClean="0"/>
              <a:t>2020-11-11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67E79-34DC-40D2-B97B-3D3CC1583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63131-2940-4669-A822-6BD54D031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0D7D-9275-416E-8D76-D612D9A82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83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89ED0C-7EE4-4757-8653-47D97B28D548}"/>
              </a:ext>
            </a:extLst>
          </p:cNvPr>
          <p:cNvSpPr/>
          <p:nvPr userDrawn="1"/>
        </p:nvSpPr>
        <p:spPr>
          <a:xfrm>
            <a:off x="271463" y="214314"/>
            <a:ext cx="11672887" cy="6364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185F3B-750F-460F-A88A-D0E13DE27839}"/>
              </a:ext>
            </a:extLst>
          </p:cNvPr>
          <p:cNvSpPr/>
          <p:nvPr userDrawn="1"/>
        </p:nvSpPr>
        <p:spPr>
          <a:xfrm>
            <a:off x="1174989" y="6550457"/>
            <a:ext cx="98420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হাবিবুর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বড়হিত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ঈশ্বরগঞ্জ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3A9930-607B-4469-BDCF-3D338593D1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520" y="224116"/>
            <a:ext cx="1267968" cy="12557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7B29EB-56ED-4E92-AB15-6F95079003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6616" y="5302872"/>
            <a:ext cx="1267968" cy="12557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DBD616-1241-49A6-9481-B96906E6C0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672953" y="242199"/>
            <a:ext cx="1267968" cy="12557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363AC9-D7F4-4E33-B453-B989177CF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647799" y="5308969"/>
            <a:ext cx="1267968" cy="12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7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159E7-15CE-42AE-B93A-46DB3F94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441A5-E5B5-464C-B456-2AEC91339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104E6-CD5D-444B-9B34-A9C253878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7372A-AF62-43BA-961C-5FC2E2DC9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91FA-44E5-4E8C-94E3-414E2E371658}" type="datetimeFigureOut">
              <a:rPr lang="en-US" smtClean="0"/>
              <a:t>2020-11-11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CA3B2-7575-4102-9090-4FD9B21B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AEA67A-63DB-4BA4-81F3-0325C69D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0D7D-9275-416E-8D76-D612D9A82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8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C7BFA-FD79-41E5-BFF7-A833FDDFB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20C8BF-24D9-4E83-A19F-ECE09A8E8B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3FC085-18C5-4885-A8B1-971AD538E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0C57-7E2F-4313-A2DF-BECB2AEDD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91FA-44E5-4E8C-94E3-414E2E371658}" type="datetimeFigureOut">
              <a:rPr lang="en-US" smtClean="0"/>
              <a:t>2020-11-11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C63B9-F4FF-40A6-9A2A-3159870E5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4A8B6-2969-48F9-A458-0F0CD00F6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0D7D-9275-416E-8D76-D612D9A82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5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4145FA-E3B0-4C77-864E-4D28F9CD1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CBE2E-CB8B-4D34-96A7-A8DAC7EEB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43743-7315-4C54-9D7B-DAB0FB4C2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391FA-44E5-4E8C-94E3-414E2E371658}" type="datetimeFigureOut">
              <a:rPr lang="en-US" smtClean="0"/>
              <a:t>2020-11-11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7AE19-9691-42E4-BCAF-CD03318928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A43F3-50F6-4391-AAE1-A182A4BA4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50D7D-9275-416E-8D76-D612D9A82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1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42D0B5-70A0-4C11-BD0C-FDDB96F27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97" y="2311577"/>
            <a:ext cx="8526278" cy="41759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AA1514-A3AC-4FAB-8C14-7404066C7829}"/>
              </a:ext>
            </a:extLst>
          </p:cNvPr>
          <p:cNvSpPr/>
          <p:nvPr/>
        </p:nvSpPr>
        <p:spPr>
          <a:xfrm>
            <a:off x="1946366" y="501368"/>
            <a:ext cx="8205962" cy="169277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5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5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BCAAD3-A9FC-457D-BA2B-B57C51D83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" y="2548328"/>
            <a:ext cx="3543482" cy="315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AE0FDA-44C8-42AE-8E28-B556A9F9BC4C}"/>
              </a:ext>
            </a:extLst>
          </p:cNvPr>
          <p:cNvSpPr/>
          <p:nvPr/>
        </p:nvSpPr>
        <p:spPr>
          <a:xfrm>
            <a:off x="596009" y="4981640"/>
            <a:ext cx="102379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ই-লার্নিং কিন্তু মোটে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সনাতন পদ্ধতিতে পাঠদানের বিকল্প নয়,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 সনাতন পদ্ধতির পরিপূরক।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পদ্ধতিতে শিক্ষক ইচ্ছে করলেই মাল্টিমিডিয়ার সাহায্য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নিতে পারে।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5D308D-60B9-4E8C-8250-7E1C09A687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16" y="1188039"/>
            <a:ext cx="5721383" cy="3617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9531AD-09AF-4408-8D3C-B0A127EAD417}"/>
              </a:ext>
            </a:extLst>
          </p:cNvPr>
          <p:cNvSpPr txBox="1"/>
          <p:nvPr/>
        </p:nvSpPr>
        <p:spPr>
          <a:xfrm>
            <a:off x="3010487" y="365182"/>
            <a:ext cx="6231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ু’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ল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268EA4-D14F-4103-AAB3-6CECB5E20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81" y="1188039"/>
            <a:ext cx="5210583" cy="3617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9805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4113416-EF63-4B4C-AAE2-CD934A1150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350" y="1876630"/>
            <a:ext cx="3514598" cy="29473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D92F82-AB86-4F97-A265-14501BE94CC0}"/>
              </a:ext>
            </a:extLst>
          </p:cNvPr>
          <p:cNvSpPr/>
          <p:nvPr/>
        </p:nvSpPr>
        <p:spPr>
          <a:xfrm>
            <a:off x="750397" y="5087266"/>
            <a:ext cx="32710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উন্মোক্ত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কোর্স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F128A5-CF80-4706-9C86-3D9F6DE8B639}"/>
              </a:ext>
            </a:extLst>
          </p:cNvPr>
          <p:cNvSpPr txBox="1"/>
          <p:nvPr/>
        </p:nvSpPr>
        <p:spPr>
          <a:xfrm>
            <a:off x="4245563" y="5087266"/>
            <a:ext cx="3986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58AB0E-5FCE-4130-87C2-F5C5FA4B17A6}"/>
              </a:ext>
            </a:extLst>
          </p:cNvPr>
          <p:cNvSpPr/>
          <p:nvPr/>
        </p:nvSpPr>
        <p:spPr>
          <a:xfrm>
            <a:off x="2707613" y="435448"/>
            <a:ext cx="6272739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pc="14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4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4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4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bn-BD" sz="36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DCAF7A-1054-4791-B594-CEC94C21B4D5}"/>
              </a:ext>
            </a:extLst>
          </p:cNvPr>
          <p:cNvSpPr txBox="1"/>
          <p:nvPr/>
        </p:nvSpPr>
        <p:spPr>
          <a:xfrm>
            <a:off x="3643531" y="938288"/>
            <a:ext cx="4668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বিশ্বজুড়ে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লার্নিং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4" descr="Online education, e-learning and e-book concept. a man using computer laptop  and mobile smart phone for education at home Stock Photo - Alamy">
            <a:extLst>
              <a:ext uri="{FF2B5EF4-FFF2-40B4-BE49-F238E27FC236}">
                <a16:creationId xmlns:a16="http://schemas.microsoft.com/office/drawing/2014/main" id="{56983819-BCA0-48FE-AEEF-84A090F3FE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b="11087"/>
          <a:stretch/>
        </p:blipFill>
        <p:spPr bwMode="auto">
          <a:xfrm>
            <a:off x="554445" y="1860907"/>
            <a:ext cx="3847164" cy="29473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1B9CA81-B763-4960-849A-EDDEAD861086}"/>
              </a:ext>
            </a:extLst>
          </p:cNvPr>
          <p:cNvSpPr txBox="1"/>
          <p:nvPr/>
        </p:nvSpPr>
        <p:spPr>
          <a:xfrm>
            <a:off x="8651894" y="5087266"/>
            <a:ext cx="23839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হোমওয়ার্ক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জমাদান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 descr="Educational Apps and Audiovisuals - Erasmus Plus Course for Teachers">
            <a:extLst>
              <a:ext uri="{FF2B5EF4-FFF2-40B4-BE49-F238E27FC236}">
                <a16:creationId xmlns:a16="http://schemas.microsoft.com/office/drawing/2014/main" id="{D404D665-884C-4E3E-B1A5-DAD1F2BAE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689" y="1876629"/>
            <a:ext cx="3356374" cy="29316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FE6EF4-54F0-4A23-B9E0-97FEC3042841}"/>
              </a:ext>
            </a:extLst>
          </p:cNvPr>
          <p:cNvSpPr/>
          <p:nvPr/>
        </p:nvSpPr>
        <p:spPr>
          <a:xfrm>
            <a:off x="3235570" y="621058"/>
            <a:ext cx="5200740" cy="70788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মাধ্যম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ttps://cdn4.iconfinder.com/data/icons/SUPERVISTA/security/png/400/internet_connection.png">
            <a:extLst>
              <a:ext uri="{FF2B5EF4-FFF2-40B4-BE49-F238E27FC236}">
                <a16:creationId xmlns:a16="http://schemas.microsoft.com/office/drawing/2014/main" id="{299004F3-7A12-4890-8CF0-4483B86C2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074" y="1144277"/>
            <a:ext cx="3728508" cy="3377972"/>
          </a:xfrm>
          <a:prstGeom prst="rect">
            <a:avLst/>
          </a:prstGeom>
          <a:noFill/>
        </p:spPr>
      </p:pic>
      <p:pic>
        <p:nvPicPr>
          <p:cNvPr id="5" name="Picture 4" descr="http://4.bp.blogspot.com/-_W6tB-_DxEc/UXitlsanWwI/AAAAAAAAAaw/edqqCzD7b2c/w615-h300/all%2Bbd%2Btv%2Blogo-1.png">
            <a:extLst>
              <a:ext uri="{FF2B5EF4-FFF2-40B4-BE49-F238E27FC236}">
                <a16:creationId xmlns:a16="http://schemas.microsoft.com/office/drawing/2014/main" id="{ADEA3886-1182-45A4-8661-468F87BB3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r="38508"/>
          <a:stretch>
            <a:fillRect/>
          </a:stretch>
        </p:blipFill>
        <p:spPr bwMode="auto">
          <a:xfrm>
            <a:off x="4095582" y="1822847"/>
            <a:ext cx="3728509" cy="2306168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7D792E-8EDE-4121-BB5F-470D01F20C68}"/>
              </a:ext>
            </a:extLst>
          </p:cNvPr>
          <p:cNvSpPr/>
          <p:nvPr/>
        </p:nvSpPr>
        <p:spPr>
          <a:xfrm>
            <a:off x="1052491" y="4778282"/>
            <a:ext cx="26332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7486D4-B502-4820-9723-F84A928BCE6F}"/>
              </a:ext>
            </a:extLst>
          </p:cNvPr>
          <p:cNvSpPr/>
          <p:nvPr/>
        </p:nvSpPr>
        <p:spPr>
          <a:xfrm>
            <a:off x="8436310" y="4841073"/>
            <a:ext cx="2802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80FDB0-C059-41E9-9D44-533568D6CFCD}"/>
              </a:ext>
            </a:extLst>
          </p:cNvPr>
          <p:cNvSpPr/>
          <p:nvPr/>
        </p:nvSpPr>
        <p:spPr>
          <a:xfrm>
            <a:off x="4797115" y="4780521"/>
            <a:ext cx="32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টিভি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চ্যানেল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6" descr="C:\Documents and Settings\Administrator\Desktop\nt\computer_network2.jpg">
            <a:extLst>
              <a:ext uri="{FF2B5EF4-FFF2-40B4-BE49-F238E27FC236}">
                <a16:creationId xmlns:a16="http://schemas.microsoft.com/office/drawing/2014/main" id="{4F68E095-798D-4168-890D-7B0C82752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6420" y="1592412"/>
            <a:ext cx="3502334" cy="292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973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B32853-2CF7-45AB-88E4-9E49DD6E4C64}"/>
              </a:ext>
            </a:extLst>
          </p:cNvPr>
          <p:cNvSpPr txBox="1"/>
          <p:nvPr/>
        </p:nvSpPr>
        <p:spPr>
          <a:xfrm>
            <a:off x="2649415" y="431509"/>
            <a:ext cx="689317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1AF814-A5BB-4201-885E-942CB4DB8467}"/>
              </a:ext>
            </a:extLst>
          </p:cNvPr>
          <p:cNvSpPr/>
          <p:nvPr/>
        </p:nvSpPr>
        <p:spPr>
          <a:xfrm>
            <a:off x="1308295" y="4701254"/>
            <a:ext cx="9676227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পাঠদানের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বিষয়টির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দৃশ্যমান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এমনকি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interactive-ও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2" descr="Multimedia Classroom and Teacher Led Digital Content Development - YouTube">
            <a:extLst>
              <a:ext uri="{FF2B5EF4-FFF2-40B4-BE49-F238E27FC236}">
                <a16:creationId xmlns:a16="http://schemas.microsoft.com/office/drawing/2014/main" id="{ABECDA7B-3A1C-402E-95B7-1CA1BFBAA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46" y="1199042"/>
            <a:ext cx="5819335" cy="331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9622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FA0A0F-6D03-4E96-B447-5B69E5473C56}"/>
              </a:ext>
            </a:extLst>
          </p:cNvPr>
          <p:cNvSpPr/>
          <p:nvPr/>
        </p:nvSpPr>
        <p:spPr>
          <a:xfrm>
            <a:off x="2743341" y="409140"/>
            <a:ext cx="6705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ই-লার্নিং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প্ল্যাটফর্ম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D99470-E023-4B63-A74C-A637DD30E769}"/>
              </a:ext>
            </a:extLst>
          </p:cNvPr>
          <p:cNvSpPr/>
          <p:nvPr/>
        </p:nvSpPr>
        <p:spPr>
          <a:xfrm>
            <a:off x="1371601" y="5469563"/>
            <a:ext cx="9418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ই-লার্নিং প্লাটফর্মের মধ্যে শিক্ষক বাতায়ন বেশ জনপ্রিয়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46701A-B7AC-4A65-A002-A5C9839DD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" y="1085355"/>
            <a:ext cx="9707880" cy="42638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939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FA0A0F-6D03-4E96-B447-5B69E5473C56}"/>
              </a:ext>
            </a:extLst>
          </p:cNvPr>
          <p:cNvSpPr/>
          <p:nvPr/>
        </p:nvSpPr>
        <p:spPr>
          <a:xfrm>
            <a:off x="2743341" y="500580"/>
            <a:ext cx="67053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ই-লার্নিং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প্ল্যাটফর্ম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846ECA-C1A5-4735-9097-80BB8BC82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20" y="1249680"/>
            <a:ext cx="8305799" cy="3840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95DC60-EC6E-4788-BF98-A484CD5E71BB}"/>
              </a:ext>
            </a:extLst>
          </p:cNvPr>
          <p:cNvSpPr/>
          <p:nvPr/>
        </p:nvSpPr>
        <p:spPr>
          <a:xfrm>
            <a:off x="1399430" y="5254485"/>
            <a:ext cx="93931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মাননীয় প্রধানমন্ত্রী শেখ হাসিনা “মুক্তপাঠ” নামের প্রথম জাতীয় ই-লার্নিং প্লাটফর্ম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উদ্বোধন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করেন।   </a:t>
            </a:r>
          </a:p>
        </p:txBody>
      </p:sp>
    </p:spTree>
    <p:extLst>
      <p:ext uri="{BB962C8B-B14F-4D97-AF65-F5344CB8AC3E}">
        <p14:creationId xmlns:p14="http://schemas.microsoft.com/office/powerpoint/2010/main" val="94529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5B18BA-CE56-48BC-AD13-9B2818DA4BDA}"/>
              </a:ext>
            </a:extLst>
          </p:cNvPr>
          <p:cNvSpPr/>
          <p:nvPr/>
        </p:nvSpPr>
        <p:spPr>
          <a:xfrm>
            <a:off x="963637" y="5280203"/>
            <a:ext cx="10424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শিশু-কিশোরদের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বাতায়ন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নামের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ই-লার্নিং প্লাটফর্ম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4B2A13-C2C1-4415-9296-D1779C041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4" y="1295812"/>
            <a:ext cx="8131126" cy="36394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365379-3D31-40E3-9143-9E115B61FAFA}"/>
              </a:ext>
            </a:extLst>
          </p:cNvPr>
          <p:cNvSpPr/>
          <p:nvPr/>
        </p:nvSpPr>
        <p:spPr>
          <a:xfrm>
            <a:off x="2518187" y="500579"/>
            <a:ext cx="7155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ই-লার্নিং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প্ল্যাটফর্ম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00984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2B140C-EB89-4CB6-98B3-C4CBBC2ED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037" y="1066769"/>
            <a:ext cx="5245822" cy="3679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5FF0CB-CBDB-4A03-9300-90F4CC602B79}"/>
              </a:ext>
            </a:extLst>
          </p:cNvPr>
          <p:cNvSpPr txBox="1"/>
          <p:nvPr/>
        </p:nvSpPr>
        <p:spPr>
          <a:xfrm>
            <a:off x="890524" y="4769470"/>
            <a:ext cx="471143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F86E0D-F661-46E4-9141-B57ABB267CA5}"/>
              </a:ext>
            </a:extLst>
          </p:cNvPr>
          <p:cNvSpPr txBox="1"/>
          <p:nvPr/>
        </p:nvSpPr>
        <p:spPr>
          <a:xfrm>
            <a:off x="6048160" y="4785513"/>
            <a:ext cx="539822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4E991F-624A-4F2D-B9E9-22207E396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78" y="1066769"/>
            <a:ext cx="5245822" cy="37113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1574E6-7F9D-4C86-8DFA-39A93DFA565A}"/>
              </a:ext>
            </a:extLst>
          </p:cNvPr>
          <p:cNvSpPr txBox="1"/>
          <p:nvPr/>
        </p:nvSpPr>
        <p:spPr>
          <a:xfrm>
            <a:off x="1933732" y="5399757"/>
            <a:ext cx="8469442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হাতে-কলমে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দেখানো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CEECAD-3C3E-44F9-807C-C05C24DCE9AE}"/>
              </a:ext>
            </a:extLst>
          </p:cNvPr>
          <p:cNvSpPr txBox="1"/>
          <p:nvPr/>
        </p:nvSpPr>
        <p:spPr>
          <a:xfrm>
            <a:off x="3010487" y="365182"/>
            <a:ext cx="6231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ু’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ল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44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7500F3-F04D-41EC-A109-B30085478EAF}"/>
              </a:ext>
            </a:extLst>
          </p:cNvPr>
          <p:cNvSpPr txBox="1"/>
          <p:nvPr/>
        </p:nvSpPr>
        <p:spPr>
          <a:xfrm>
            <a:off x="1716258" y="5593634"/>
            <a:ext cx="905959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উদ্যোগী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C3785D-F33C-4737-BCF4-41F397000A1E}"/>
              </a:ext>
            </a:extLst>
          </p:cNvPr>
          <p:cNvSpPr txBox="1"/>
          <p:nvPr/>
        </p:nvSpPr>
        <p:spPr>
          <a:xfrm>
            <a:off x="634646" y="614098"/>
            <a:ext cx="10922708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লার্নিংকে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7" name="Picture 2" descr="Online classes elude many due to lack to laptops, tablets">
            <a:extLst>
              <a:ext uri="{FF2B5EF4-FFF2-40B4-BE49-F238E27FC236}">
                <a16:creationId xmlns:a16="http://schemas.microsoft.com/office/drawing/2014/main" id="{E5C4B319-1684-4C36-80E9-75644E734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71" y="1645984"/>
            <a:ext cx="4975275" cy="33977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07A862-2F79-4DC6-B7BC-2C111CC01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55" y="1645984"/>
            <a:ext cx="5083634" cy="33977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4834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1C2CC4-E1E6-43F3-9FE2-E4836CDC2248}"/>
              </a:ext>
            </a:extLst>
          </p:cNvPr>
          <p:cNvSpPr txBox="1"/>
          <p:nvPr/>
        </p:nvSpPr>
        <p:spPr>
          <a:xfrm>
            <a:off x="905654" y="5428323"/>
            <a:ext cx="2684227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স্পিড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67DB53-1139-4804-A8AB-C0AB4D5CB0A4}"/>
              </a:ext>
            </a:extLst>
          </p:cNvPr>
          <p:cNvSpPr txBox="1"/>
          <p:nvPr/>
        </p:nvSpPr>
        <p:spPr>
          <a:xfrm>
            <a:off x="4049855" y="5428324"/>
            <a:ext cx="3096533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অবকাঠামো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B4D1E4-0763-4DB9-A8FD-660CBCB76191}"/>
              </a:ext>
            </a:extLst>
          </p:cNvPr>
          <p:cNvSpPr txBox="1"/>
          <p:nvPr/>
        </p:nvSpPr>
        <p:spPr>
          <a:xfrm>
            <a:off x="7610741" y="5400187"/>
            <a:ext cx="3865781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লার্নিং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সামগ্রীগুলো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469296-591D-4C76-8F72-124D2CC4F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466" y="1513329"/>
            <a:ext cx="3738780" cy="3832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21EFF1-33A8-436A-9075-28F509613FDD}"/>
              </a:ext>
            </a:extLst>
          </p:cNvPr>
          <p:cNvSpPr txBox="1"/>
          <p:nvPr/>
        </p:nvSpPr>
        <p:spPr>
          <a:xfrm>
            <a:off x="1373813" y="627547"/>
            <a:ext cx="944437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ই-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লার্নিং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প্রয়োজন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2B2B8B-37FC-4D21-B1B3-D5E726EAF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861" y="1549310"/>
            <a:ext cx="3505200" cy="3796414"/>
          </a:xfrm>
          <a:prstGeom prst="rect">
            <a:avLst/>
          </a:prstGeom>
        </p:spPr>
      </p:pic>
      <p:pic>
        <p:nvPicPr>
          <p:cNvPr id="8" name="Picture 2" descr="How to Increase Your Internet Speed - Reviews.com">
            <a:extLst>
              <a:ext uri="{FF2B5EF4-FFF2-40B4-BE49-F238E27FC236}">
                <a16:creationId xmlns:a16="http://schemas.microsoft.com/office/drawing/2014/main" id="{99E6A0C5-5353-4E7E-9A47-14C46059F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65" y="1549309"/>
            <a:ext cx="3604174" cy="379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93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4DE8B3D0-0600-4412-BA36-65A27D807047}"/>
              </a:ext>
            </a:extLst>
          </p:cNvPr>
          <p:cNvSpPr txBox="1">
            <a:spLocks/>
          </p:cNvSpPr>
          <p:nvPr/>
        </p:nvSpPr>
        <p:spPr>
          <a:xfrm>
            <a:off x="6837923" y="1388020"/>
            <a:ext cx="4124641" cy="4892859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bn-BD" sz="32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bn-BD" sz="32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3200" b="1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3200" b="1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1400" b="1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16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bn-BD" sz="2400" b="1" dirty="0">
                <a:ln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2400" b="1" dirty="0" err="1">
                <a:ln/>
                <a:latin typeface="NikoshBAN" pitchFamily="2" charset="0"/>
                <a:cs typeface="NikoshBAN" pitchFamily="2" charset="0"/>
              </a:rPr>
              <a:t>ণিঃ</a:t>
            </a:r>
            <a:r>
              <a:rPr lang="bn-BD" sz="24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n/>
                <a:latin typeface="NikoshBAN" pitchFamily="2" charset="0"/>
                <a:cs typeface="NikoshBAN" pitchFamily="2" charset="0"/>
              </a:rPr>
              <a:t>৯</a:t>
            </a:r>
            <a:r>
              <a:rPr lang="as-IN" sz="2400" b="1" dirty="0">
                <a:ln/>
                <a:latin typeface="NikoshBAN" pitchFamily="2" charset="0"/>
                <a:cs typeface="NikoshBAN" pitchFamily="2" charset="0"/>
              </a:rPr>
              <a:t>ম</a:t>
            </a:r>
            <a:r>
              <a:rPr lang="en-US" sz="2400" b="1" dirty="0">
                <a:ln/>
                <a:latin typeface="NikoshBAN" pitchFamily="2" charset="0"/>
                <a:cs typeface="NikoshBAN" pitchFamily="2" charset="0"/>
              </a:rPr>
              <a:t>/</a:t>
            </a:r>
            <a:r>
              <a:rPr lang="as-IN" sz="2400" b="1" dirty="0">
                <a:ln/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b="1" dirty="0">
                <a:ln/>
                <a:latin typeface="NikoshBAN" pitchFamily="2" charset="0"/>
                <a:cs typeface="NikoshBAN" pitchFamily="2" charset="0"/>
              </a:rPr>
              <a:t>০</a:t>
            </a:r>
            <a:r>
              <a:rPr lang="as-IN" sz="2400" b="1" dirty="0">
                <a:ln/>
                <a:latin typeface="NikoshBAN" pitchFamily="2" charset="0"/>
                <a:cs typeface="NikoshBAN" pitchFamily="2" charset="0"/>
              </a:rPr>
              <a:t>ম</a:t>
            </a:r>
            <a:endParaRPr lang="bn-BD" sz="24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bn-BD" sz="2400" b="1" dirty="0">
                <a:ln/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400" b="1" dirty="0">
                <a:ln/>
                <a:latin typeface="NikoshBAN" pitchFamily="2" charset="0"/>
                <a:cs typeface="NikoshBAN" pitchFamily="2" charset="0"/>
              </a:rPr>
              <a:t>ত</a:t>
            </a:r>
            <a:r>
              <a:rPr lang="as-IN" sz="2400" b="1" dirty="0">
                <a:ln/>
                <a:latin typeface="NikoshBAN" pitchFamily="2" charset="0"/>
                <a:cs typeface="NikoshBAN" pitchFamily="2" charset="0"/>
              </a:rPr>
              <a:t>থ</a:t>
            </a:r>
            <a:r>
              <a:rPr lang="en-US" sz="2400" b="1" dirty="0">
                <a:ln/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b="1" dirty="0">
                <a:ln/>
                <a:latin typeface="NikoshBAN" pitchFamily="2" charset="0"/>
                <a:cs typeface="NikoshBAN" pitchFamily="2" charset="0"/>
              </a:rPr>
              <a:t>য</a:t>
            </a:r>
            <a:r>
              <a:rPr lang="en-US" sz="24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ln/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ln/>
                <a:latin typeface="NikoshBAN" pitchFamily="2" charset="0"/>
                <a:cs typeface="NikoshBAN" pitchFamily="2" charset="0"/>
              </a:rPr>
              <a:t>য</a:t>
            </a:r>
            <a:r>
              <a:rPr lang="en-US" sz="2400" b="1" dirty="0" err="1">
                <a:ln/>
                <a:latin typeface="NikoshBAN" pitchFamily="2" charset="0"/>
                <a:cs typeface="NikoshBAN" pitchFamily="2" charset="0"/>
              </a:rPr>
              <a:t>োগায</a:t>
            </a:r>
            <a:r>
              <a:rPr lang="as-IN" sz="2400" b="1" dirty="0">
                <a:ln/>
                <a:latin typeface="NikoshBAN" pitchFamily="2" charset="0"/>
                <a:cs typeface="NikoshBAN" pitchFamily="2" charset="0"/>
              </a:rPr>
              <a:t>ো</a:t>
            </a:r>
            <a:r>
              <a:rPr lang="en-US" sz="2400" b="1" dirty="0">
                <a:ln/>
                <a:latin typeface="NikoshBAN" pitchFamily="2" charset="0"/>
                <a:cs typeface="NikoshBAN" pitchFamily="2" charset="0"/>
              </a:rPr>
              <a:t>গ </a:t>
            </a:r>
            <a:r>
              <a:rPr lang="as-IN" sz="2400" b="1" dirty="0">
                <a:ln/>
                <a:latin typeface="NikoshBAN" pitchFamily="2" charset="0"/>
                <a:cs typeface="NikoshBAN" pitchFamily="2" charset="0"/>
              </a:rPr>
              <a:t>প</a:t>
            </a:r>
            <a:r>
              <a:rPr lang="en-US" sz="2400" b="1" dirty="0">
                <a:ln/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b="1" dirty="0">
                <a:ln/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b="1" dirty="0">
                <a:ln/>
                <a:latin typeface="NikoshBAN" pitchFamily="2" charset="0"/>
                <a:cs typeface="NikoshBAN" pitchFamily="2" charset="0"/>
              </a:rPr>
              <a:t>য</a:t>
            </a:r>
            <a:r>
              <a:rPr lang="as-IN" sz="2400" b="1" dirty="0">
                <a:ln/>
                <a:latin typeface="NikoshBAN" pitchFamily="2" charset="0"/>
                <a:cs typeface="NikoshBAN" pitchFamily="2" charset="0"/>
              </a:rPr>
              <a:t>ু</a:t>
            </a:r>
            <a:r>
              <a:rPr lang="en-US" sz="2400" b="1" dirty="0" err="1">
                <a:ln/>
                <a:latin typeface="NikoshBAN" pitchFamily="2" charset="0"/>
                <a:cs typeface="NikoshBAN" pitchFamily="2" charset="0"/>
              </a:rPr>
              <a:t>ক্তি</a:t>
            </a:r>
            <a:endParaRPr lang="en-US" sz="2400" b="1" dirty="0">
              <a:ln/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১ম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</a:t>
            </a:r>
            <a:r>
              <a:rPr lang="as-IN" sz="2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as-IN" sz="2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১/২০২০ </a:t>
            </a:r>
            <a:r>
              <a:rPr lang="as-IN" sz="2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as-IN" sz="2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bn-BD" sz="24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FFC946-0FC5-4DD0-9D50-A2C40DBF55D4}"/>
              </a:ext>
            </a:extLst>
          </p:cNvPr>
          <p:cNvSpPr/>
          <p:nvPr/>
        </p:nvSpPr>
        <p:spPr>
          <a:xfrm>
            <a:off x="4452079" y="407081"/>
            <a:ext cx="33027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u="sng" spc="150" dirty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u="sng" dirty="0">
              <a:solidFill>
                <a:srgbClr val="002060"/>
              </a:solidFill>
            </a:endParaRP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994118F4-BA9A-47A0-8A80-56536788B0FE}"/>
              </a:ext>
            </a:extLst>
          </p:cNvPr>
          <p:cNvSpPr txBox="1">
            <a:spLocks/>
          </p:cNvSpPr>
          <p:nvPr/>
        </p:nvSpPr>
        <p:spPr>
          <a:xfrm>
            <a:off x="1450357" y="1388019"/>
            <a:ext cx="4073026" cy="489286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4AB6DD-25DB-4DE3-A6A1-601A2AC14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869" y="1933180"/>
            <a:ext cx="2296496" cy="2320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D943D5-20E4-4C8E-9CD6-DD1F10306699}"/>
              </a:ext>
            </a:extLst>
          </p:cNvPr>
          <p:cNvSpPr txBox="1"/>
          <p:nvPr/>
        </p:nvSpPr>
        <p:spPr>
          <a:xfrm>
            <a:off x="1499561" y="4205344"/>
            <a:ext cx="40099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হাবিবুর</a:t>
            </a: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24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bn-BD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ড়</a:t>
            </a:r>
            <a:r>
              <a:rPr lang="en-US" sz="24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হিত</a:t>
            </a:r>
            <a:r>
              <a:rPr lang="en-US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bn-BD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বিদ্যালয়, </a:t>
            </a:r>
          </a:p>
          <a:p>
            <a:pPr algn="ctr">
              <a:defRPr/>
            </a:pPr>
            <a:r>
              <a:rPr lang="bn-BD" sz="2000" b="1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 ০১৭২৪১০২২৭০</a:t>
            </a:r>
          </a:p>
          <a:p>
            <a:pPr algn="ctr">
              <a:defRPr/>
            </a:pPr>
            <a:r>
              <a:rPr lang="en-US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habibur.dcd6@gmail.com</a:t>
            </a:r>
          </a:p>
        </p:txBody>
      </p:sp>
      <p:pic>
        <p:nvPicPr>
          <p:cNvPr id="7" name="Picture 6" descr="Info Lab Bd: নবম ও দশম শ্রেণির তথ্য ও যোগাযোগ প্রযুক্তি / ICT Text Book  Class 9-10">
            <a:extLst>
              <a:ext uri="{FF2B5EF4-FFF2-40B4-BE49-F238E27FC236}">
                <a16:creationId xmlns:a16="http://schemas.microsoft.com/office/drawing/2014/main" id="{CD27AF3D-5032-4F6A-ACE2-4C47C8D0A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560" y="1933180"/>
            <a:ext cx="2223366" cy="232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217420-E7EA-4A75-9A15-1C5247E9E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442" y="1487319"/>
            <a:ext cx="1151233" cy="454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97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0A7889-E5EC-4B34-8405-C8EF7496C5AD}"/>
              </a:ext>
            </a:extLst>
          </p:cNvPr>
          <p:cNvSpPr/>
          <p:nvPr/>
        </p:nvSpPr>
        <p:spPr>
          <a:xfrm>
            <a:off x="1500830" y="1756805"/>
            <a:ext cx="4522136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121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600" b="1" dirty="0">
                <a:solidFill>
                  <a:srgbClr val="121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Electronic learning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6C9B9C-0227-4F42-97F5-F9CFB1B0F388}"/>
              </a:ext>
            </a:extLst>
          </p:cNvPr>
          <p:cNvSpPr/>
          <p:nvPr/>
        </p:nvSpPr>
        <p:spPr>
          <a:xfrm>
            <a:off x="6022966" y="1854365"/>
            <a:ext cx="4827444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121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600" b="1" dirty="0">
                <a:solidFill>
                  <a:srgbClr val="121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Electronics learning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629A7B-BC5F-4848-86E3-2CF80FA65BCC}"/>
              </a:ext>
            </a:extLst>
          </p:cNvPr>
          <p:cNvSpPr/>
          <p:nvPr/>
        </p:nvSpPr>
        <p:spPr>
          <a:xfrm>
            <a:off x="1500830" y="2511060"/>
            <a:ext cx="4522136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121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600" b="1" dirty="0">
                <a:solidFill>
                  <a:srgbClr val="121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Internet learning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FFAA99-0C4D-4CEA-9B31-21100F0C4E23}"/>
              </a:ext>
            </a:extLst>
          </p:cNvPr>
          <p:cNvSpPr/>
          <p:nvPr/>
        </p:nvSpPr>
        <p:spPr>
          <a:xfrm>
            <a:off x="6096001" y="2505869"/>
            <a:ext cx="4754410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121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3600" b="1" dirty="0">
                <a:solidFill>
                  <a:srgbClr val="121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Information learning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1F6019-F589-48F8-8632-8FA567788C6D}"/>
              </a:ext>
            </a:extLst>
          </p:cNvPr>
          <p:cNvSpPr/>
          <p:nvPr/>
        </p:nvSpPr>
        <p:spPr>
          <a:xfrm>
            <a:off x="928469" y="1049844"/>
            <a:ext cx="6330460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3600" b="1" dirty="0">
                <a:solidFill>
                  <a:srgbClr val="121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E-learning</a:t>
            </a:r>
            <a:r>
              <a:rPr lang="en-US" sz="3200" b="1" dirty="0">
                <a:solidFill>
                  <a:srgbClr val="121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21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solidFill>
                  <a:srgbClr val="121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21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পূর্ণরূপ</a:t>
            </a:r>
            <a:r>
              <a:rPr lang="en-US" sz="2800" b="1" dirty="0">
                <a:solidFill>
                  <a:srgbClr val="121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21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b="1" dirty="0">
                <a:solidFill>
                  <a:srgbClr val="121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ACEB36-1E59-4B59-9794-BB106648614B}"/>
              </a:ext>
            </a:extLst>
          </p:cNvPr>
          <p:cNvSpPr txBox="1"/>
          <p:nvPr/>
        </p:nvSpPr>
        <p:spPr>
          <a:xfrm>
            <a:off x="4810125" y="331506"/>
            <a:ext cx="2571750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52B9E9-5560-407A-80F3-C96D9DCC765F}"/>
              </a:ext>
            </a:extLst>
          </p:cNvPr>
          <p:cNvSpPr/>
          <p:nvPr/>
        </p:nvSpPr>
        <p:spPr>
          <a:xfrm>
            <a:off x="928469" y="3429000"/>
            <a:ext cx="10480430" cy="95410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21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as-IN" sz="2800" b="1" dirty="0">
                <a:solidFill>
                  <a:srgbClr val="121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ই-লার্নিং</a:t>
            </a:r>
            <a:r>
              <a:rPr lang="en-US" sz="2800" b="1" dirty="0" err="1">
                <a:solidFill>
                  <a:srgbClr val="121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b="1" dirty="0">
                <a:solidFill>
                  <a:srgbClr val="121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জন্য প্রথম এবং অবশ্য প্র</a:t>
            </a:r>
            <a:r>
              <a:rPr lang="en-US" sz="2800" b="1" dirty="0" err="1">
                <a:solidFill>
                  <a:srgbClr val="121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2800" b="1" dirty="0">
                <a:solidFill>
                  <a:srgbClr val="121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জনী উপাদান কোনটি?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CBA219-39A7-4CC1-A9B9-DEB9453E594F}"/>
              </a:ext>
            </a:extLst>
          </p:cNvPr>
          <p:cNvSpPr/>
          <p:nvPr/>
        </p:nvSpPr>
        <p:spPr>
          <a:xfrm>
            <a:off x="1444429" y="4542436"/>
            <a:ext cx="4634939" cy="5232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as-IN" sz="2800" b="1" dirty="0">
                <a:solidFill>
                  <a:srgbClr val="121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শিক্ষক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E6DEC4-E15C-4C4D-98FA-E3279D765405}"/>
              </a:ext>
            </a:extLst>
          </p:cNvPr>
          <p:cNvSpPr/>
          <p:nvPr/>
        </p:nvSpPr>
        <p:spPr>
          <a:xfrm>
            <a:off x="5120806" y="4542436"/>
            <a:ext cx="4522137" cy="5232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as-IN" sz="2800" b="1" dirty="0">
                <a:solidFill>
                  <a:srgbClr val="121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ইন্টারনেট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7D83D3-1263-4587-BAAB-D05B05475633}"/>
              </a:ext>
            </a:extLst>
          </p:cNvPr>
          <p:cNvSpPr/>
          <p:nvPr/>
        </p:nvSpPr>
        <p:spPr>
          <a:xfrm>
            <a:off x="1500830" y="5355848"/>
            <a:ext cx="4522136" cy="5232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as-IN" sz="2800" b="1" dirty="0">
                <a:solidFill>
                  <a:srgbClr val="121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তথ্য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59EC16-9FB3-4461-8D58-5E847F5DF9D5}"/>
              </a:ext>
            </a:extLst>
          </p:cNvPr>
          <p:cNvSpPr/>
          <p:nvPr/>
        </p:nvSpPr>
        <p:spPr>
          <a:xfrm>
            <a:off x="5120806" y="5349401"/>
            <a:ext cx="5729604" cy="5232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as-IN" sz="2800" b="1" dirty="0">
                <a:solidFill>
                  <a:srgbClr val="121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ই-লার্নিং সম্পর্কে জ্ঞান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307533-2C84-4E29-AAE7-A10A75ED0AEE}"/>
              </a:ext>
            </a:extLst>
          </p:cNvPr>
          <p:cNvSpPr txBox="1"/>
          <p:nvPr/>
        </p:nvSpPr>
        <p:spPr>
          <a:xfrm>
            <a:off x="7187142" y="807623"/>
            <a:ext cx="3504028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as-IN" sz="28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ঠ</a:t>
            </a:r>
            <a:r>
              <a:rPr kumimoji="0" lang="en-US" sz="28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28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28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উত্তরের</a:t>
            </a:r>
            <a:r>
              <a:rPr kumimoji="0" lang="en-US" sz="28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জন্য</a:t>
            </a:r>
            <a:r>
              <a:rPr kumimoji="0" lang="en-US" sz="28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এখানে</a:t>
            </a:r>
            <a:r>
              <a:rPr kumimoji="0" lang="en-US" sz="28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ক্লিক</a:t>
            </a:r>
            <a:r>
              <a:rPr kumimoji="0" lang="en-US" sz="28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করুন</a:t>
            </a:r>
            <a:endParaRPr kumimoji="0" lang="en-US" sz="2800" b="1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D4B40EE-A6D7-4880-A719-8E0E87A09F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29" y="1683112"/>
            <a:ext cx="660446" cy="60651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49B1B94-641E-4F0A-BDB9-2E448B24E6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806" y="4389554"/>
            <a:ext cx="660446" cy="60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64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614FF6-6855-4E1A-9B76-5F28A7D15A95}"/>
              </a:ext>
            </a:extLst>
          </p:cNvPr>
          <p:cNvSpPr/>
          <p:nvPr/>
        </p:nvSpPr>
        <p:spPr>
          <a:xfrm>
            <a:off x="1016834" y="1305626"/>
            <a:ext cx="597586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 Learning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D6F229-25C4-48BF-90C3-B0B3F09AF506}"/>
              </a:ext>
            </a:extLst>
          </p:cNvPr>
          <p:cNvSpPr/>
          <p:nvPr/>
        </p:nvSpPr>
        <p:spPr>
          <a:xfrm>
            <a:off x="1352336" y="1836036"/>
            <a:ext cx="3296095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House Learning</a:t>
            </a:r>
            <a:endParaRPr lang="bn-BD" sz="28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66B522-B684-4D8D-A328-708C07C8ABFC}"/>
              </a:ext>
            </a:extLst>
          </p:cNvPr>
          <p:cNvSpPr/>
          <p:nvPr/>
        </p:nvSpPr>
        <p:spPr>
          <a:xfrm>
            <a:off x="5227744" y="1858292"/>
            <a:ext cx="311439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Live Learning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C97332-0FC3-4C43-9118-2FBEA0A9AC7F}"/>
              </a:ext>
            </a:extLst>
          </p:cNvPr>
          <p:cNvSpPr/>
          <p:nvPr/>
        </p:nvSpPr>
        <p:spPr>
          <a:xfrm>
            <a:off x="1423670" y="2333128"/>
            <a:ext cx="3459601" cy="95410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Distance Learning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NikoshBAN" pitchFamily="2" charset="0"/>
            </a:endParaRPr>
          </a:p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B71EBF-1375-469B-A683-2DDDC5E95FFC}"/>
              </a:ext>
            </a:extLst>
          </p:cNvPr>
          <p:cNvSpPr/>
          <p:nvPr/>
        </p:nvSpPr>
        <p:spPr>
          <a:xfrm>
            <a:off x="5143423" y="2335839"/>
            <a:ext cx="357020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Network Learning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BD34A3-FEA9-46AB-BA64-2DCFB7645F12}"/>
              </a:ext>
            </a:extLst>
          </p:cNvPr>
          <p:cNvSpPr/>
          <p:nvPr/>
        </p:nvSpPr>
        <p:spPr>
          <a:xfrm>
            <a:off x="1016835" y="2939047"/>
            <a:ext cx="807611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শিক্ষাক্ষেত্রে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912676-F938-4CA4-AAAA-CCC1C25834BB}"/>
              </a:ext>
            </a:extLst>
          </p:cNvPr>
          <p:cNvSpPr/>
          <p:nvPr/>
        </p:nvSpPr>
        <p:spPr>
          <a:xfrm>
            <a:off x="1423669" y="3472492"/>
            <a:ext cx="419791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54B063-28EC-4F68-A372-4D5BDA4FF345}"/>
              </a:ext>
            </a:extLst>
          </p:cNvPr>
          <p:cNvSpPr/>
          <p:nvPr/>
        </p:nvSpPr>
        <p:spPr>
          <a:xfrm>
            <a:off x="5621580" y="3456250"/>
            <a:ext cx="365756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বিনোদন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DC40AB-4465-4862-B33E-1F3133CF4C01}"/>
              </a:ext>
            </a:extLst>
          </p:cNvPr>
          <p:cNvSpPr/>
          <p:nvPr/>
        </p:nvSpPr>
        <p:spPr>
          <a:xfrm>
            <a:off x="1459534" y="4010746"/>
            <a:ext cx="386232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সীমাবদ্ধতা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921D7D-3DE3-46AA-8B82-13D6781B9C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81" y="2248346"/>
            <a:ext cx="660446" cy="6065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AE6EF7-FD9D-48BC-8D58-6B3003281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99" y="3449181"/>
            <a:ext cx="636779" cy="5847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74D3D4-F7AF-4332-8F4C-345999511E94}"/>
              </a:ext>
            </a:extLst>
          </p:cNvPr>
          <p:cNvSpPr/>
          <p:nvPr/>
        </p:nvSpPr>
        <p:spPr>
          <a:xfrm>
            <a:off x="1016834" y="4552443"/>
            <a:ext cx="10420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৫.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শিক্ষকের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পাঠদানকে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কিসের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মাধ্যমে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অসংখ্য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স্কুলে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বিতরণ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  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যেতে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পারে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3D3BA7-0DF2-4D07-A310-AAB3C27A0422}"/>
              </a:ext>
            </a:extLst>
          </p:cNvPr>
          <p:cNvSpPr/>
          <p:nvPr/>
        </p:nvSpPr>
        <p:spPr>
          <a:xfrm>
            <a:off x="1516681" y="5447262"/>
            <a:ext cx="416204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5B0D38-9D8F-4C9F-AF8B-1B48B3830617}"/>
              </a:ext>
            </a:extLst>
          </p:cNvPr>
          <p:cNvSpPr/>
          <p:nvPr/>
        </p:nvSpPr>
        <p:spPr>
          <a:xfrm>
            <a:off x="5193259" y="5364005"/>
            <a:ext cx="46519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40F66D-DF59-47A9-9E1E-42E0BEF9F4FA}"/>
              </a:ext>
            </a:extLst>
          </p:cNvPr>
          <p:cNvSpPr/>
          <p:nvPr/>
        </p:nvSpPr>
        <p:spPr>
          <a:xfrm>
            <a:off x="1526999" y="5894004"/>
            <a:ext cx="368388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(গ)</a:t>
            </a:r>
            <a:r>
              <a:rPr kumimoji="0" lang="en-US" sz="2800" b="1" i="0" u="none" strike="noStrike" kern="1200" normalizeH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normalizeH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রেকর্ড</a:t>
            </a:r>
            <a:r>
              <a:rPr kumimoji="0" lang="en-US" sz="2800" b="1" i="0" u="none" strike="noStrike" kern="1200" normalizeH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normalizeH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endParaRPr kumimoji="0" lang="bn-BD" sz="2800" b="1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629420-5E9C-4303-9286-D0D498244A56}"/>
              </a:ext>
            </a:extLst>
          </p:cNvPr>
          <p:cNvSpPr/>
          <p:nvPr/>
        </p:nvSpPr>
        <p:spPr>
          <a:xfrm>
            <a:off x="5258762" y="5871259"/>
            <a:ext cx="311114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প্রিন্ট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9D4F391-6064-4A86-BF74-C6F4A26F66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801" y="5257943"/>
            <a:ext cx="634300" cy="60651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C378BF2-AC70-4558-8B77-BFA011556254}"/>
              </a:ext>
            </a:extLst>
          </p:cNvPr>
          <p:cNvSpPr/>
          <p:nvPr/>
        </p:nvSpPr>
        <p:spPr>
          <a:xfrm>
            <a:off x="5689045" y="3996225"/>
            <a:ext cx="515714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6F69FB-1C9B-4B3D-BFBE-2730B4685DCA}"/>
              </a:ext>
            </a:extLst>
          </p:cNvPr>
          <p:cNvSpPr txBox="1"/>
          <p:nvPr/>
        </p:nvSpPr>
        <p:spPr>
          <a:xfrm>
            <a:off x="4272867" y="346516"/>
            <a:ext cx="2571750" cy="92333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697236-F1D2-447F-8E78-E0C515833D83}"/>
              </a:ext>
            </a:extLst>
          </p:cNvPr>
          <p:cNvSpPr txBox="1"/>
          <p:nvPr/>
        </p:nvSpPr>
        <p:spPr>
          <a:xfrm>
            <a:off x="7187142" y="807623"/>
            <a:ext cx="3504028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as-IN" sz="28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ঠ</a:t>
            </a:r>
            <a:r>
              <a:rPr kumimoji="0" lang="en-US" sz="28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28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28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উত্তরের</a:t>
            </a:r>
            <a:r>
              <a:rPr kumimoji="0" lang="en-US" sz="28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জন্য</a:t>
            </a:r>
            <a:r>
              <a:rPr kumimoji="0" lang="en-US" sz="28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এখানে</a:t>
            </a:r>
            <a:r>
              <a:rPr kumimoji="0" lang="en-US" sz="28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ক্লিক</a:t>
            </a:r>
            <a:r>
              <a:rPr kumimoji="0" lang="en-US" sz="28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করুন</a:t>
            </a:r>
            <a:endParaRPr kumimoji="0" lang="en-US" sz="2800" b="1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86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A21D13-F845-454E-AFCD-708DFD30C20E}"/>
              </a:ext>
            </a:extLst>
          </p:cNvPr>
          <p:cNvSpPr txBox="1"/>
          <p:nvPr/>
        </p:nvSpPr>
        <p:spPr>
          <a:xfrm>
            <a:off x="2996418" y="951900"/>
            <a:ext cx="5331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461F2A-532E-43CC-9424-FF7BF817521D}"/>
              </a:ext>
            </a:extLst>
          </p:cNvPr>
          <p:cNvSpPr txBox="1"/>
          <p:nvPr/>
        </p:nvSpPr>
        <p:spPr>
          <a:xfrm>
            <a:off x="1138866" y="2719157"/>
            <a:ext cx="9914267" cy="2123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rtlCol="0" anchor="t" anchorCtr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শিক্ষার মান বৃদ্ধিতে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ই-লার্নিং কী ভুমিকা রাখতে পারে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দলে আলোচনা করে উপস্থাপন কর ।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16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D7BCA4-86CB-4C80-B229-EB7C11D27DC1}"/>
              </a:ext>
            </a:extLst>
          </p:cNvPr>
          <p:cNvSpPr/>
          <p:nvPr/>
        </p:nvSpPr>
        <p:spPr>
          <a:xfrm>
            <a:off x="1860469" y="4567840"/>
            <a:ext cx="8258336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প্রেক্ষাপটে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43EC91-AB20-4986-8235-6E2D3D3BA5C8}"/>
              </a:ext>
            </a:extLst>
          </p:cNvPr>
          <p:cNvSpPr txBox="1"/>
          <p:nvPr/>
        </p:nvSpPr>
        <p:spPr>
          <a:xfrm>
            <a:off x="2823061" y="462015"/>
            <a:ext cx="6333152" cy="91940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RD announces guidelines for online classes by schools: All you need to  know | India News - Times of India">
            <a:extLst>
              <a:ext uri="{FF2B5EF4-FFF2-40B4-BE49-F238E27FC236}">
                <a16:creationId xmlns:a16="http://schemas.microsoft.com/office/drawing/2014/main" id="{5C113341-BE2D-42FA-B41A-A2D8C7995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2" t="11568" r="11110"/>
          <a:stretch/>
        </p:blipFill>
        <p:spPr bwMode="auto">
          <a:xfrm>
            <a:off x="3440272" y="1533452"/>
            <a:ext cx="4768947" cy="28823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94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286A21-FAA6-4917-941C-BA228F43F41D}"/>
              </a:ext>
            </a:extLst>
          </p:cNvPr>
          <p:cNvSpPr txBox="1"/>
          <p:nvPr/>
        </p:nvSpPr>
        <p:spPr>
          <a:xfrm>
            <a:off x="864433" y="1120676"/>
            <a:ext cx="10463134" cy="230832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/>
            <a:r>
              <a:rPr lang="bn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মত সবাইকে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ধন্যবাদ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98B82C-24DF-40A4-9562-D25C175FF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89" y="3429000"/>
            <a:ext cx="5005263" cy="29882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81FBB3-254E-41DF-90B5-2F56EC2C7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32" y="3429000"/>
            <a:ext cx="3989475" cy="298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5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7AC281-B3BF-4E6D-8EA7-D32FA8559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15804"/>
            <a:ext cx="5248926" cy="37782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CEA27F-6236-48AD-BE24-66BE2CB607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8"/>
          <a:stretch/>
        </p:blipFill>
        <p:spPr>
          <a:xfrm>
            <a:off x="997951" y="1215804"/>
            <a:ext cx="4876800" cy="37782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01B7F3-C963-4CBA-BD95-FD055F737B1B}"/>
              </a:ext>
            </a:extLst>
          </p:cNvPr>
          <p:cNvSpPr txBox="1"/>
          <p:nvPr/>
        </p:nvSpPr>
        <p:spPr>
          <a:xfrm>
            <a:off x="2025640" y="327589"/>
            <a:ext cx="7504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ছবি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ু’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21D1B0-7A52-4C79-BC24-81E86DB09FDF}"/>
              </a:ext>
            </a:extLst>
          </p:cNvPr>
          <p:cNvSpPr/>
          <p:nvPr/>
        </p:nvSpPr>
        <p:spPr>
          <a:xfrm>
            <a:off x="309489" y="5174361"/>
            <a:ext cx="57865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spc="14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14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2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14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bn-IN" sz="32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মাধ্যমে </a:t>
            </a:r>
            <a:r>
              <a:rPr lang="en-US" sz="3200" spc="14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32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14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bn-BD" sz="32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F07D3D-56B6-4FA0-813B-D4476CC3CB4B}"/>
              </a:ext>
            </a:extLst>
          </p:cNvPr>
          <p:cNvSpPr/>
          <p:nvPr/>
        </p:nvSpPr>
        <p:spPr>
          <a:xfrm>
            <a:off x="6203852" y="5157744"/>
            <a:ext cx="54441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 থেকে ইন্টারনেট ব্যবহার </a:t>
            </a:r>
            <a:endParaRPr lang="en-US" sz="3200" spc="14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 শিক্ষা গ্রহণ কর</a:t>
            </a:r>
            <a:r>
              <a:rPr lang="en-US" sz="3200" spc="14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728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15F50B-91DD-471B-805D-A49157DEFA91}"/>
              </a:ext>
            </a:extLst>
          </p:cNvPr>
          <p:cNvSpPr/>
          <p:nvPr/>
        </p:nvSpPr>
        <p:spPr>
          <a:xfrm>
            <a:off x="1658972" y="612949"/>
            <a:ext cx="92987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5400" dirty="0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…</a:t>
            </a:r>
            <a:r>
              <a:rPr lang="bn-BD" sz="5400" dirty="0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n w="18415" cmpd="sng">
                <a:solidFill>
                  <a:srgbClr val="7030A0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ই-</a:t>
            </a:r>
            <a:r>
              <a:rPr lang="en-US" sz="5400" dirty="0" err="1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লা</a:t>
            </a:r>
            <a:r>
              <a:rPr lang="as-IN" sz="5400" dirty="0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র</a:t>
            </a:r>
            <a:r>
              <a:rPr lang="en-US" sz="5400" dirty="0" err="1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্নি</a:t>
            </a:r>
            <a:r>
              <a:rPr lang="as-IN" sz="5400" dirty="0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ং</a:t>
            </a:r>
            <a:r>
              <a:rPr lang="en-US" sz="5400" dirty="0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dirty="0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ও</a:t>
            </a:r>
            <a:r>
              <a:rPr lang="en-US" sz="5400" dirty="0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dirty="0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</a:t>
            </a:r>
            <a:r>
              <a:rPr lang="en-US" sz="5400" dirty="0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া</a:t>
            </a:r>
            <a:r>
              <a:rPr lang="as-IN" sz="5400" dirty="0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ং</a:t>
            </a:r>
            <a:r>
              <a:rPr lang="en-US" sz="5400" dirty="0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ল</a:t>
            </a:r>
            <a:r>
              <a:rPr lang="as-IN" sz="5400" dirty="0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া</a:t>
            </a:r>
            <a:r>
              <a:rPr lang="en-US" sz="5400" dirty="0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দ</a:t>
            </a:r>
            <a:r>
              <a:rPr lang="as-IN" sz="5400" dirty="0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ে</a:t>
            </a:r>
            <a:r>
              <a:rPr lang="en-US" sz="5400" dirty="0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66F8EF-D80F-4935-91D7-3C786FA18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035" y="2367275"/>
            <a:ext cx="66675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7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6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DC299D-BCBE-460C-A2D5-93D41AFD553C}"/>
              </a:ext>
            </a:extLst>
          </p:cNvPr>
          <p:cNvSpPr/>
          <p:nvPr/>
        </p:nvSpPr>
        <p:spPr>
          <a:xfrm>
            <a:off x="3897443" y="399447"/>
            <a:ext cx="4032353" cy="101566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>
              <a:defRPr/>
            </a:pPr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latin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C7682-B33C-4682-B8DD-E608BC097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500" y="1746849"/>
            <a:ext cx="6858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4000" b="1" u="sng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BD" sz="3600" b="1" u="sng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 পাঠ শেষে শিক্ষার্থীরা</a:t>
            </a:r>
            <a:r>
              <a:rPr lang="en-US" sz="3600" b="1" u="sng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bn-IN" sz="3600" b="1" u="sng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4915D8-5F95-466D-BF2D-DB9D2BC9F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942" y="2724919"/>
            <a:ext cx="10365351" cy="249574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bn-IN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bn-IN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গ</a:t>
            </a:r>
            <a:r>
              <a:rPr lang="as-IN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en-US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en-US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 </a:t>
            </a:r>
            <a:r>
              <a:rPr lang="as-IN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en-US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en-US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endParaRPr lang="en-US" sz="36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435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6892B6-4B68-41CF-A623-82F8318739CF}"/>
              </a:ext>
            </a:extLst>
          </p:cNvPr>
          <p:cNvSpPr txBox="1"/>
          <p:nvPr/>
        </p:nvSpPr>
        <p:spPr>
          <a:xfrm>
            <a:off x="761176" y="3429000"/>
            <a:ext cx="10669648" cy="28623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লার্নিং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লার্নিং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কথাটির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থেকে শিক্ষা গ্রহণ করার</a:t>
            </a:r>
            <a:r>
              <a:rPr lang="bn-IN" sz="3600" spc="1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 descr="Bangladesh Live Channel | Cricket Play | Live Streaming | Tv Channel -  YouTube">
            <a:extLst>
              <a:ext uri="{FF2B5EF4-FFF2-40B4-BE49-F238E27FC236}">
                <a16:creationId xmlns:a16="http://schemas.microsoft.com/office/drawing/2014/main" id="{576E981E-5041-4AD7-983C-32D97D45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031" y="1064551"/>
            <a:ext cx="3346016" cy="176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A3E9EB-A611-4290-A3E4-AD3D89B508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r="10746" b="13334"/>
          <a:stretch/>
        </p:blipFill>
        <p:spPr>
          <a:xfrm>
            <a:off x="966396" y="1064551"/>
            <a:ext cx="2466122" cy="1757125"/>
          </a:xfrm>
          <a:prstGeom prst="rect">
            <a:avLst/>
          </a:prstGeom>
        </p:spPr>
      </p:pic>
      <p:pic>
        <p:nvPicPr>
          <p:cNvPr id="10" name="Picture 6" descr="https://cdn4.iconfinder.com/data/icons/SUPERVISTA/security/png/400/internet_connection.png">
            <a:extLst>
              <a:ext uri="{FF2B5EF4-FFF2-40B4-BE49-F238E27FC236}">
                <a16:creationId xmlns:a16="http://schemas.microsoft.com/office/drawing/2014/main" id="{C6C51780-E324-4040-9F26-06B90F3A5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2172" y="1035475"/>
            <a:ext cx="2602523" cy="1787103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A6738F-42B2-4AD6-9EFA-225F52B01195}"/>
              </a:ext>
            </a:extLst>
          </p:cNvPr>
          <p:cNvSpPr txBox="1"/>
          <p:nvPr/>
        </p:nvSpPr>
        <p:spPr>
          <a:xfrm>
            <a:off x="4408569" y="2821676"/>
            <a:ext cx="2602524" cy="576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4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314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411708-7EFA-4C2C-A829-C8F9BF1B0276}"/>
              </a:ext>
            </a:extLst>
          </p:cNvPr>
          <p:cNvSpPr txBox="1"/>
          <p:nvPr/>
        </p:nvSpPr>
        <p:spPr>
          <a:xfrm>
            <a:off x="7737863" y="2864425"/>
            <a:ext cx="2982351" cy="576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1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1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1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1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1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1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1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1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1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314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2F0F11-D985-4665-AF5A-1220AAD70583}"/>
              </a:ext>
            </a:extLst>
          </p:cNvPr>
          <p:cNvSpPr txBox="1"/>
          <p:nvPr/>
        </p:nvSpPr>
        <p:spPr>
          <a:xfrm>
            <a:off x="1054236" y="2821676"/>
            <a:ext cx="2265739" cy="576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1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1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1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61981F-2A93-4394-843F-1264DBD9D81C}"/>
              </a:ext>
            </a:extLst>
          </p:cNvPr>
          <p:cNvSpPr txBox="1"/>
          <p:nvPr/>
        </p:nvSpPr>
        <p:spPr>
          <a:xfrm>
            <a:off x="2025640" y="327589"/>
            <a:ext cx="7504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ছবি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</p:spTree>
    <p:extLst>
      <p:ext uri="{BB962C8B-B14F-4D97-AF65-F5344CB8AC3E}">
        <p14:creationId xmlns:p14="http://schemas.microsoft.com/office/powerpoint/2010/main" val="142594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77A9BE-476C-4E06-B3B0-D4E86505EA28}"/>
              </a:ext>
            </a:extLst>
          </p:cNvPr>
          <p:cNvSpPr/>
          <p:nvPr/>
        </p:nvSpPr>
        <p:spPr>
          <a:xfrm>
            <a:off x="2148382" y="5044503"/>
            <a:ext cx="8173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2938" indent="-642938" algn="ctr">
              <a:buFont typeface="Wingdings" panose="05000000000000000000" pitchFamily="2" charset="2"/>
              <a:buChar char="q"/>
            </a:pP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ই-লার্নিং 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বোঝায়?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7D0273-785A-4E51-9BD4-B1C81A3C9B77}"/>
              </a:ext>
            </a:extLst>
          </p:cNvPr>
          <p:cNvSpPr/>
          <p:nvPr/>
        </p:nvSpPr>
        <p:spPr>
          <a:xfrm>
            <a:off x="3352757" y="601915"/>
            <a:ext cx="5486485" cy="7201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BFD35-CE74-4958-B325-0B79FE7386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047" y="1540550"/>
            <a:ext cx="5831903" cy="31247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4429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A0CE38-EA02-4E43-B0BB-887D7EB6E1B1}"/>
              </a:ext>
            </a:extLst>
          </p:cNvPr>
          <p:cNvSpPr txBox="1"/>
          <p:nvPr/>
        </p:nvSpPr>
        <p:spPr>
          <a:xfrm>
            <a:off x="3010487" y="365182"/>
            <a:ext cx="6231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ু’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ল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FCBB03-B2C3-4958-B31D-B84FF07C8A1F}"/>
              </a:ext>
            </a:extLst>
          </p:cNvPr>
          <p:cNvSpPr txBox="1"/>
          <p:nvPr/>
        </p:nvSpPr>
        <p:spPr>
          <a:xfrm>
            <a:off x="628761" y="5295667"/>
            <a:ext cx="52843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সনাতন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1607DE-547D-4B10-82B6-41FE611AB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8" y="1252025"/>
            <a:ext cx="5320278" cy="37671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5BF5F6-7E3A-4559-A024-00699A89D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171" y="1252024"/>
            <a:ext cx="5559921" cy="37671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C52015-F483-4340-9B84-F9C83A2AEA57}"/>
              </a:ext>
            </a:extLst>
          </p:cNvPr>
          <p:cNvSpPr txBox="1"/>
          <p:nvPr/>
        </p:nvSpPr>
        <p:spPr>
          <a:xfrm>
            <a:off x="6278886" y="5308144"/>
            <a:ext cx="51018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লানিং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6CCDCD-13BA-4E87-A431-EBF60C1B65B1}"/>
              </a:ext>
            </a:extLst>
          </p:cNvPr>
          <p:cNvSpPr txBox="1"/>
          <p:nvPr/>
        </p:nvSpPr>
        <p:spPr>
          <a:xfrm>
            <a:off x="1413647" y="5415600"/>
            <a:ext cx="9299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সনাতন পদ্ধতিতে পাঠদানের সময় একজন শিক্ষক তার শিক্ষার্থীদের সরাসরি দেখতে পারেন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007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6" grpId="0"/>
      <p:bldP spid="6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27F59-C064-47AE-8E5A-72E0441BCCEB}"/>
              </a:ext>
            </a:extLst>
          </p:cNvPr>
          <p:cNvSpPr txBox="1"/>
          <p:nvPr/>
        </p:nvSpPr>
        <p:spPr>
          <a:xfrm>
            <a:off x="745588" y="4099446"/>
            <a:ext cx="9833317" cy="20621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পাঠদানের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সময় শিক্ষক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সহযোগী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3F354A-608C-4FC1-B12E-E20765AD3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56" y="639075"/>
            <a:ext cx="4698610" cy="32368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A44122-D2E9-4542-AEB1-A70960000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612" y="634558"/>
            <a:ext cx="4515728" cy="32368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D68613-D53A-486A-86CD-C7964478406A}"/>
              </a:ext>
            </a:extLst>
          </p:cNvPr>
          <p:cNvSpPr txBox="1"/>
          <p:nvPr/>
        </p:nvSpPr>
        <p:spPr>
          <a:xfrm>
            <a:off x="1395207" y="4345667"/>
            <a:ext cx="9654809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ই-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লানিংয়ের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অনুপস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ে,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যান্ত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</p:spTree>
    <p:extLst>
      <p:ext uri="{BB962C8B-B14F-4D97-AF65-F5344CB8AC3E}">
        <p14:creationId xmlns:p14="http://schemas.microsoft.com/office/powerpoint/2010/main" val="346886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796</Words>
  <Application>Microsoft Office PowerPoint</Application>
  <PresentationFormat>Widescreen</PresentationFormat>
  <Paragraphs>109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55</cp:revision>
  <dcterms:created xsi:type="dcterms:W3CDTF">2020-11-09T18:07:11Z</dcterms:created>
  <dcterms:modified xsi:type="dcterms:W3CDTF">2020-11-10T18:58:28Z</dcterms:modified>
</cp:coreProperties>
</file>