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97" r:id="rId2"/>
    <p:sldId id="277" r:id="rId3"/>
    <p:sldId id="293" r:id="rId4"/>
    <p:sldId id="257" r:id="rId5"/>
    <p:sldId id="282" r:id="rId6"/>
    <p:sldId id="294" r:id="rId7"/>
    <p:sldId id="295" r:id="rId8"/>
    <p:sldId id="292" r:id="rId9"/>
    <p:sldId id="268" r:id="rId10"/>
    <p:sldId id="280" r:id="rId11"/>
    <p:sldId id="283" r:id="rId12"/>
    <p:sldId id="301" r:id="rId13"/>
    <p:sldId id="299" r:id="rId14"/>
    <p:sldId id="300" r:id="rId15"/>
    <p:sldId id="302" r:id="rId16"/>
    <p:sldId id="284" r:id="rId17"/>
    <p:sldId id="296" r:id="rId18"/>
    <p:sldId id="285" r:id="rId19"/>
    <p:sldId id="298" r:id="rId20"/>
    <p:sldId id="260"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364" autoAdjust="0"/>
  </p:normalViewPr>
  <p:slideViewPr>
    <p:cSldViewPr snapToGrid="0">
      <p:cViewPr varScale="1">
        <p:scale>
          <a:sx n="69" d="100"/>
          <a:sy n="69" d="100"/>
        </p:scale>
        <p:origin x="21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140E483-DD13-4889-A66F-3355431867A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27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122849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93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75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240990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82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26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870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26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308069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0E483-DD13-4889-A66F-3355431867A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28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43310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0E483-DD13-4889-A66F-3355431867A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76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0E483-DD13-4889-A66F-3355431867A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59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80677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0E483-DD13-4889-A66F-3355431867A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34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3BF9FF-37FC-49DB-B977-8C70401DBB3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0E483-DD13-4889-A66F-3355431867AD}" type="slidenum">
              <a:rPr lang="en-US" smtClean="0"/>
              <a:pPr/>
              <a:t>‹#›</a:t>
            </a:fld>
            <a:endParaRPr lang="en-US"/>
          </a:p>
        </p:txBody>
      </p:sp>
    </p:spTree>
    <p:extLst>
      <p:ext uri="{BB962C8B-B14F-4D97-AF65-F5344CB8AC3E}">
        <p14:creationId xmlns:p14="http://schemas.microsoft.com/office/powerpoint/2010/main" val="410410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3BF9FF-37FC-49DB-B977-8C70401DBB3B}" type="datetimeFigureOut">
              <a:rPr lang="en-US" smtClean="0"/>
              <a:pPr/>
              <a:t>11/11/2020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0E483-DD13-4889-A66F-3355431867AD}" type="slidenum">
              <a:rPr lang="en-US" smtClean="0"/>
              <a:pPr/>
              <a:t>‹#›</a:t>
            </a:fld>
            <a:endParaRPr lang="en-US"/>
          </a:p>
        </p:txBody>
      </p:sp>
    </p:spTree>
    <p:extLst>
      <p:ext uri="{BB962C8B-B14F-4D97-AF65-F5344CB8AC3E}">
        <p14:creationId xmlns:p14="http://schemas.microsoft.com/office/powerpoint/2010/main" val="3111960341"/>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5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665018" y="692731"/>
            <a:ext cx="11042073" cy="5386090"/>
          </a:xfrm>
          <a:prstGeom prst="rect">
            <a:avLst/>
          </a:prstGeom>
          <a:noFill/>
        </p:spPr>
        <p:txBody>
          <a:bodyPr wrap="square" rtlCol="0">
            <a:spAutoFit/>
          </a:bodyPr>
          <a:lstStyle/>
          <a:p>
            <a:r>
              <a:rPr lang="en-US" sz="2400" dirty="0" smtClean="0"/>
              <a:t>Read the passage silently.</a:t>
            </a:r>
          </a:p>
          <a:p>
            <a:r>
              <a:rPr lang="en-US" sz="2000" dirty="0" err="1"/>
              <a:t>Meherjan</a:t>
            </a:r>
            <a:r>
              <a:rPr lang="en-US" sz="2000" dirty="0"/>
              <a:t> lives in a </a:t>
            </a:r>
            <a:r>
              <a:rPr lang="en-US" sz="2000" dirty="0">
                <a:solidFill>
                  <a:srgbClr val="C00000"/>
                </a:solidFill>
              </a:rPr>
              <a:t>slum</a:t>
            </a:r>
            <a:r>
              <a:rPr lang="en-US" sz="2000" dirty="0"/>
              <a:t> on the </a:t>
            </a:r>
            <a:r>
              <a:rPr lang="en-US" sz="2000" dirty="0" err="1"/>
              <a:t>Sirajgonj</a:t>
            </a:r>
            <a:r>
              <a:rPr lang="en-US" sz="2000" dirty="0"/>
              <a:t> Town Protection Embankment. </a:t>
            </a:r>
            <a:r>
              <a:rPr lang="en-US" sz="2000" dirty="0" smtClean="0"/>
              <a:t>Her polythene </a:t>
            </a:r>
            <a:r>
              <a:rPr lang="en-US" sz="2000" dirty="0"/>
              <a:t>roofed </a:t>
            </a:r>
            <a:r>
              <a:rPr lang="en-US" sz="2000" dirty="0">
                <a:solidFill>
                  <a:srgbClr val="FF0000"/>
                </a:solidFill>
              </a:rPr>
              <a:t>shelter</a:t>
            </a:r>
            <a:r>
              <a:rPr lang="en-US" sz="2000" dirty="0"/>
              <a:t> looks like a cage. </a:t>
            </a:r>
            <a:r>
              <a:rPr lang="en-US" sz="2000" dirty="0" smtClean="0"/>
              <a:t>She </a:t>
            </a:r>
            <a:r>
              <a:rPr lang="en-US" sz="2000" dirty="0"/>
              <a:t>is nearly 45 but looks more than </a:t>
            </a:r>
            <a:r>
              <a:rPr lang="en-US" sz="2000" dirty="0" smtClean="0"/>
              <a:t>her age</a:t>
            </a:r>
            <a:r>
              <a:rPr lang="en-US" sz="2000" dirty="0"/>
              <a:t>. In front of her shelter, she </a:t>
            </a:r>
            <a:r>
              <a:rPr lang="en-US" sz="2000" dirty="0" smtClean="0"/>
              <a:t>is trying </a:t>
            </a:r>
            <a:r>
              <a:rPr lang="en-US" sz="2000" dirty="0"/>
              <a:t>to make a fire to cook </a:t>
            </a:r>
            <a:r>
              <a:rPr lang="en-US" sz="2000" dirty="0" smtClean="0"/>
              <a:t>the day’s </a:t>
            </a:r>
            <a:r>
              <a:rPr lang="en-US" sz="2000" dirty="0"/>
              <a:t>only meal. Her weak </a:t>
            </a:r>
            <a:r>
              <a:rPr lang="en-US" sz="2000" dirty="0" smtClean="0"/>
              <a:t>hands tremble </a:t>
            </a:r>
            <a:r>
              <a:rPr lang="en-US" sz="2000" dirty="0"/>
              <a:t>as she adds some </a:t>
            </a:r>
            <a:r>
              <a:rPr lang="en-US" sz="2000" dirty="0" smtClean="0"/>
              <a:t>fallen leaves </a:t>
            </a:r>
            <a:r>
              <a:rPr lang="en-US" sz="2000" dirty="0"/>
              <a:t>and straw to the fire. </a:t>
            </a:r>
            <a:r>
              <a:rPr lang="en-US" sz="2000" dirty="0" smtClean="0"/>
              <a:t>The </a:t>
            </a:r>
            <a:r>
              <a:rPr lang="en-US" sz="2000" dirty="0" smtClean="0">
                <a:solidFill>
                  <a:srgbClr val="FF0000"/>
                </a:solidFill>
              </a:rPr>
              <a:t>whispering</a:t>
            </a:r>
            <a:r>
              <a:rPr lang="en-US" sz="2000" dirty="0" smtClean="0"/>
              <a:t> </a:t>
            </a:r>
            <a:r>
              <a:rPr lang="en-US" sz="2000" dirty="0"/>
              <a:t>wind from the </a:t>
            </a:r>
            <a:r>
              <a:rPr lang="en-US" sz="2000" dirty="0" smtClean="0"/>
              <a:t>river </a:t>
            </a:r>
            <a:r>
              <a:rPr lang="en-US" sz="2000" dirty="0" err="1" smtClean="0"/>
              <a:t>Jamuna</a:t>
            </a:r>
            <a:r>
              <a:rPr lang="en-US" sz="2000" dirty="0" smtClean="0"/>
              <a:t> </a:t>
            </a:r>
            <a:r>
              <a:rPr lang="en-US" sz="2000" dirty="0"/>
              <a:t>makes the fire </a:t>
            </a:r>
            <a:r>
              <a:rPr lang="en-US" sz="2000" dirty="0" smtClean="0">
                <a:solidFill>
                  <a:srgbClr val="FF0000"/>
                </a:solidFill>
              </a:rPr>
              <a:t>unsteady</a:t>
            </a:r>
            <a:r>
              <a:rPr lang="en-US" sz="2000" dirty="0" smtClean="0"/>
              <a:t>. The </a:t>
            </a:r>
            <a:r>
              <a:rPr lang="en-US" sz="2000" dirty="0"/>
              <a:t>dancing of the flames </a:t>
            </a:r>
            <a:r>
              <a:rPr lang="en-US" sz="2000" dirty="0" smtClean="0"/>
              <a:t>reminds </a:t>
            </a:r>
            <a:r>
              <a:rPr lang="en-US" sz="2000" dirty="0" err="1" smtClean="0"/>
              <a:t>Meherjan</a:t>
            </a:r>
            <a:r>
              <a:rPr lang="en-US" sz="2000" dirty="0" smtClean="0"/>
              <a:t> </a:t>
            </a:r>
            <a:r>
              <a:rPr lang="en-US" sz="2000" dirty="0"/>
              <a:t>of the </a:t>
            </a:r>
            <a:r>
              <a:rPr lang="en-US" sz="2000" dirty="0">
                <a:solidFill>
                  <a:srgbClr val="FF0000"/>
                </a:solidFill>
              </a:rPr>
              <a:t>turmoil</a:t>
            </a:r>
            <a:r>
              <a:rPr lang="en-US" sz="2000" dirty="0"/>
              <a:t> in her </a:t>
            </a:r>
            <a:r>
              <a:rPr lang="en-US" sz="2000" dirty="0" smtClean="0"/>
              <a:t>life. Not </a:t>
            </a:r>
            <a:r>
              <a:rPr lang="en-US" sz="2000" dirty="0"/>
              <a:t>long ago </a:t>
            </a:r>
            <a:r>
              <a:rPr lang="en-US" sz="2000" dirty="0" err="1"/>
              <a:t>Meherjan</a:t>
            </a:r>
            <a:r>
              <a:rPr lang="en-US" sz="2000" dirty="0"/>
              <a:t> had everything--- a family, cultivable land and cattle. </a:t>
            </a:r>
            <a:r>
              <a:rPr lang="en-US" sz="2000" dirty="0" smtClean="0"/>
              <a:t>The erosion </a:t>
            </a:r>
            <a:r>
              <a:rPr lang="en-US" sz="2000" dirty="0"/>
              <a:t>of the </a:t>
            </a:r>
            <a:r>
              <a:rPr lang="en-US" sz="2000" dirty="0" err="1"/>
              <a:t>Jamuna</a:t>
            </a:r>
            <a:r>
              <a:rPr lang="en-US" sz="2000" dirty="0"/>
              <a:t> </a:t>
            </a:r>
            <a:r>
              <a:rPr lang="en-US" sz="2000" dirty="0">
                <a:solidFill>
                  <a:srgbClr val="FF0000"/>
                </a:solidFill>
              </a:rPr>
              <a:t>consumed</a:t>
            </a:r>
            <a:r>
              <a:rPr lang="en-US" sz="2000" dirty="0"/>
              <a:t> gradually all her landed property. It finally </a:t>
            </a:r>
            <a:r>
              <a:rPr lang="en-US" sz="2000" dirty="0" smtClean="0"/>
              <a:t>claimed her </a:t>
            </a:r>
            <a:r>
              <a:rPr lang="en-US" sz="2000" dirty="0"/>
              <a:t>last shelter during the last </a:t>
            </a:r>
            <a:r>
              <a:rPr lang="en-US" sz="2000" dirty="0">
                <a:solidFill>
                  <a:srgbClr val="FF0000"/>
                </a:solidFill>
              </a:rPr>
              <a:t>monsoon</a:t>
            </a:r>
            <a:r>
              <a:rPr lang="en-US" sz="2000" dirty="0"/>
              <a:t>. It took the river only a day to </a:t>
            </a:r>
            <a:r>
              <a:rPr lang="en-US" sz="2000" dirty="0" smtClean="0"/>
              <a:t>demolish </a:t>
            </a:r>
            <a:r>
              <a:rPr lang="en-US" sz="2000" dirty="0" err="1" smtClean="0"/>
              <a:t>Meher’s</a:t>
            </a:r>
            <a:r>
              <a:rPr lang="en-US" sz="2000" dirty="0" smtClean="0"/>
              <a:t> </a:t>
            </a:r>
            <a:r>
              <a:rPr lang="en-US" sz="2000" dirty="0"/>
              <a:t>house, trees, vegetable garden and the bamboo bush. She had a happy </a:t>
            </a:r>
            <a:r>
              <a:rPr lang="en-US" sz="2000" dirty="0" smtClean="0"/>
              <a:t>family once</a:t>
            </a:r>
            <a:r>
              <a:rPr lang="en-US" sz="2000" dirty="0"/>
              <a:t>. Over the years, she lost her husband and her family to diseases that </a:t>
            </a:r>
            <a:r>
              <a:rPr lang="en-US" sz="2000" dirty="0" smtClean="0"/>
              <a:t>cruel hunger and poverty </a:t>
            </a:r>
            <a:r>
              <a:rPr lang="en-US" sz="2000" dirty="0"/>
              <a:t>brought to the family. Now, she is the only one left to live </a:t>
            </a:r>
            <a:r>
              <a:rPr lang="en-US" sz="2000" dirty="0" smtClean="0"/>
              <a:t>on with </a:t>
            </a:r>
            <a:r>
              <a:rPr lang="en-US" sz="2000" dirty="0"/>
              <a:t>the loss and the pain. The greedy </a:t>
            </a:r>
            <a:r>
              <a:rPr lang="en-US" sz="2000" dirty="0" err="1"/>
              <a:t>Jamuna</a:t>
            </a:r>
            <a:r>
              <a:rPr lang="en-US" sz="2000" dirty="0"/>
              <a:t> has </a:t>
            </a:r>
            <a:r>
              <a:rPr lang="en-US" sz="2000" dirty="0">
                <a:solidFill>
                  <a:srgbClr val="FF0000"/>
                </a:solidFill>
              </a:rPr>
              <a:t>shattered</a:t>
            </a:r>
            <a:r>
              <a:rPr lang="en-US" sz="2000" dirty="0"/>
              <a:t> her dreams </a:t>
            </a:r>
            <a:r>
              <a:rPr lang="en-US" sz="2000" dirty="0" smtClean="0"/>
              <a:t>and happiness</a:t>
            </a:r>
            <a:r>
              <a:rPr lang="en-US" sz="2000" dirty="0"/>
              <a:t>.</a:t>
            </a:r>
          </a:p>
          <a:p>
            <a:r>
              <a:rPr lang="en-US" sz="2000" dirty="0"/>
              <a:t>There are thousand others waiting to share the same fate with </a:t>
            </a:r>
            <a:r>
              <a:rPr lang="en-US" sz="2000" dirty="0" err="1"/>
              <a:t>Meherjan</a:t>
            </a:r>
            <a:r>
              <a:rPr lang="en-US" sz="2000" dirty="0"/>
              <a:t>. </a:t>
            </a:r>
            <a:r>
              <a:rPr lang="en-US" sz="2000" dirty="0" smtClean="0"/>
              <a:t>Bangladesh is </a:t>
            </a:r>
            <a:r>
              <a:rPr lang="en-US" sz="2000" dirty="0"/>
              <a:t>a land of rivers that affect its people. Erosion is a </a:t>
            </a:r>
            <a:r>
              <a:rPr lang="en-US" sz="2000" dirty="0">
                <a:solidFill>
                  <a:srgbClr val="FF0000"/>
                </a:solidFill>
              </a:rPr>
              <a:t>harsh</a:t>
            </a:r>
            <a:r>
              <a:rPr lang="en-US" sz="2000" dirty="0"/>
              <a:t> reality for the people </a:t>
            </a:r>
            <a:r>
              <a:rPr lang="en-US" sz="2000" dirty="0" smtClean="0"/>
              <a:t>living along </a:t>
            </a:r>
            <a:r>
              <a:rPr lang="en-US" sz="2000" dirty="0"/>
              <a:t>the river banks. During each monsoon many more villages are </a:t>
            </a:r>
            <a:r>
              <a:rPr lang="en-US" sz="2000" dirty="0">
                <a:solidFill>
                  <a:srgbClr val="FF0000"/>
                </a:solidFill>
              </a:rPr>
              <a:t>threatened</a:t>
            </a:r>
            <a:r>
              <a:rPr lang="en-US" sz="2000" dirty="0"/>
              <a:t> </a:t>
            </a:r>
            <a:r>
              <a:rPr lang="en-US" sz="2000" dirty="0" smtClean="0"/>
              <a:t>by the </a:t>
            </a:r>
            <a:r>
              <a:rPr lang="en-US" sz="2000" dirty="0"/>
              <a:t>roaring of rivers like the </a:t>
            </a:r>
            <a:r>
              <a:rPr lang="en-US" sz="2000" dirty="0" err="1"/>
              <a:t>Jamuna</a:t>
            </a:r>
            <a:r>
              <a:rPr lang="en-US" sz="2000" dirty="0"/>
              <a:t>, the Padma and the </a:t>
            </a:r>
            <a:r>
              <a:rPr lang="en-US" sz="2000" dirty="0" err="1"/>
              <a:t>Meghna</a:t>
            </a:r>
            <a:r>
              <a:rPr lang="en-US" sz="2000" dirty="0"/>
              <a:t>. It is </a:t>
            </a:r>
            <a:r>
              <a:rPr lang="en-US" sz="2000" dirty="0">
                <a:solidFill>
                  <a:srgbClr val="FF0000"/>
                </a:solidFill>
              </a:rPr>
              <a:t>estimated</a:t>
            </a:r>
            <a:r>
              <a:rPr lang="en-US" sz="2000" dirty="0"/>
              <a:t> </a:t>
            </a:r>
            <a:r>
              <a:rPr lang="en-US" sz="2000" dirty="0" smtClean="0"/>
              <a:t>that river </a:t>
            </a:r>
            <a:r>
              <a:rPr lang="en-US" sz="2000" dirty="0"/>
              <a:t>erosion makes at least 100,000 people homeless every year in Bangladesh. </a:t>
            </a:r>
            <a:r>
              <a:rPr lang="en-US" sz="2000" dirty="0" smtClean="0"/>
              <a:t>In</a:t>
            </a:r>
            <a:r>
              <a:rPr lang="en-US" sz="2000" dirty="0"/>
              <a:t> </a:t>
            </a:r>
            <a:r>
              <a:rPr lang="en-US" sz="2000" dirty="0" smtClean="0"/>
              <a:t>fact</a:t>
            </a:r>
            <a:r>
              <a:rPr lang="en-US" sz="2000" dirty="0"/>
              <a:t>, river erosion is one of the main dangers caused by climate change. If we </a:t>
            </a:r>
            <a:r>
              <a:rPr lang="en-US" sz="2000" dirty="0" smtClean="0"/>
              <a:t>can’t take </a:t>
            </a:r>
            <a:r>
              <a:rPr lang="en-US" sz="2000" dirty="0"/>
              <a:t>prompt actions to adapt to climate change, there will be thousands of </a:t>
            </a:r>
            <a:r>
              <a:rPr lang="en-US" sz="2000" dirty="0" smtClean="0"/>
              <a:t>more </a:t>
            </a:r>
            <a:r>
              <a:rPr lang="en-US" sz="2000" dirty="0" err="1" smtClean="0"/>
              <a:t>Meherjans</a:t>
            </a:r>
            <a:r>
              <a:rPr lang="en-US" sz="2000" dirty="0" smtClean="0"/>
              <a:t> </a:t>
            </a:r>
            <a:r>
              <a:rPr lang="en-US" sz="2000" dirty="0"/>
              <a:t>in our towns and villages every year.</a:t>
            </a:r>
          </a:p>
        </p:txBody>
      </p:sp>
    </p:spTree>
    <p:extLst>
      <p:ext uri="{BB962C8B-B14F-4D97-AF65-F5344CB8AC3E}">
        <p14:creationId xmlns:p14="http://schemas.microsoft.com/office/powerpoint/2010/main" val="41086551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p:nvSpPr>
        <p:spPr>
          <a:xfrm>
            <a:off x="4821382" y="6"/>
            <a:ext cx="2410691" cy="615553"/>
          </a:xfrm>
          <a:prstGeom prst="rect">
            <a:avLst/>
          </a:prstGeom>
          <a:solidFill>
            <a:srgbClr val="92D050"/>
          </a:solidFill>
        </p:spPr>
        <p:txBody>
          <a:bodyPr wrap="square" rtlCol="0">
            <a:spAutoFit/>
          </a:bodyPr>
          <a:lstStyle/>
          <a:p>
            <a:r>
              <a:rPr lang="en-US" sz="3400" dirty="0" smtClean="0"/>
              <a:t>Vocabulary</a:t>
            </a:r>
            <a:endParaRPr lang="en-US" sz="3400" dirty="0"/>
          </a:p>
        </p:txBody>
      </p:sp>
      <p:sp>
        <p:nvSpPr>
          <p:cNvPr id="3" name="Rectangle 2"/>
          <p:cNvSpPr/>
          <p:nvPr/>
        </p:nvSpPr>
        <p:spPr>
          <a:xfrm>
            <a:off x="1683659" y="1206035"/>
            <a:ext cx="1480456" cy="4154984"/>
          </a:xfrm>
          <a:prstGeom prst="rect">
            <a:avLst/>
          </a:prstGeom>
        </p:spPr>
        <p:txBody>
          <a:bodyPr wrap="square">
            <a:spAutoFit/>
          </a:bodyPr>
          <a:lstStyle/>
          <a:p>
            <a:r>
              <a:rPr lang="en-US" sz="2400" dirty="0" smtClean="0">
                <a:solidFill>
                  <a:srgbClr val="C00000"/>
                </a:solidFill>
              </a:rPr>
              <a:t>slum</a:t>
            </a:r>
            <a:r>
              <a:rPr lang="en-US" sz="2400" dirty="0" smtClean="0"/>
              <a:t> </a:t>
            </a:r>
          </a:p>
          <a:p>
            <a:endParaRPr lang="en-US" sz="2400" dirty="0" smtClean="0"/>
          </a:p>
          <a:p>
            <a:endParaRPr lang="en-US" sz="2400" dirty="0" smtClean="0"/>
          </a:p>
          <a:p>
            <a:endParaRPr lang="en-US" sz="2400" dirty="0" smtClean="0"/>
          </a:p>
          <a:p>
            <a:endParaRPr lang="en-US" sz="2400" dirty="0" smtClean="0"/>
          </a:p>
          <a:p>
            <a:r>
              <a:rPr lang="en-US" sz="2400" dirty="0" smtClean="0">
                <a:solidFill>
                  <a:srgbClr val="FF0000"/>
                </a:solidFill>
              </a:rPr>
              <a:t>shelter</a:t>
            </a:r>
            <a:r>
              <a:rPr lang="en-US" sz="2400" dirty="0" smtClean="0"/>
              <a:t> </a:t>
            </a:r>
          </a:p>
          <a:p>
            <a:endParaRPr lang="en-US" sz="2400" dirty="0" smtClean="0"/>
          </a:p>
          <a:p>
            <a:endParaRPr lang="en-US" sz="2400" dirty="0" smtClean="0"/>
          </a:p>
          <a:p>
            <a:endParaRPr lang="en-US" sz="2400" dirty="0" smtClean="0"/>
          </a:p>
          <a:p>
            <a:endParaRPr lang="en-US" sz="2400" dirty="0" smtClean="0"/>
          </a:p>
          <a:p>
            <a:r>
              <a:rPr lang="en-US" sz="2400" dirty="0" smtClean="0">
                <a:solidFill>
                  <a:srgbClr val="FF0000"/>
                </a:solidFill>
              </a:rPr>
              <a:t>whispering</a:t>
            </a:r>
            <a:r>
              <a:rPr lang="en-US" sz="2400" dirty="0" smtClean="0"/>
              <a:t> </a:t>
            </a:r>
          </a:p>
        </p:txBody>
      </p:sp>
      <p:pic>
        <p:nvPicPr>
          <p:cNvPr id="5" name="Picture 4" descr="slum.jpg"/>
          <p:cNvPicPr>
            <a:picLocks noChangeAspect="1"/>
          </p:cNvPicPr>
          <p:nvPr/>
        </p:nvPicPr>
        <p:blipFill>
          <a:blip r:embed="rId2"/>
          <a:stretch>
            <a:fillRect/>
          </a:stretch>
        </p:blipFill>
        <p:spPr>
          <a:xfrm>
            <a:off x="3922713" y="848178"/>
            <a:ext cx="2924175" cy="15621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shelter.jpg"/>
          <p:cNvPicPr>
            <a:picLocks noChangeAspect="1"/>
          </p:cNvPicPr>
          <p:nvPr/>
        </p:nvPicPr>
        <p:blipFill>
          <a:blip r:embed="rId3"/>
          <a:stretch>
            <a:fillRect/>
          </a:stretch>
        </p:blipFill>
        <p:spPr>
          <a:xfrm>
            <a:off x="3912507" y="2628900"/>
            <a:ext cx="2938236" cy="1600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whispering.jpg"/>
          <p:cNvPicPr>
            <a:picLocks noChangeAspect="1"/>
          </p:cNvPicPr>
          <p:nvPr/>
        </p:nvPicPr>
        <p:blipFill>
          <a:blip r:embed="rId4"/>
          <a:stretch>
            <a:fillRect/>
          </a:stretch>
        </p:blipFill>
        <p:spPr>
          <a:xfrm>
            <a:off x="3884837" y="4513942"/>
            <a:ext cx="2936877" cy="1541689"/>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7605486" y="1364343"/>
            <a:ext cx="3773982" cy="461665"/>
          </a:xfrm>
          <a:prstGeom prst="rect">
            <a:avLst/>
          </a:prstGeom>
          <a:noFill/>
        </p:spPr>
        <p:txBody>
          <a:bodyPr wrap="none" rtlCol="0">
            <a:spAutoFit/>
          </a:bodyPr>
          <a:lstStyle/>
          <a:p>
            <a:r>
              <a:rPr lang="en-US" sz="2400" dirty="0" smtClean="0"/>
              <a:t>Inhabitant of the poor people</a:t>
            </a:r>
            <a:endParaRPr lang="en-US" sz="2400" dirty="0"/>
          </a:p>
        </p:txBody>
      </p:sp>
      <p:sp>
        <p:nvSpPr>
          <p:cNvPr id="9" name="TextBox 8"/>
          <p:cNvSpPr txBox="1"/>
          <p:nvPr/>
        </p:nvSpPr>
        <p:spPr>
          <a:xfrm>
            <a:off x="7605486" y="3198167"/>
            <a:ext cx="1136850" cy="461665"/>
          </a:xfrm>
          <a:prstGeom prst="rect">
            <a:avLst/>
          </a:prstGeom>
          <a:noFill/>
        </p:spPr>
        <p:txBody>
          <a:bodyPr wrap="none" rtlCol="0">
            <a:spAutoFit/>
          </a:bodyPr>
          <a:lstStyle/>
          <a:p>
            <a:r>
              <a:rPr lang="en-US" sz="2400" dirty="0" err="1" smtClean="0"/>
              <a:t>harbour</a:t>
            </a:r>
            <a:endParaRPr lang="en-US" sz="2400" dirty="0"/>
          </a:p>
        </p:txBody>
      </p:sp>
      <p:sp>
        <p:nvSpPr>
          <p:cNvPr id="10" name="TextBox 9"/>
          <p:cNvSpPr txBox="1"/>
          <p:nvPr/>
        </p:nvSpPr>
        <p:spPr>
          <a:xfrm>
            <a:off x="7605486" y="4899354"/>
            <a:ext cx="1169038" cy="461665"/>
          </a:xfrm>
          <a:prstGeom prst="rect">
            <a:avLst/>
          </a:prstGeom>
          <a:noFill/>
        </p:spPr>
        <p:txBody>
          <a:bodyPr wrap="none" rtlCol="0">
            <a:spAutoFit/>
          </a:bodyPr>
          <a:lstStyle/>
          <a:p>
            <a:r>
              <a:rPr lang="en-US" sz="2400" dirty="0" smtClean="0"/>
              <a:t>murmur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additive="base">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498" y="1564865"/>
            <a:ext cx="1582057" cy="3785652"/>
          </a:xfrm>
          <a:prstGeom prst="rect">
            <a:avLst/>
          </a:prstGeom>
        </p:spPr>
        <p:txBody>
          <a:bodyPr wrap="square">
            <a:spAutoFit/>
          </a:bodyPr>
          <a:lstStyle/>
          <a:p>
            <a:r>
              <a:rPr lang="en-US" sz="2400" dirty="0" smtClean="0">
                <a:solidFill>
                  <a:srgbClr val="FF0000"/>
                </a:solidFill>
              </a:rPr>
              <a:t>turmoil</a:t>
            </a:r>
            <a:r>
              <a:rPr lang="en-US" sz="2400" dirty="0" smtClean="0"/>
              <a:t>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solidFill>
                  <a:srgbClr val="FF0000"/>
                </a:solidFill>
              </a:rPr>
              <a:t>Consumed</a:t>
            </a:r>
            <a:endParaRPr lang="en-US" sz="2400" dirty="0"/>
          </a:p>
        </p:txBody>
      </p:sp>
      <p:pic>
        <p:nvPicPr>
          <p:cNvPr id="3" name="Picture 2" descr="turmoil.jpg"/>
          <p:cNvPicPr>
            <a:picLocks noChangeAspect="1"/>
          </p:cNvPicPr>
          <p:nvPr/>
        </p:nvPicPr>
        <p:blipFill>
          <a:blip r:embed="rId2"/>
          <a:stretch>
            <a:fillRect/>
          </a:stretch>
        </p:blipFill>
        <p:spPr>
          <a:xfrm>
            <a:off x="2757713" y="1104219"/>
            <a:ext cx="4022335" cy="2176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onsumed.jpg"/>
          <p:cNvPicPr>
            <a:picLocks noChangeAspect="1"/>
          </p:cNvPicPr>
          <p:nvPr/>
        </p:nvPicPr>
        <p:blipFill>
          <a:blip r:embed="rId3"/>
          <a:stretch>
            <a:fillRect/>
          </a:stretch>
        </p:blipFill>
        <p:spPr>
          <a:xfrm>
            <a:off x="2780393" y="4078513"/>
            <a:ext cx="3977777" cy="1959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532914" y="1564865"/>
            <a:ext cx="1165704" cy="461665"/>
          </a:xfrm>
          <a:prstGeom prst="rect">
            <a:avLst/>
          </a:prstGeom>
          <a:noFill/>
        </p:spPr>
        <p:txBody>
          <a:bodyPr wrap="none" rtlCol="0">
            <a:spAutoFit/>
          </a:bodyPr>
          <a:lstStyle/>
          <a:p>
            <a:r>
              <a:rPr lang="en-US" sz="2400" dirty="0" smtClean="0"/>
              <a:t>disorder</a:t>
            </a:r>
            <a:endParaRPr lang="en-US" sz="2400" dirty="0"/>
          </a:p>
        </p:txBody>
      </p:sp>
      <p:sp>
        <p:nvSpPr>
          <p:cNvPr id="6" name="TextBox 5"/>
          <p:cNvSpPr txBox="1"/>
          <p:nvPr/>
        </p:nvSpPr>
        <p:spPr>
          <a:xfrm>
            <a:off x="7532914" y="4827395"/>
            <a:ext cx="1460656" cy="461665"/>
          </a:xfrm>
          <a:prstGeom prst="rect">
            <a:avLst/>
          </a:prstGeom>
          <a:noFill/>
        </p:spPr>
        <p:txBody>
          <a:bodyPr wrap="none" rtlCol="0">
            <a:spAutoFit/>
          </a:bodyPr>
          <a:lstStyle/>
          <a:p>
            <a:r>
              <a:rPr lang="en-US" sz="2400" dirty="0" smtClean="0"/>
              <a:t>Eat/ drink</a:t>
            </a:r>
            <a:endParaRPr lang="en-US"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 calcmode="lin" valueType="num">
                                      <p:cBhvr additive="base">
                                        <p:cTn id="1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828" y="1200781"/>
            <a:ext cx="1378858" cy="3508653"/>
          </a:xfrm>
          <a:prstGeom prst="rect">
            <a:avLst/>
          </a:prstGeom>
        </p:spPr>
        <p:txBody>
          <a:bodyPr wrap="square">
            <a:spAutoFit/>
          </a:bodyPr>
          <a:lstStyle/>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sz="2400" dirty="0" smtClean="0">
                <a:solidFill>
                  <a:srgbClr val="FF0000"/>
                </a:solidFill>
              </a:rPr>
              <a:t>Unsteady</a:t>
            </a: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solidFill>
                  <a:srgbClr val="FF0000"/>
                </a:solidFill>
              </a:rPr>
              <a:t>monsoon</a:t>
            </a:r>
          </a:p>
        </p:txBody>
      </p:sp>
      <p:pic>
        <p:nvPicPr>
          <p:cNvPr id="5" name="Picture 4" descr="unsteady.jpg"/>
          <p:cNvPicPr>
            <a:picLocks noChangeAspect="1"/>
          </p:cNvPicPr>
          <p:nvPr/>
        </p:nvPicPr>
        <p:blipFill>
          <a:blip r:embed="rId2"/>
          <a:stretch>
            <a:fillRect/>
          </a:stretch>
        </p:blipFill>
        <p:spPr>
          <a:xfrm>
            <a:off x="2409371" y="986972"/>
            <a:ext cx="4288261" cy="2249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onsoon.jpg"/>
          <p:cNvPicPr>
            <a:picLocks noChangeAspect="1"/>
          </p:cNvPicPr>
          <p:nvPr/>
        </p:nvPicPr>
        <p:blipFill>
          <a:blip r:embed="rId3"/>
          <a:stretch>
            <a:fillRect/>
          </a:stretch>
        </p:blipFill>
        <p:spPr>
          <a:xfrm>
            <a:off x="2380344" y="3657600"/>
            <a:ext cx="4194628" cy="2131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561943" y="1880995"/>
            <a:ext cx="1175322" cy="461665"/>
          </a:xfrm>
          <a:prstGeom prst="rect">
            <a:avLst/>
          </a:prstGeom>
          <a:noFill/>
        </p:spPr>
        <p:txBody>
          <a:bodyPr wrap="none" rtlCol="0">
            <a:spAutoFit/>
          </a:bodyPr>
          <a:lstStyle/>
          <a:p>
            <a:r>
              <a:rPr lang="en-US" sz="2400" dirty="0" smtClean="0"/>
              <a:t>unstable</a:t>
            </a:r>
            <a:endParaRPr lang="en-US" sz="2400" dirty="0"/>
          </a:p>
        </p:txBody>
      </p:sp>
      <p:sp>
        <p:nvSpPr>
          <p:cNvPr id="8" name="TextBox 7"/>
          <p:cNvSpPr txBox="1"/>
          <p:nvPr/>
        </p:nvSpPr>
        <p:spPr>
          <a:xfrm>
            <a:off x="7561943" y="4247769"/>
            <a:ext cx="3272627" cy="461665"/>
          </a:xfrm>
          <a:prstGeom prst="rect">
            <a:avLst/>
          </a:prstGeom>
          <a:noFill/>
        </p:spPr>
        <p:txBody>
          <a:bodyPr wrap="none" rtlCol="0">
            <a:spAutoFit/>
          </a:bodyPr>
          <a:lstStyle/>
          <a:p>
            <a:r>
              <a:rPr lang="en-US" sz="2400" dirty="0" smtClean="0"/>
              <a:t>a seasonal prevailing wind</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wheel(1)">
                                      <p:cBhvr>
                                        <p:cTn id="17" dur="20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458" y="1290321"/>
            <a:ext cx="1611086" cy="4647426"/>
          </a:xfrm>
          <a:prstGeom prst="rect">
            <a:avLst/>
          </a:prstGeom>
        </p:spPr>
        <p:txBody>
          <a:bodyPr wrap="square">
            <a:spAutoFit/>
          </a:bodyPr>
          <a:lstStyle/>
          <a:p>
            <a:r>
              <a:rPr lang="en-US" sz="2800" dirty="0" smtClean="0">
                <a:solidFill>
                  <a:srgbClr val="FF0000"/>
                </a:solidFill>
              </a:rPr>
              <a:t>shattered</a:t>
            </a:r>
            <a:r>
              <a:rPr lang="en-US" sz="2800" dirty="0" smtClean="0"/>
              <a:t>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solidFill>
                  <a:srgbClr val="FF0000"/>
                </a:solidFill>
              </a:rPr>
              <a:t>Harsh</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t> </a:t>
            </a:r>
          </a:p>
        </p:txBody>
      </p:sp>
      <p:pic>
        <p:nvPicPr>
          <p:cNvPr id="3" name="Picture 2" descr="shattered.jpg"/>
          <p:cNvPicPr>
            <a:picLocks noChangeAspect="1"/>
          </p:cNvPicPr>
          <p:nvPr/>
        </p:nvPicPr>
        <p:blipFill>
          <a:blip r:embed="rId2"/>
          <a:stretch>
            <a:fillRect/>
          </a:stretch>
        </p:blipFill>
        <p:spPr>
          <a:xfrm>
            <a:off x="2757714" y="707572"/>
            <a:ext cx="3730172" cy="245359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harsh.jpg"/>
          <p:cNvPicPr>
            <a:picLocks noChangeAspect="1"/>
          </p:cNvPicPr>
          <p:nvPr/>
        </p:nvPicPr>
        <p:blipFill>
          <a:blip r:embed="rId3"/>
          <a:stretch>
            <a:fillRect/>
          </a:stretch>
        </p:blipFill>
        <p:spPr>
          <a:xfrm>
            <a:off x="2743200" y="3715657"/>
            <a:ext cx="3773714" cy="2079851"/>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7011719" y="1264460"/>
            <a:ext cx="1370888" cy="461665"/>
          </a:xfrm>
          <a:prstGeom prst="rect">
            <a:avLst/>
          </a:prstGeom>
          <a:noFill/>
        </p:spPr>
        <p:txBody>
          <a:bodyPr wrap="none" rtlCol="0">
            <a:spAutoFit/>
          </a:bodyPr>
          <a:lstStyle/>
          <a:p>
            <a:r>
              <a:rPr lang="en-US" sz="2400" dirty="0" smtClean="0"/>
              <a:t>exhausted</a:t>
            </a:r>
            <a:endParaRPr lang="en-US" sz="2400" dirty="0"/>
          </a:p>
        </p:txBody>
      </p:sp>
      <p:sp>
        <p:nvSpPr>
          <p:cNvPr id="8" name="TextBox 7"/>
          <p:cNvSpPr txBox="1"/>
          <p:nvPr/>
        </p:nvSpPr>
        <p:spPr>
          <a:xfrm>
            <a:off x="7011719" y="4524749"/>
            <a:ext cx="1219808" cy="461665"/>
          </a:xfrm>
          <a:prstGeom prst="rect">
            <a:avLst/>
          </a:prstGeom>
          <a:noFill/>
        </p:spPr>
        <p:txBody>
          <a:bodyPr wrap="square" rtlCol="0">
            <a:spAutoFit/>
          </a:bodyPr>
          <a:lstStyle/>
          <a:p>
            <a:r>
              <a:rPr lang="en-US" sz="2400" dirty="0" smtClean="0"/>
              <a:t>grating</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8229" y="1753551"/>
            <a:ext cx="1611086" cy="3416320"/>
          </a:xfrm>
          <a:prstGeom prst="rect">
            <a:avLst/>
          </a:prstGeom>
        </p:spPr>
        <p:txBody>
          <a:bodyPr wrap="square">
            <a:spAutoFit/>
          </a:bodyPr>
          <a:lstStyle/>
          <a:p>
            <a:r>
              <a:rPr lang="en-US" sz="2400" dirty="0" smtClean="0">
                <a:solidFill>
                  <a:srgbClr val="FF0000"/>
                </a:solidFill>
              </a:rPr>
              <a:t>Threatened</a:t>
            </a: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r>
              <a:rPr lang="en-US" sz="2400" dirty="0" smtClean="0"/>
              <a:t> </a:t>
            </a:r>
          </a:p>
          <a:p>
            <a:r>
              <a:rPr lang="en-US" sz="2400" dirty="0" smtClean="0">
                <a:solidFill>
                  <a:srgbClr val="FF0000"/>
                </a:solidFill>
              </a:rPr>
              <a:t>estimated</a:t>
            </a:r>
            <a:r>
              <a:rPr lang="en-US" sz="2400" dirty="0" smtClean="0"/>
              <a:t> </a:t>
            </a:r>
            <a:endParaRPr lang="en-US" sz="2400" dirty="0"/>
          </a:p>
        </p:txBody>
      </p:sp>
      <p:pic>
        <p:nvPicPr>
          <p:cNvPr id="3" name="Picture 2" descr="threatened.jpg"/>
          <p:cNvPicPr>
            <a:picLocks noChangeAspect="1"/>
          </p:cNvPicPr>
          <p:nvPr/>
        </p:nvPicPr>
        <p:blipFill>
          <a:blip r:embed="rId2"/>
          <a:stretch>
            <a:fillRect/>
          </a:stretch>
        </p:blipFill>
        <p:spPr>
          <a:xfrm>
            <a:off x="2942998" y="1070455"/>
            <a:ext cx="4169002" cy="221408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estimated.jpg"/>
          <p:cNvPicPr>
            <a:picLocks noChangeAspect="1"/>
          </p:cNvPicPr>
          <p:nvPr/>
        </p:nvPicPr>
        <p:blipFill>
          <a:blip r:embed="rId3"/>
          <a:stretch>
            <a:fillRect/>
          </a:stretch>
        </p:blipFill>
        <p:spPr>
          <a:xfrm>
            <a:off x="2990168" y="3706787"/>
            <a:ext cx="4136345" cy="237469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7721600" y="1828800"/>
            <a:ext cx="1380506" cy="461665"/>
          </a:xfrm>
          <a:prstGeom prst="rect">
            <a:avLst/>
          </a:prstGeom>
          <a:noFill/>
        </p:spPr>
        <p:txBody>
          <a:bodyPr wrap="none" rtlCol="0">
            <a:spAutoFit/>
          </a:bodyPr>
          <a:lstStyle/>
          <a:p>
            <a:r>
              <a:rPr lang="en-US" sz="2400" dirty="0" smtClean="0"/>
              <a:t>pressurize</a:t>
            </a:r>
            <a:endParaRPr lang="en-US" sz="2400" dirty="0"/>
          </a:p>
        </p:txBody>
      </p:sp>
      <p:sp>
        <p:nvSpPr>
          <p:cNvPr id="6" name="TextBox 5"/>
          <p:cNvSpPr txBox="1"/>
          <p:nvPr/>
        </p:nvSpPr>
        <p:spPr>
          <a:xfrm>
            <a:off x="7721600" y="4734296"/>
            <a:ext cx="1669624" cy="1200329"/>
          </a:xfrm>
          <a:prstGeom prst="rect">
            <a:avLst/>
          </a:prstGeom>
          <a:noFill/>
        </p:spPr>
        <p:txBody>
          <a:bodyPr wrap="none" rtlCol="0">
            <a:spAutoFit/>
          </a:bodyPr>
          <a:lstStyle/>
          <a:p>
            <a:pPr fontAlgn="t"/>
            <a:r>
              <a:rPr lang="en-US" sz="2400" dirty="0" smtClean="0"/>
              <a:t>approximate</a:t>
            </a:r>
          </a:p>
          <a:p>
            <a:r>
              <a:rPr lang="en-US" sz="2400" dirty="0" smtClean="0"/>
              <a:t/>
            </a:r>
            <a:br>
              <a:rPr lang="en-US" sz="2400" dirty="0" smtClean="0"/>
            </a:br>
            <a:endParaRPr lang="en-US" sz="2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1000"/>
                                        <p:tgtEl>
                                          <p:spTgt spid="2">
                                            <p:txEl>
                                              <p:pRg st="8" end="8"/>
                                            </p:txEl>
                                          </p:spTgt>
                                        </p:tgtEl>
                                      </p:cBhvr>
                                    </p:animEffect>
                                    <p:anim calcmode="lin" valueType="num">
                                      <p:cBhvr>
                                        <p:cTn id="1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377372" y="492149"/>
            <a:ext cx="11567886"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b="1" dirty="0"/>
              <a:t>For each phrase below choose the meaning that is closest to the </a:t>
            </a:r>
            <a:r>
              <a:rPr lang="en-US" sz="3200" b="1" dirty="0" smtClean="0"/>
              <a:t>meaning used </a:t>
            </a:r>
            <a:r>
              <a:rPr lang="en-US" sz="3200" b="1" dirty="0"/>
              <a:t>in the text above.</a:t>
            </a:r>
          </a:p>
        </p:txBody>
      </p:sp>
      <p:sp>
        <p:nvSpPr>
          <p:cNvPr id="3" name="TextBox 2"/>
          <p:cNvSpPr txBox="1"/>
          <p:nvPr/>
        </p:nvSpPr>
        <p:spPr>
          <a:xfrm>
            <a:off x="377372" y="1569367"/>
            <a:ext cx="11567885" cy="4832092"/>
          </a:xfrm>
          <a:prstGeom prst="rect">
            <a:avLst/>
          </a:prstGeom>
          <a:solidFill>
            <a:srgbClr val="92D050"/>
          </a:solidFill>
        </p:spPr>
        <p:txBody>
          <a:bodyPr wrap="square" rtlCol="0">
            <a:spAutoFit/>
          </a:bodyPr>
          <a:lstStyle/>
          <a:p>
            <a:r>
              <a:rPr lang="en-US" sz="2800" dirty="0" smtClean="0"/>
              <a:t>1</a:t>
            </a:r>
            <a:r>
              <a:rPr lang="en-US" sz="2800" dirty="0"/>
              <a:t>. roaring rivers</a:t>
            </a:r>
          </a:p>
          <a:p>
            <a:r>
              <a:rPr lang="en-US" sz="2800" dirty="0"/>
              <a:t>a rivers that flow strongly making wild sounds</a:t>
            </a:r>
          </a:p>
          <a:p>
            <a:r>
              <a:rPr lang="en-US" sz="2800" dirty="0"/>
              <a:t>b rivers having many rowing boats in them</a:t>
            </a:r>
          </a:p>
          <a:p>
            <a:r>
              <a:rPr lang="en-US" sz="2800" dirty="0"/>
              <a:t>c rivers that make people cry out</a:t>
            </a:r>
          </a:p>
          <a:p>
            <a:r>
              <a:rPr lang="en-US" sz="2800" dirty="0"/>
              <a:t>d rivers that have noisy fishes</a:t>
            </a:r>
          </a:p>
          <a:p>
            <a:r>
              <a:rPr lang="en-US" sz="2800" dirty="0"/>
              <a:t>2. landed property</a:t>
            </a:r>
          </a:p>
          <a:p>
            <a:r>
              <a:rPr lang="en-US" sz="2800" dirty="0"/>
              <a:t>a </a:t>
            </a:r>
            <a:r>
              <a:rPr lang="en-US" sz="2800" dirty="0" err="1"/>
              <a:t>a</a:t>
            </a:r>
            <a:r>
              <a:rPr lang="en-US" sz="2800" dirty="0"/>
              <a:t> rented piece of land</a:t>
            </a:r>
          </a:p>
          <a:p>
            <a:r>
              <a:rPr lang="en-US" sz="2800" dirty="0"/>
              <a:t>b a piece of land on the bank of a river</a:t>
            </a:r>
          </a:p>
          <a:p>
            <a:r>
              <a:rPr lang="en-US" sz="2800" dirty="0"/>
              <a:t>c property in the form a source of income to its owner</a:t>
            </a:r>
          </a:p>
          <a:p>
            <a:r>
              <a:rPr lang="en-US" sz="2800" dirty="0"/>
              <a:t>d property used only as an agricultural farm</a:t>
            </a:r>
          </a:p>
          <a:p>
            <a:pPr marL="342900" indent="-342900"/>
            <a:endParaRPr lang="en-US" sz="2800" dirty="0"/>
          </a:p>
        </p:txBody>
      </p:sp>
      <p:sp>
        <p:nvSpPr>
          <p:cNvPr id="6" name="Left Arrow 5"/>
          <p:cNvSpPr/>
          <p:nvPr/>
        </p:nvSpPr>
        <p:spPr>
          <a:xfrm>
            <a:off x="6968836" y="2133600"/>
            <a:ext cx="845128" cy="3186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132618" y="5112327"/>
            <a:ext cx="81741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019" y="942109"/>
            <a:ext cx="8229600" cy="4401205"/>
          </a:xfrm>
          <a:prstGeom prst="rect">
            <a:avLst/>
          </a:prstGeom>
        </p:spPr>
        <p:txBody>
          <a:bodyPr wrap="square">
            <a:spAutoFit/>
          </a:bodyPr>
          <a:lstStyle/>
          <a:p>
            <a:r>
              <a:rPr lang="en-US" sz="2800" dirty="0"/>
              <a:t>3. whispering wind</a:t>
            </a:r>
          </a:p>
          <a:p>
            <a:r>
              <a:rPr lang="en-US" sz="2800" dirty="0"/>
              <a:t>a wind that blows from across the river</a:t>
            </a:r>
          </a:p>
          <a:p>
            <a:r>
              <a:rPr lang="en-US" sz="2800" dirty="0"/>
              <a:t>b wind that blows with a hissing sound</a:t>
            </a:r>
          </a:p>
          <a:p>
            <a:r>
              <a:rPr lang="en-US" sz="2800" dirty="0"/>
              <a:t>c wind that helps someone make a fire</a:t>
            </a:r>
          </a:p>
          <a:p>
            <a:r>
              <a:rPr lang="en-US" sz="2800" dirty="0"/>
              <a:t>d wind that blows in summer</a:t>
            </a:r>
          </a:p>
          <a:p>
            <a:r>
              <a:rPr lang="en-US" sz="2800" dirty="0"/>
              <a:t>4. dancing of the flame</a:t>
            </a:r>
          </a:p>
          <a:p>
            <a:r>
              <a:rPr lang="en-US" sz="2800" dirty="0" smtClean="0"/>
              <a:t>a </a:t>
            </a:r>
            <a:r>
              <a:rPr lang="en-US" sz="2800" dirty="0" err="1"/>
              <a:t>a</a:t>
            </a:r>
            <a:r>
              <a:rPr lang="en-US" sz="2800" dirty="0"/>
              <a:t> traditional form of folk dance</a:t>
            </a:r>
          </a:p>
          <a:p>
            <a:r>
              <a:rPr lang="en-US" sz="2800" dirty="0"/>
              <a:t>b a flame that makes people dance around it</a:t>
            </a:r>
          </a:p>
          <a:p>
            <a:r>
              <a:rPr lang="en-US" sz="2800" dirty="0"/>
              <a:t>c a flame that is made unstable by the blast of air</a:t>
            </a:r>
          </a:p>
          <a:p>
            <a:r>
              <a:rPr lang="en-US" sz="2800" dirty="0"/>
              <a:t>d a flame made by people to remember their pasts</a:t>
            </a:r>
          </a:p>
        </p:txBody>
      </p:sp>
      <p:sp>
        <p:nvSpPr>
          <p:cNvPr id="3" name="Left Arrow 2"/>
          <p:cNvSpPr/>
          <p:nvPr/>
        </p:nvSpPr>
        <p:spPr>
          <a:xfrm>
            <a:off x="7024255" y="1925781"/>
            <a:ext cx="900545" cy="29094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Left Arrow 3"/>
          <p:cNvSpPr/>
          <p:nvPr/>
        </p:nvSpPr>
        <p:spPr>
          <a:xfrm>
            <a:off x="8478983" y="4488872"/>
            <a:ext cx="900545" cy="29094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3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fltVal val="0"/>
                                          </p:val>
                                        </p:tav>
                                        <p:tav tm="100000">
                                          <p:val>
                                            <p:strVal val="#ppt_w"/>
                                          </p:val>
                                        </p:tav>
                                      </p:tavLst>
                                    </p:anim>
                                    <p:anim calcmode="lin" valueType="num">
                                      <p:cBhvr>
                                        <p:cTn id="50" dur="1000" fill="hold"/>
                                        <p:tgtEl>
                                          <p:spTgt spid="3"/>
                                        </p:tgtEl>
                                        <p:attrNameLst>
                                          <p:attrName>ppt_h</p:attrName>
                                        </p:attrNameLst>
                                      </p:cBhvr>
                                      <p:tavLst>
                                        <p:tav tm="0">
                                          <p:val>
                                            <p:fltVal val="0"/>
                                          </p:val>
                                        </p:tav>
                                        <p:tav tm="100000">
                                          <p:val>
                                            <p:strVal val="#ppt_h"/>
                                          </p:val>
                                        </p:tav>
                                      </p:tavLst>
                                    </p:anim>
                                    <p:anim calcmode="lin" valueType="num">
                                      <p:cBhvr>
                                        <p:cTn id="51" dur="1000" fill="hold"/>
                                        <p:tgtEl>
                                          <p:spTgt spid="3"/>
                                        </p:tgtEl>
                                        <p:attrNameLst>
                                          <p:attrName>style.rotation</p:attrName>
                                        </p:attrNameLst>
                                      </p:cBhvr>
                                      <p:tavLst>
                                        <p:tav tm="0">
                                          <p:val>
                                            <p:fltVal val="90"/>
                                          </p:val>
                                        </p:tav>
                                        <p:tav tm="100000">
                                          <p:val>
                                            <p:fltVal val="0"/>
                                          </p:val>
                                        </p:tav>
                                      </p:tavLst>
                                    </p:anim>
                                    <p:animEffect transition="in" filter="fade">
                                      <p:cBhvr>
                                        <p:cTn id="52" dur="1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 calcmode="lin" valueType="num">
                                      <p:cBhvr>
                                        <p:cTn id="59" dur="1000" fill="hold"/>
                                        <p:tgtEl>
                                          <p:spTgt spid="4"/>
                                        </p:tgtEl>
                                        <p:attrNameLst>
                                          <p:attrName>style.rotation</p:attrName>
                                        </p:attrNameLst>
                                      </p:cBhvr>
                                      <p:tavLst>
                                        <p:tav tm="0">
                                          <p:val>
                                            <p:fltVal val="90"/>
                                          </p:val>
                                        </p:tav>
                                        <p:tav tm="100000">
                                          <p:val>
                                            <p:fltVal val="0"/>
                                          </p:val>
                                        </p:tav>
                                      </p:tavLst>
                                    </p:anim>
                                    <p:animEffect transition="in" filter="fade">
                                      <p:cBhvr>
                                        <p:cTn id="6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DE12"/>
        </a:solidFill>
        <a:effectLst/>
      </p:bgPr>
    </p:bg>
    <p:spTree>
      <p:nvGrpSpPr>
        <p:cNvPr id="1" name=""/>
        <p:cNvGrpSpPr/>
        <p:nvPr/>
      </p:nvGrpSpPr>
      <p:grpSpPr>
        <a:xfrm>
          <a:off x="0" y="0"/>
          <a:ext cx="0" cy="0"/>
          <a:chOff x="0" y="0"/>
          <a:chExt cx="0" cy="0"/>
        </a:xfrm>
      </p:grpSpPr>
      <p:sp>
        <p:nvSpPr>
          <p:cNvPr id="6" name="Rectangle 5"/>
          <p:cNvSpPr/>
          <p:nvPr/>
        </p:nvSpPr>
        <p:spPr>
          <a:xfrm>
            <a:off x="1524001" y="1988458"/>
            <a:ext cx="9231086" cy="1815882"/>
          </a:xfrm>
          <a:prstGeom prst="rect">
            <a:avLst/>
          </a:prstGeom>
        </p:spPr>
        <p:txBody>
          <a:bodyPr wrap="square">
            <a:spAutoFit/>
          </a:bodyPr>
          <a:lstStyle/>
          <a:p>
            <a:r>
              <a:rPr lang="en-US" sz="2800" dirty="0" smtClean="0"/>
              <a:t>a What does </a:t>
            </a:r>
            <a:r>
              <a:rPr lang="en-US" sz="2800" dirty="0" err="1" smtClean="0"/>
              <a:t>Meherjan</a:t>
            </a:r>
            <a:r>
              <a:rPr lang="en-US" sz="2800" dirty="0" smtClean="0"/>
              <a:t> use to make fire for cooking her meals?</a:t>
            </a:r>
          </a:p>
          <a:p>
            <a:r>
              <a:rPr lang="en-US" sz="2800" dirty="0" smtClean="0"/>
              <a:t>b What property did </a:t>
            </a:r>
            <a:r>
              <a:rPr lang="en-US" sz="2800" dirty="0" err="1" smtClean="0"/>
              <a:t>Meherjan</a:t>
            </a:r>
            <a:r>
              <a:rPr lang="en-US" sz="2800" dirty="0" smtClean="0"/>
              <a:t> lose due to river erosion?</a:t>
            </a:r>
          </a:p>
          <a:p>
            <a:r>
              <a:rPr lang="en-US" sz="2800" dirty="0" smtClean="0"/>
              <a:t>c What do you know about </a:t>
            </a:r>
            <a:r>
              <a:rPr lang="en-US" sz="2800" dirty="0" err="1" smtClean="0"/>
              <a:t>Meherjan’s</a:t>
            </a:r>
            <a:r>
              <a:rPr lang="en-US" sz="2800" dirty="0" smtClean="0"/>
              <a:t> family?</a:t>
            </a:r>
          </a:p>
          <a:p>
            <a:r>
              <a:rPr lang="en-US" sz="2800" dirty="0" smtClean="0"/>
              <a:t>d In which season does river erosion most likely occur?</a:t>
            </a:r>
            <a:endParaRPr lang="en-US" sz="2800" dirty="0"/>
          </a:p>
        </p:txBody>
      </p:sp>
      <p:sp>
        <p:nvSpPr>
          <p:cNvPr id="7" name="TextBox 6"/>
          <p:cNvSpPr txBox="1"/>
          <p:nvPr/>
        </p:nvSpPr>
        <p:spPr>
          <a:xfrm>
            <a:off x="4194629" y="899886"/>
            <a:ext cx="2888342" cy="707886"/>
          </a:xfrm>
          <a:prstGeom prst="rect">
            <a:avLst/>
          </a:prstGeom>
          <a:solidFill>
            <a:srgbClr val="4CDE12"/>
          </a:solidFill>
        </p:spPr>
        <p:txBody>
          <a:bodyPr wrap="square" rtlCol="0">
            <a:spAutoFit/>
          </a:bodyPr>
          <a:lstStyle/>
          <a:p>
            <a:r>
              <a:rPr lang="en-US" sz="4000" b="1" dirty="0" smtClean="0"/>
              <a:t>Group Work</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iterate type="lt">
                                    <p:tmPct val="0"/>
                                  </p:iterate>
                                  <p:childTnLst>
                                    <p:set>
                                      <p:cBhvr>
                                        <p:cTn id="27" dur="1" fill="hold">
                                          <p:stCondLst>
                                            <p:cond delay="0"/>
                                          </p:stCondLst>
                                        </p:cTn>
                                        <p:tgtEl>
                                          <p:spTgt spid="6">
                                            <p:txEl>
                                              <p:pRg st="3" end="3"/>
                                            </p:txEl>
                                          </p:spTgt>
                                        </p:tgtEl>
                                        <p:attrNameLst>
                                          <p:attrName>style.visibility</p:attrName>
                                        </p:attrNameLst>
                                      </p:cBhvr>
                                      <p:to>
                                        <p:strVal val="visible"/>
                                      </p:to>
                                    </p:set>
                                    <p:animEffect transition="in" filter="plus(in)">
                                      <p:cBhvr>
                                        <p:cTn id="28" dur="2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3"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372" y="2420992"/>
            <a:ext cx="10232572" cy="3785652"/>
          </a:xfrm>
          <a:prstGeom prst="rect">
            <a:avLst/>
          </a:prstGeom>
        </p:spPr>
        <p:txBody>
          <a:bodyPr wrap="square">
            <a:spAutoFit/>
          </a:bodyPr>
          <a:lstStyle/>
          <a:p>
            <a:r>
              <a:rPr lang="en-US" sz="2400" dirty="0" err="1" smtClean="0"/>
              <a:t>Meherjan</a:t>
            </a:r>
            <a:r>
              <a:rPr lang="en-US" sz="2400" dirty="0" smtClean="0"/>
              <a:t> is a typical (1) ………………… woman who lives in a slum. She lost her shelter and properties (2) ………………… the erosion of river </a:t>
            </a:r>
            <a:r>
              <a:rPr lang="en-US" sz="2400" dirty="0" err="1" smtClean="0"/>
              <a:t>Jamuna</a:t>
            </a:r>
            <a:r>
              <a:rPr lang="en-US" sz="2400" dirty="0" smtClean="0"/>
              <a:t>. She also lost her family. Her husband had died of diseases caused by poverty and (3) …………………. Now, she is only a (4) ………………… . Like </a:t>
            </a:r>
            <a:r>
              <a:rPr lang="en-US" sz="2400" dirty="0" err="1" smtClean="0"/>
              <a:t>Meherjan</a:t>
            </a:r>
            <a:r>
              <a:rPr lang="en-US" sz="2400" dirty="0" smtClean="0"/>
              <a:t> there are many people who have become the (5) ………………… of river erosion. River erosion is still posing (6) ………………… to the lives and properties of thousands of people. People living (7) ………………… the rivers are the most likely victims of river erosion. Each year about (8) ………………… people become homeless due to river erosion in Bangladesh. </a:t>
            </a:r>
            <a:r>
              <a:rPr lang="en-US" sz="2400" dirty="0" err="1" smtClean="0"/>
              <a:t>Meherjan’s</a:t>
            </a:r>
            <a:r>
              <a:rPr lang="en-US" sz="2400" dirty="0" smtClean="0"/>
              <a:t> life is just one (9) ………………… of how climate change (10) ………………… the lives of thousands of people</a:t>
            </a:r>
          </a:p>
        </p:txBody>
      </p:sp>
      <p:sp>
        <p:nvSpPr>
          <p:cNvPr id="3" name="TextBox 2"/>
          <p:cNvSpPr txBox="1"/>
          <p:nvPr/>
        </p:nvSpPr>
        <p:spPr>
          <a:xfrm>
            <a:off x="4717143" y="798286"/>
            <a:ext cx="2452914" cy="707886"/>
          </a:xfrm>
          <a:prstGeom prst="rect">
            <a:avLst/>
          </a:prstGeom>
          <a:solidFill>
            <a:srgbClr val="00B0F0"/>
          </a:solidFill>
        </p:spPr>
        <p:txBody>
          <a:bodyPr wrap="square" rtlCol="0">
            <a:spAutoFit/>
          </a:bodyPr>
          <a:lstStyle/>
          <a:p>
            <a:pPr algn="ctr"/>
            <a:r>
              <a:rPr lang="en-US" sz="4000" dirty="0" smtClean="0">
                <a:solidFill>
                  <a:schemeClr val="bg1"/>
                </a:solidFill>
              </a:rPr>
              <a:t>Evaluation</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405746" y="540327"/>
            <a:ext cx="2824106" cy="923330"/>
          </a:xfrm>
          <a:prstGeom prst="rect">
            <a:avLst/>
          </a:prstGeom>
          <a:noFill/>
        </p:spPr>
        <p:txBody>
          <a:bodyPr wrap="none" rtlCol="0">
            <a:spAutoFit/>
          </a:bodyPr>
          <a:lstStyle/>
          <a:p>
            <a:r>
              <a:rPr lang="en-US" sz="5400" dirty="0" smtClean="0"/>
              <a:t>Welcome </a:t>
            </a:r>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6" y="955964"/>
            <a:ext cx="9850582" cy="5902036"/>
          </a:xfrm>
          <a:prstGeom prst="rect">
            <a:avLst/>
          </a:prstGeom>
        </p:spPr>
      </p:pic>
    </p:spTree>
    <p:extLst>
      <p:ext uri="{BB962C8B-B14F-4D97-AF65-F5344CB8AC3E}">
        <p14:creationId xmlns:p14="http://schemas.microsoft.com/office/powerpoint/2010/main" val="90581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3931921" y="640082"/>
            <a:ext cx="335715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smtClean="0"/>
              <a:t>Home Work</a:t>
            </a:r>
            <a:endParaRPr lang="en-US" sz="4000" b="1" dirty="0"/>
          </a:p>
        </p:txBody>
      </p:sp>
      <p:sp>
        <p:nvSpPr>
          <p:cNvPr id="3" name="TextBox 2"/>
          <p:cNvSpPr txBox="1"/>
          <p:nvPr/>
        </p:nvSpPr>
        <p:spPr>
          <a:xfrm>
            <a:off x="577933" y="1347967"/>
            <a:ext cx="10986654" cy="523220"/>
          </a:xfrm>
          <a:prstGeom prst="rect">
            <a:avLst/>
          </a:prstGeom>
          <a:solidFill>
            <a:schemeClr val="bg1"/>
          </a:solidFill>
          <a:ln>
            <a:solidFill>
              <a:schemeClr val="bg1"/>
            </a:solidFill>
          </a:ln>
        </p:spPr>
        <p:txBody>
          <a:bodyPr wrap="square" rtlCol="0">
            <a:spAutoFit/>
          </a:bodyPr>
          <a:lstStyle/>
          <a:p>
            <a:r>
              <a:rPr lang="en-US" sz="2800" dirty="0" smtClean="0"/>
              <a:t>Write a paragraph on  “The Slum People”.</a:t>
            </a:r>
            <a:endParaRPr lang="en-US" sz="2800" dirty="0"/>
          </a:p>
        </p:txBody>
      </p:sp>
    </p:spTree>
    <p:extLst>
      <p:ext uri="{BB962C8B-B14F-4D97-AF65-F5344CB8AC3E}">
        <p14:creationId xmlns:p14="http://schemas.microsoft.com/office/powerpoint/2010/main" val="3210874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6" y="651164"/>
            <a:ext cx="10654144" cy="5486400"/>
          </a:xfrm>
          <a:prstGeom prst="rect">
            <a:avLst/>
          </a:prstGeom>
        </p:spPr>
      </p:pic>
    </p:spTree>
    <p:extLst>
      <p:ext uri="{BB962C8B-B14F-4D97-AF65-F5344CB8AC3E}">
        <p14:creationId xmlns:p14="http://schemas.microsoft.com/office/powerpoint/2010/main" val="232756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37" y="3034146"/>
            <a:ext cx="4170218" cy="2246769"/>
          </a:xfrm>
          <a:prstGeom prst="rect">
            <a:avLst/>
          </a:prstGeom>
          <a:noFill/>
          <a:ln>
            <a:solidFill>
              <a:schemeClr val="accent2">
                <a:lumMod val="40000"/>
                <a:lumOff val="60000"/>
              </a:schemeClr>
            </a:solidFill>
          </a:ln>
        </p:spPr>
        <p:txBody>
          <a:bodyPr wrap="square" rtlCol="0">
            <a:spAutoFit/>
          </a:bodyPr>
          <a:lstStyle/>
          <a:p>
            <a:r>
              <a:rPr lang="en-US" sz="2800" dirty="0" err="1" smtClean="0"/>
              <a:t>Solayman</a:t>
            </a:r>
            <a:endParaRPr lang="en-US" sz="2800" dirty="0" smtClean="0"/>
          </a:p>
          <a:p>
            <a:r>
              <a:rPr lang="en-US" sz="2800" dirty="0" smtClean="0"/>
              <a:t>B.A. Hons, M.A. in English</a:t>
            </a:r>
          </a:p>
          <a:p>
            <a:r>
              <a:rPr lang="en-US" sz="2800" dirty="0" smtClean="0"/>
              <a:t>Lecturer in English</a:t>
            </a:r>
          </a:p>
          <a:p>
            <a:r>
              <a:rPr lang="en-US" sz="2800" dirty="0" err="1" smtClean="0"/>
              <a:t>Baghun</a:t>
            </a:r>
            <a:r>
              <a:rPr lang="en-US" sz="2800" dirty="0" smtClean="0"/>
              <a:t> M.U. </a:t>
            </a:r>
            <a:r>
              <a:rPr lang="en-US" sz="2800" dirty="0" err="1" smtClean="0"/>
              <a:t>Alim</a:t>
            </a:r>
            <a:r>
              <a:rPr lang="en-US" sz="2800" dirty="0" smtClean="0"/>
              <a:t> Madrasa</a:t>
            </a:r>
          </a:p>
          <a:p>
            <a:r>
              <a:rPr lang="en-US" sz="2800" dirty="0" err="1" smtClean="0"/>
              <a:t>Kaligonj</a:t>
            </a:r>
            <a:r>
              <a:rPr lang="en-US" sz="2800" dirty="0" smtClean="0"/>
              <a:t>, </a:t>
            </a:r>
            <a:r>
              <a:rPr lang="en-US" sz="2800" dirty="0" err="1" smtClean="0"/>
              <a:t>Gazipur</a:t>
            </a:r>
            <a:r>
              <a:rPr lang="en-US" sz="2800" dirty="0" smtClean="0"/>
              <a:t>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859" y="1801092"/>
            <a:ext cx="993632" cy="3810000"/>
          </a:xfrm>
          <a:prstGeom prst="rect">
            <a:avLst/>
          </a:prstGeom>
        </p:spPr>
      </p:pic>
      <p:sp>
        <p:nvSpPr>
          <p:cNvPr id="4" name="TextBox 3"/>
          <p:cNvSpPr txBox="1"/>
          <p:nvPr/>
        </p:nvSpPr>
        <p:spPr>
          <a:xfrm>
            <a:off x="6739610" y="3034145"/>
            <a:ext cx="3736831" cy="2246769"/>
          </a:xfrm>
          <a:prstGeom prst="rect">
            <a:avLst/>
          </a:prstGeom>
          <a:noFill/>
          <a:ln>
            <a:solidFill>
              <a:schemeClr val="accent2">
                <a:lumMod val="40000"/>
                <a:lumOff val="60000"/>
              </a:schemeClr>
            </a:solidFill>
          </a:ln>
        </p:spPr>
        <p:txBody>
          <a:bodyPr wrap="square" rtlCol="0">
            <a:spAutoFit/>
          </a:bodyPr>
          <a:lstStyle/>
          <a:p>
            <a:r>
              <a:rPr lang="en-US" sz="2800" dirty="0" smtClean="0"/>
              <a:t>Class: Nine </a:t>
            </a:r>
          </a:p>
          <a:p>
            <a:r>
              <a:rPr lang="en-US" sz="2800" dirty="0" smtClean="0"/>
              <a:t>Subject: English 1</a:t>
            </a:r>
            <a:r>
              <a:rPr lang="en-US" sz="2800" baseline="30000" dirty="0" smtClean="0"/>
              <a:t>st</a:t>
            </a:r>
            <a:r>
              <a:rPr lang="en-US" sz="2800" dirty="0" smtClean="0"/>
              <a:t> Paper</a:t>
            </a:r>
          </a:p>
          <a:p>
            <a:r>
              <a:rPr lang="en-US" sz="2800" dirty="0" smtClean="0"/>
              <a:t>Unit: Five, Lesson: One</a:t>
            </a:r>
          </a:p>
          <a:p>
            <a:r>
              <a:rPr lang="en-US" sz="2800" dirty="0" smtClean="0"/>
              <a:t>Duration: 45 Minutes</a:t>
            </a:r>
          </a:p>
          <a:p>
            <a:r>
              <a:rPr lang="en-US" sz="2800" dirty="0" smtClean="0"/>
              <a:t>Date: 08.11.2020</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72" y="755072"/>
            <a:ext cx="2342908" cy="2156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8987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986068" y="268959"/>
            <a:ext cx="3800763" cy="707886"/>
          </a:xfrm>
          <a:prstGeom prst="rect">
            <a:avLst/>
          </a:prstGeom>
          <a:solidFill>
            <a:srgbClr val="7030A0"/>
          </a:solidFill>
        </p:spPr>
        <p:txBody>
          <a:bodyPr wrap="squar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Enjoy this video</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004457" y="5588003"/>
            <a:ext cx="6429829" cy="584775"/>
          </a:xfrm>
          <a:prstGeom prst="rect">
            <a:avLst/>
          </a:prstGeom>
          <a:solidFill>
            <a:srgbClr val="FF0000"/>
          </a:solidFill>
        </p:spPr>
        <p:txBody>
          <a:bodyPr wrap="square" rtlCol="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can you see in this video?</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TextBox 8"/>
          <p:cNvSpPr txBox="1"/>
          <p:nvPr/>
        </p:nvSpPr>
        <p:spPr>
          <a:xfrm>
            <a:off x="2714625" y="1200149"/>
            <a:ext cx="6343651" cy="369332"/>
          </a:xfrm>
          <a:prstGeom prst="rect">
            <a:avLst/>
          </a:prstGeom>
          <a:noFill/>
        </p:spPr>
        <p:txBody>
          <a:bodyPr wrap="square" rtlCol="0">
            <a:spAutoFit/>
          </a:bodyPr>
          <a:lstStyle/>
          <a:p>
            <a:endParaRPr lang="en-US" dirty="0"/>
          </a:p>
        </p:txBody>
      </p:sp>
      <p:sp>
        <p:nvSpPr>
          <p:cNvPr id="6" name="TextBox 5"/>
          <p:cNvSpPr txBox="1"/>
          <p:nvPr/>
        </p:nvSpPr>
        <p:spPr>
          <a:xfrm>
            <a:off x="3004457" y="5588002"/>
            <a:ext cx="6429829" cy="584775"/>
          </a:xfrm>
          <a:prstGeom prst="rect">
            <a:avLst/>
          </a:prstGeom>
          <a:solidFill>
            <a:srgbClr val="FF0000"/>
          </a:solidFill>
        </p:spPr>
        <p:txBody>
          <a:bodyPr wrap="square" rtlCol="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River erosion in Bangladesh</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7" name="Object 6">
            <a:hlinkClick r:id="" action="ppaction://ole?verb=0"/>
          </p:cNvPr>
          <p:cNvGraphicFramePr>
            <a:graphicFrameLocks noChangeAspect="1"/>
          </p:cNvGraphicFramePr>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165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367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665019" y="636005"/>
            <a:ext cx="10875818" cy="707886"/>
          </a:xfrm>
          <a:prstGeom prst="rect">
            <a:avLst/>
          </a:prstGeom>
          <a:solidFill>
            <a:srgbClr val="7030A0"/>
          </a:solidFill>
        </p:spPr>
        <p:txBody>
          <a:bodyPr wrap="square" rtlCol="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What can you see in the slide?</a:t>
            </a:r>
            <a:endParaRPr lang="en-US" sz="4000" dirty="0">
              <a:ln w="0"/>
              <a:solidFill>
                <a:schemeClr val="bg1"/>
              </a:solidFill>
              <a:effectLst>
                <a:outerShdw blurRad="38100" dist="19050" dir="2700000" algn="tl" rotWithShape="0">
                  <a:schemeClr val="dk1">
                    <a:alpha val="40000"/>
                  </a:schemeClr>
                </a:outerShdw>
              </a:effectLst>
            </a:endParaRPr>
          </a:p>
        </p:txBody>
      </p:sp>
      <p:sp>
        <p:nvSpPr>
          <p:cNvPr id="4" name="TextBox 3"/>
          <p:cNvSpPr txBox="1"/>
          <p:nvPr/>
        </p:nvSpPr>
        <p:spPr>
          <a:xfrm>
            <a:off x="665019" y="5632767"/>
            <a:ext cx="10875818" cy="584775"/>
          </a:xfrm>
          <a:prstGeom prst="rect">
            <a:avLst/>
          </a:prstGeom>
          <a:solidFill>
            <a:srgbClr val="FFC000"/>
          </a:solidFill>
        </p:spPr>
        <p:txBody>
          <a:bodyPr wrap="square" rtlCol="0">
            <a:spAutoFit/>
          </a:bodyPr>
          <a:lstStyle/>
          <a:p>
            <a:pPr algn="ctr"/>
            <a:r>
              <a:rPr lang="en-US" sz="3200" dirty="0" smtClean="0">
                <a:ln w="0"/>
                <a:effectLst>
                  <a:outerShdw blurRad="38100" dist="19050" dir="2700000" algn="tl" rotWithShape="0">
                    <a:schemeClr val="dk1">
                      <a:alpha val="40000"/>
                    </a:schemeClr>
                  </a:outerShdw>
                </a:effectLst>
              </a:rPr>
              <a:t>A woman lost every thing by river erosion</a:t>
            </a:r>
            <a:endParaRPr lang="en-US" sz="3200" dirty="0">
              <a:ln w="0"/>
              <a:effectLst>
                <a:outerShdw blurRad="38100" dist="19050" dir="2700000" algn="tl" rotWithShape="0">
                  <a:schemeClr val="dk1">
                    <a:alpha val="40000"/>
                  </a:schemeClr>
                </a:outerShdw>
              </a:effectLst>
            </a:endParaRPr>
          </a:p>
        </p:txBody>
      </p:sp>
      <p:sp>
        <p:nvSpPr>
          <p:cNvPr id="9" name="TextBox 8"/>
          <p:cNvSpPr txBox="1"/>
          <p:nvPr/>
        </p:nvSpPr>
        <p:spPr>
          <a:xfrm>
            <a:off x="2714625" y="1200149"/>
            <a:ext cx="6343651"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9" y="1343891"/>
            <a:ext cx="10875818" cy="4288876"/>
          </a:xfrm>
          <a:prstGeom prst="rect">
            <a:avLst/>
          </a:prstGeom>
        </p:spPr>
      </p:pic>
    </p:spTree>
    <p:extLst>
      <p:ext uri="{BB962C8B-B14F-4D97-AF65-F5344CB8AC3E}">
        <p14:creationId xmlns:p14="http://schemas.microsoft.com/office/powerpoint/2010/main" val="225367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9" y="644668"/>
            <a:ext cx="10875818" cy="707886"/>
          </a:xfrm>
          <a:prstGeom prst="rect">
            <a:avLst/>
          </a:prstGeom>
          <a:solidFill>
            <a:srgbClr val="00B0F0"/>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rPr>
              <a:t>What can you see in the slide?</a:t>
            </a:r>
            <a:endParaRPr lang="en-US" sz="4000" dirty="0">
              <a:ln w="0"/>
              <a:effectLst>
                <a:outerShdw blurRad="38100" dist="19050" dir="2700000" algn="tl" rotWithShape="0">
                  <a:schemeClr val="dk1">
                    <a:alpha val="40000"/>
                  </a:schemeClr>
                </a:outerShdw>
              </a:effectLst>
            </a:endParaRPr>
          </a:p>
        </p:txBody>
      </p:sp>
      <p:sp>
        <p:nvSpPr>
          <p:cNvPr id="3" name="TextBox 2"/>
          <p:cNvSpPr txBox="1"/>
          <p:nvPr/>
        </p:nvSpPr>
        <p:spPr>
          <a:xfrm>
            <a:off x="665019" y="5632767"/>
            <a:ext cx="10875818" cy="584775"/>
          </a:xfrm>
          <a:prstGeom prst="rect">
            <a:avLst/>
          </a:prstGeom>
          <a:solidFill>
            <a:srgbClr val="00B050"/>
          </a:solidFill>
        </p:spPr>
        <p:txBody>
          <a:bodyPr wrap="square" rtlCol="0">
            <a:spAutoFit/>
          </a:bodyPr>
          <a:lstStyle/>
          <a:p>
            <a:pPr algn="ctr"/>
            <a:r>
              <a:rPr lang="en-US" sz="3200" dirty="0" smtClean="0">
                <a:ln w="0"/>
                <a:effectLst>
                  <a:outerShdw blurRad="38100" dist="19050" dir="2700000" algn="tl" rotWithShape="0">
                    <a:schemeClr val="dk1">
                      <a:alpha val="40000"/>
                    </a:schemeClr>
                  </a:outerShdw>
                </a:effectLst>
              </a:rPr>
              <a:t>A building is going under water </a:t>
            </a:r>
            <a:endParaRPr lang="en-US" sz="32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9" y="1352553"/>
            <a:ext cx="10875818" cy="4280213"/>
          </a:xfrm>
          <a:prstGeom prst="rect">
            <a:avLst/>
          </a:prstGeom>
        </p:spPr>
      </p:pic>
    </p:spTree>
    <p:extLst>
      <p:ext uri="{BB962C8B-B14F-4D97-AF65-F5344CB8AC3E}">
        <p14:creationId xmlns:p14="http://schemas.microsoft.com/office/powerpoint/2010/main" val="5157883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9" y="644668"/>
            <a:ext cx="10875818" cy="707886"/>
          </a:xfrm>
          <a:prstGeom prst="rect">
            <a:avLst/>
          </a:prstGeom>
          <a:solidFill>
            <a:schemeClr val="accent1"/>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rPr>
              <a:t>What can you see in the slide?</a:t>
            </a:r>
            <a:endParaRPr lang="en-US" sz="4000" dirty="0">
              <a:ln w="0"/>
              <a:effectLst>
                <a:outerShdw blurRad="38100" dist="19050" dir="2700000" algn="tl" rotWithShape="0">
                  <a:schemeClr val="dk1">
                    <a:alpha val="40000"/>
                  </a:schemeClr>
                </a:outerShdw>
              </a:effectLst>
            </a:endParaRPr>
          </a:p>
        </p:txBody>
      </p:sp>
      <p:sp>
        <p:nvSpPr>
          <p:cNvPr id="3" name="TextBox 2"/>
          <p:cNvSpPr txBox="1"/>
          <p:nvPr/>
        </p:nvSpPr>
        <p:spPr>
          <a:xfrm>
            <a:off x="665019" y="5632767"/>
            <a:ext cx="10875818" cy="584775"/>
          </a:xfrm>
          <a:prstGeom prst="rect">
            <a:avLst/>
          </a:prstGeom>
          <a:solidFill>
            <a:schemeClr val="accent1">
              <a:lumMod val="60000"/>
              <a:lumOff val="40000"/>
            </a:schemeClr>
          </a:solidFill>
        </p:spPr>
        <p:txBody>
          <a:bodyPr wrap="square" rtlCol="0">
            <a:spAutoFit/>
          </a:bodyPr>
          <a:lstStyle/>
          <a:p>
            <a:pPr algn="ctr"/>
            <a:r>
              <a:rPr lang="en-US" sz="3200" dirty="0" smtClean="0">
                <a:ln w="0"/>
                <a:effectLst>
                  <a:outerShdw blurRad="38100" dist="19050" dir="2700000" algn="tl" rotWithShape="0">
                    <a:schemeClr val="dk1">
                      <a:alpha val="40000"/>
                    </a:schemeClr>
                  </a:outerShdw>
                </a:effectLst>
              </a:rPr>
              <a:t>A bank of river has been broken by river erosion</a:t>
            </a:r>
            <a:endParaRPr lang="en-US" sz="32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9" y="1234742"/>
            <a:ext cx="10875817" cy="4398025"/>
          </a:xfrm>
          <a:prstGeom prst="rect">
            <a:avLst/>
          </a:prstGeom>
        </p:spPr>
      </p:pic>
    </p:spTree>
    <p:extLst>
      <p:ext uri="{BB962C8B-B14F-4D97-AF65-F5344CB8AC3E}">
        <p14:creationId xmlns:p14="http://schemas.microsoft.com/office/powerpoint/2010/main" val="3085965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3699164" y="660183"/>
            <a:ext cx="4585854" cy="646331"/>
          </a:xfrm>
          <a:prstGeom prst="rect">
            <a:avLst/>
          </a:prstGeom>
          <a:solidFill>
            <a:srgbClr val="0070C0"/>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dirty="0" smtClean="0">
                <a:ln/>
                <a:solidFill>
                  <a:schemeClr val="accent4"/>
                </a:solidFill>
              </a:rPr>
              <a:t>Our today’s lesson is-</a:t>
            </a:r>
            <a:endParaRPr lang="en-US" sz="3600" b="1" dirty="0">
              <a:ln/>
              <a:solidFill>
                <a:schemeClr val="accent4"/>
              </a:solidFill>
            </a:endParaRPr>
          </a:p>
        </p:txBody>
      </p:sp>
      <p:sp>
        <p:nvSpPr>
          <p:cNvPr id="3" name="TextBox 2"/>
          <p:cNvSpPr txBox="1"/>
          <p:nvPr/>
        </p:nvSpPr>
        <p:spPr>
          <a:xfrm>
            <a:off x="595745" y="2754797"/>
            <a:ext cx="10986655" cy="769441"/>
          </a:xfrm>
          <a:prstGeom prst="rect">
            <a:avLst/>
          </a:prstGeom>
          <a:solidFill>
            <a:srgbClr val="FFC000"/>
          </a:solidFill>
          <a:ln>
            <a:noFill/>
          </a:ln>
        </p:spPr>
        <p:txBody>
          <a:bodyPr wrap="square" rtlCol="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greed of the roaring </a:t>
            </a:r>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rivers</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0045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889" y="912859"/>
            <a:ext cx="11028219" cy="130386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t>After we have studied this unit, we will be able </a:t>
            </a:r>
            <a:r>
              <a:rPr lang="en-US" dirty="0" smtClean="0"/>
              <a:t>to-</a:t>
            </a:r>
            <a:endParaRPr lang="en-US" dirty="0"/>
          </a:p>
        </p:txBody>
      </p:sp>
      <p:sp>
        <p:nvSpPr>
          <p:cNvPr id="3" name="Content Placeholder 2"/>
          <p:cNvSpPr>
            <a:spLocks noGrp="1"/>
          </p:cNvSpPr>
          <p:nvPr>
            <p:ph idx="1"/>
          </p:nvPr>
        </p:nvSpPr>
        <p:spPr>
          <a:ln>
            <a:solidFill>
              <a:schemeClr val="tx1"/>
            </a:solidFill>
          </a:ln>
        </p:spPr>
        <p:txBody>
          <a:bodyPr>
            <a:normAutofit/>
          </a:bodyPr>
          <a:lstStyle/>
          <a:p>
            <a:r>
              <a:rPr lang="en-US" sz="3200" dirty="0" smtClean="0"/>
              <a:t>Learn new words.</a:t>
            </a:r>
          </a:p>
          <a:p>
            <a:r>
              <a:rPr lang="en-US" sz="3200" dirty="0" smtClean="0"/>
              <a:t>comprehend </a:t>
            </a:r>
            <a:r>
              <a:rPr lang="en-US" sz="3200" dirty="0"/>
              <a:t>and </a:t>
            </a:r>
            <a:r>
              <a:rPr lang="en-US" sz="3200" dirty="0" smtClean="0"/>
              <a:t>summarize </a:t>
            </a:r>
            <a:r>
              <a:rPr lang="en-US" sz="3200" dirty="0"/>
              <a:t>texts.</a:t>
            </a:r>
          </a:p>
          <a:p>
            <a:r>
              <a:rPr lang="en-US" sz="3200" dirty="0"/>
              <a:t> ask and answer questions.</a:t>
            </a:r>
          </a:p>
          <a:p>
            <a:pPr marL="0" indent="0">
              <a:buNone/>
            </a:pPr>
            <a:endParaRPr lang="en-US" dirty="0" smtClean="0"/>
          </a:p>
        </p:txBody>
      </p:sp>
    </p:spTree>
    <p:extLst>
      <p:ext uri="{BB962C8B-B14F-4D97-AF65-F5344CB8AC3E}">
        <p14:creationId xmlns:p14="http://schemas.microsoft.com/office/powerpoint/2010/main" val="3220107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1598</TotalTime>
  <Words>899</Words>
  <Application>Microsoft Office PowerPoint</Application>
  <PresentationFormat>Widescreen</PresentationFormat>
  <Paragraphs>124</Paragraphs>
  <Slides>21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Garamond</vt:lpstr>
      <vt:lpstr>Organic</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we have studied this unit, we will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Solayman</dc:creator>
  <cp:lastModifiedBy>SOLAYMAN</cp:lastModifiedBy>
  <cp:revision>147</cp:revision>
  <dcterms:created xsi:type="dcterms:W3CDTF">2019-07-08T15:50:18Z</dcterms:created>
  <dcterms:modified xsi:type="dcterms:W3CDTF">2020-11-11T14:13:16Z</dcterms:modified>
</cp:coreProperties>
</file>