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302" r:id="rId10"/>
    <p:sldId id="303" r:id="rId11"/>
    <p:sldId id="304" r:id="rId12"/>
    <p:sldId id="295" r:id="rId13"/>
    <p:sldId id="306" r:id="rId14"/>
    <p:sldId id="305" r:id="rId15"/>
    <p:sldId id="307" r:id="rId16"/>
    <p:sldId id="308" r:id="rId17"/>
    <p:sldId id="309" r:id="rId18"/>
    <p:sldId id="310" r:id="rId19"/>
    <p:sldId id="312" r:id="rId20"/>
    <p:sldId id="311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CC66"/>
    <a:srgbClr val="FF3399"/>
    <a:srgbClr val="66FFCC"/>
    <a:srgbClr val="FF99CC"/>
    <a:srgbClr val="99FF66"/>
    <a:srgbClr val="99CCFF"/>
    <a:srgbClr val="AFF17D"/>
    <a:srgbClr val="B3EDD1"/>
    <a:srgbClr val="96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EDBFE-67B2-4DC4-93F5-DDB8B2100FA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D38AE-D194-45D7-B4AC-00CA60F864DC}">
      <dgm:prSet phldrT="[Text]" custT="1"/>
      <dgm:spPr>
        <a:solidFill>
          <a:srgbClr val="00FF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5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অস্থিসংক্রান্ত</a:t>
          </a:r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রোগ</a:t>
          </a:r>
          <a:r>
            <a: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B0C0293-C138-4B89-8008-E9C1AF0C182F}" type="parTrans" cxnId="{CBA7E50A-EB12-48A5-87C4-EFF21199C55C}">
      <dgm:prSet/>
      <dgm:spPr/>
      <dgm:t>
        <a:bodyPr/>
        <a:lstStyle/>
        <a:p>
          <a:endParaRPr lang="en-US"/>
        </a:p>
      </dgm:t>
    </dgm:pt>
    <dgm:pt modelId="{B39E6AEC-49CF-4D33-866B-710A20F53A5A}" type="sibTrans" cxnId="{CBA7E50A-EB12-48A5-87C4-EFF21199C55C}">
      <dgm:prSet/>
      <dgm:spPr>
        <a:solidFill>
          <a:srgbClr val="FF3399"/>
        </a:solidFill>
      </dgm:spPr>
      <dgm:t>
        <a:bodyPr/>
        <a:lstStyle/>
        <a:p>
          <a:endParaRPr lang="en-US"/>
        </a:p>
      </dgm:t>
    </dgm:pt>
    <dgm:pt modelId="{5CB6C5B1-64AB-4060-8813-851C16BCEF4E}">
      <dgm:prSet phldrT="[Text]" custT="1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রিউমাটয়েড</a:t>
          </a:r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আর্থ্রাইটিস</a:t>
          </a:r>
          <a:endParaRPr lang="en-US" sz="32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  <a:p>
          <a:r>
            <a: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(Rheumatoid Arthritis)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3C5BA6D-DF32-4167-AFD6-AB65D32C4BE6}" type="parTrans" cxnId="{A1477BB2-B563-4720-812D-5EF40DC4238E}">
      <dgm:prSet/>
      <dgm:spPr/>
      <dgm:t>
        <a:bodyPr/>
        <a:lstStyle/>
        <a:p>
          <a:endParaRPr lang="en-US"/>
        </a:p>
      </dgm:t>
    </dgm:pt>
    <dgm:pt modelId="{B3FC22A8-7F20-401D-9E89-887904A767FA}" type="sibTrans" cxnId="{A1477BB2-B563-4720-812D-5EF40DC4238E}">
      <dgm:prSet/>
      <dgm:spPr>
        <a:solidFill>
          <a:srgbClr val="FF3399"/>
        </a:solidFill>
      </dgm:spPr>
      <dgm:t>
        <a:bodyPr/>
        <a:lstStyle/>
        <a:p>
          <a:endParaRPr lang="en-US"/>
        </a:p>
      </dgm:t>
    </dgm:pt>
    <dgm:pt modelId="{48BD3374-874D-40E2-867B-3CEAE04E5C61}">
      <dgm:prSet phldrT="[Text]" custT="1"/>
      <dgm:spPr>
        <a:solidFill>
          <a:srgbClr val="FF99C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অস্থিওপোরোসিস</a:t>
          </a:r>
          <a:endParaRPr lang="en-US" sz="36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(Osteoporosis)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1430756-6B57-4C1A-B551-81E394317745}" type="parTrans" cxnId="{0621F0A8-AF38-4E6C-A275-FEB35B05D725}">
      <dgm:prSet/>
      <dgm:spPr/>
      <dgm:t>
        <a:bodyPr/>
        <a:lstStyle/>
        <a:p>
          <a:endParaRPr lang="en-US"/>
        </a:p>
      </dgm:t>
    </dgm:pt>
    <dgm:pt modelId="{75A78E43-5CD1-4CF9-8A9E-A8C527152618}" type="sibTrans" cxnId="{0621F0A8-AF38-4E6C-A275-FEB35B05D725}">
      <dgm:prSet/>
      <dgm:spPr>
        <a:solidFill>
          <a:srgbClr val="FF3399"/>
        </a:solidFill>
      </dgm:spPr>
      <dgm:t>
        <a:bodyPr/>
        <a:lstStyle/>
        <a:p>
          <a:endParaRPr lang="en-US"/>
        </a:p>
      </dgm:t>
    </dgm:pt>
    <dgm:pt modelId="{6CE8EDCF-6DF1-4B36-A0ED-6F61B49D2ADA}" type="pres">
      <dgm:prSet presAssocID="{3E7EDBFE-67B2-4DC4-93F5-DDB8B2100F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0C92AE-FA4D-4AF9-896F-3C6481CA7C45}" type="pres">
      <dgm:prSet presAssocID="{58BD38AE-D194-45D7-B4AC-00CA60F864DC}" presName="node" presStyleLbl="node1" presStyleIdx="0" presStyleCnt="3" custScaleX="171470" custScaleY="57890" custRadScaleRad="100324" custRadScaleInc="8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9F2F-1376-4E16-8B11-A72458E9FE86}" type="pres">
      <dgm:prSet presAssocID="{B39E6AEC-49CF-4D33-866B-710A20F53A5A}" presName="sibTrans" presStyleLbl="sibTrans2D1" presStyleIdx="0" presStyleCnt="3" custScaleX="171682" custScaleY="82236"/>
      <dgm:spPr/>
      <dgm:t>
        <a:bodyPr/>
        <a:lstStyle/>
        <a:p>
          <a:endParaRPr lang="en-US"/>
        </a:p>
      </dgm:t>
    </dgm:pt>
    <dgm:pt modelId="{659489F0-35E3-4D91-BC58-D5A20A55704B}" type="pres">
      <dgm:prSet presAssocID="{B39E6AEC-49CF-4D33-866B-710A20F53A5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5A9BA2F-38AC-4034-806D-10690BA9A004}" type="pres">
      <dgm:prSet presAssocID="{5CB6C5B1-64AB-4060-8813-851C16BCEF4E}" presName="node" presStyleLbl="node1" presStyleIdx="1" presStyleCnt="3" custScaleX="127681" custScaleY="134275" custRadScaleRad="98872" custRadScaleInc="-30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64E37-9C50-4F39-AA9A-3C78F93BEAF8}" type="pres">
      <dgm:prSet presAssocID="{B3FC22A8-7F20-401D-9E89-887904A767FA}" presName="sibTrans" presStyleLbl="sibTrans2D1" presStyleIdx="1" presStyleCnt="3" custAng="10806576" custFlipVert="1" custScaleX="92294" custScaleY="63567"/>
      <dgm:spPr/>
      <dgm:t>
        <a:bodyPr/>
        <a:lstStyle/>
        <a:p>
          <a:endParaRPr lang="en-US"/>
        </a:p>
      </dgm:t>
    </dgm:pt>
    <dgm:pt modelId="{7CC2D0BF-11A6-4E83-9BD1-D35C55545254}" type="pres">
      <dgm:prSet presAssocID="{B3FC22A8-7F20-401D-9E89-887904A767F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8381DAC-790D-48C4-87D8-558CCEB8FD32}" type="pres">
      <dgm:prSet presAssocID="{48BD3374-874D-40E2-867B-3CEAE04E5C61}" presName="node" presStyleLbl="node1" presStyleIdx="2" presStyleCnt="3" custScaleX="128168" custRadScaleRad="94155" custRadScaleInc="26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E6350-4D49-4A5C-9B2F-F29739951CC1}" type="pres">
      <dgm:prSet presAssocID="{75A78E43-5CD1-4CF9-8A9E-A8C527152618}" presName="sibTrans" presStyleLbl="sibTrans2D1" presStyleIdx="2" presStyleCnt="3" custAng="17246838" custFlipVert="0" custFlipHor="1" custScaleX="171756" custScaleY="83362"/>
      <dgm:spPr/>
      <dgm:t>
        <a:bodyPr/>
        <a:lstStyle/>
        <a:p>
          <a:endParaRPr lang="en-US"/>
        </a:p>
      </dgm:t>
    </dgm:pt>
    <dgm:pt modelId="{170C0A8F-032B-414A-8773-884584752089}" type="pres">
      <dgm:prSet presAssocID="{75A78E43-5CD1-4CF9-8A9E-A8C52715261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621F0A8-AF38-4E6C-A275-FEB35B05D725}" srcId="{3E7EDBFE-67B2-4DC4-93F5-DDB8B2100FA3}" destId="{48BD3374-874D-40E2-867B-3CEAE04E5C61}" srcOrd="2" destOrd="0" parTransId="{F1430756-6B57-4C1A-B551-81E394317745}" sibTransId="{75A78E43-5CD1-4CF9-8A9E-A8C527152618}"/>
    <dgm:cxn modelId="{54F7C503-1F79-4602-9F23-280E2AFDCA5B}" type="presOf" srcId="{75A78E43-5CD1-4CF9-8A9E-A8C527152618}" destId="{170C0A8F-032B-414A-8773-884584752089}" srcOrd="1" destOrd="0" presId="urn:microsoft.com/office/officeart/2005/8/layout/cycle7"/>
    <dgm:cxn modelId="{6D6CC08F-4B08-4623-BA1D-CB71CDF785AE}" type="presOf" srcId="{3E7EDBFE-67B2-4DC4-93F5-DDB8B2100FA3}" destId="{6CE8EDCF-6DF1-4B36-A0ED-6F61B49D2ADA}" srcOrd="0" destOrd="0" presId="urn:microsoft.com/office/officeart/2005/8/layout/cycle7"/>
    <dgm:cxn modelId="{17C1F918-5392-44AD-917A-299DF1E8F27F}" type="presOf" srcId="{75A78E43-5CD1-4CF9-8A9E-A8C527152618}" destId="{AAEE6350-4D49-4A5C-9B2F-F29739951CC1}" srcOrd="0" destOrd="0" presId="urn:microsoft.com/office/officeart/2005/8/layout/cycle7"/>
    <dgm:cxn modelId="{A1477BB2-B563-4720-812D-5EF40DC4238E}" srcId="{3E7EDBFE-67B2-4DC4-93F5-DDB8B2100FA3}" destId="{5CB6C5B1-64AB-4060-8813-851C16BCEF4E}" srcOrd="1" destOrd="0" parTransId="{F3C5BA6D-DF32-4167-AFD6-AB65D32C4BE6}" sibTransId="{B3FC22A8-7F20-401D-9E89-887904A767FA}"/>
    <dgm:cxn modelId="{BA29DE52-3C6E-4A32-8B57-DE8686432DCA}" type="presOf" srcId="{B3FC22A8-7F20-401D-9E89-887904A767FA}" destId="{7CC2D0BF-11A6-4E83-9BD1-D35C55545254}" srcOrd="1" destOrd="0" presId="urn:microsoft.com/office/officeart/2005/8/layout/cycle7"/>
    <dgm:cxn modelId="{E91F9BD9-21AE-4101-8991-7176122BA975}" type="presOf" srcId="{58BD38AE-D194-45D7-B4AC-00CA60F864DC}" destId="{560C92AE-FA4D-4AF9-896F-3C6481CA7C45}" srcOrd="0" destOrd="0" presId="urn:microsoft.com/office/officeart/2005/8/layout/cycle7"/>
    <dgm:cxn modelId="{E07D5F27-7B6A-465F-9B7C-F6B11803AFF5}" type="presOf" srcId="{48BD3374-874D-40E2-867B-3CEAE04E5C61}" destId="{88381DAC-790D-48C4-87D8-558CCEB8FD32}" srcOrd="0" destOrd="0" presId="urn:microsoft.com/office/officeart/2005/8/layout/cycle7"/>
    <dgm:cxn modelId="{52FD28FC-62E9-45AF-BB77-47AE79A03A48}" type="presOf" srcId="{B3FC22A8-7F20-401D-9E89-887904A767FA}" destId="{CA764E37-9C50-4F39-AA9A-3C78F93BEAF8}" srcOrd="0" destOrd="0" presId="urn:microsoft.com/office/officeart/2005/8/layout/cycle7"/>
    <dgm:cxn modelId="{050E6D18-DE45-4FD1-B231-0C4AC2636542}" type="presOf" srcId="{B39E6AEC-49CF-4D33-866B-710A20F53A5A}" destId="{16859F2F-1376-4E16-8B11-A72458E9FE86}" srcOrd="0" destOrd="0" presId="urn:microsoft.com/office/officeart/2005/8/layout/cycle7"/>
    <dgm:cxn modelId="{2B79DF06-8FB6-4C9C-9444-DC3F8B6D8E3F}" type="presOf" srcId="{B39E6AEC-49CF-4D33-866B-710A20F53A5A}" destId="{659489F0-35E3-4D91-BC58-D5A20A55704B}" srcOrd="1" destOrd="0" presId="urn:microsoft.com/office/officeart/2005/8/layout/cycle7"/>
    <dgm:cxn modelId="{CBA7E50A-EB12-48A5-87C4-EFF21199C55C}" srcId="{3E7EDBFE-67B2-4DC4-93F5-DDB8B2100FA3}" destId="{58BD38AE-D194-45D7-B4AC-00CA60F864DC}" srcOrd="0" destOrd="0" parTransId="{7B0C0293-C138-4B89-8008-E9C1AF0C182F}" sibTransId="{B39E6AEC-49CF-4D33-866B-710A20F53A5A}"/>
    <dgm:cxn modelId="{BDC6257B-915D-4F7B-90E5-4A584EE040BB}" type="presOf" srcId="{5CB6C5B1-64AB-4060-8813-851C16BCEF4E}" destId="{F5A9BA2F-38AC-4034-806D-10690BA9A004}" srcOrd="0" destOrd="0" presId="urn:microsoft.com/office/officeart/2005/8/layout/cycle7"/>
    <dgm:cxn modelId="{CA9838F6-B625-42B6-80A0-72CF7813EA04}" type="presParOf" srcId="{6CE8EDCF-6DF1-4B36-A0ED-6F61B49D2ADA}" destId="{560C92AE-FA4D-4AF9-896F-3C6481CA7C45}" srcOrd="0" destOrd="0" presId="urn:microsoft.com/office/officeart/2005/8/layout/cycle7"/>
    <dgm:cxn modelId="{B1E5F96E-5581-4BA9-9D1B-451173646082}" type="presParOf" srcId="{6CE8EDCF-6DF1-4B36-A0ED-6F61B49D2ADA}" destId="{16859F2F-1376-4E16-8B11-A72458E9FE86}" srcOrd="1" destOrd="0" presId="urn:microsoft.com/office/officeart/2005/8/layout/cycle7"/>
    <dgm:cxn modelId="{383AECC4-3F05-4E8C-AC98-364C3F446328}" type="presParOf" srcId="{16859F2F-1376-4E16-8B11-A72458E9FE86}" destId="{659489F0-35E3-4D91-BC58-D5A20A55704B}" srcOrd="0" destOrd="0" presId="urn:microsoft.com/office/officeart/2005/8/layout/cycle7"/>
    <dgm:cxn modelId="{D203BDE6-842C-487F-9949-C04F94CDC679}" type="presParOf" srcId="{6CE8EDCF-6DF1-4B36-A0ED-6F61B49D2ADA}" destId="{F5A9BA2F-38AC-4034-806D-10690BA9A004}" srcOrd="2" destOrd="0" presId="urn:microsoft.com/office/officeart/2005/8/layout/cycle7"/>
    <dgm:cxn modelId="{F605D431-1AAD-4108-83E8-532567AF4428}" type="presParOf" srcId="{6CE8EDCF-6DF1-4B36-A0ED-6F61B49D2ADA}" destId="{CA764E37-9C50-4F39-AA9A-3C78F93BEAF8}" srcOrd="3" destOrd="0" presId="urn:microsoft.com/office/officeart/2005/8/layout/cycle7"/>
    <dgm:cxn modelId="{D2A36996-8BF2-4126-8DFF-0807AD9846F8}" type="presParOf" srcId="{CA764E37-9C50-4F39-AA9A-3C78F93BEAF8}" destId="{7CC2D0BF-11A6-4E83-9BD1-D35C55545254}" srcOrd="0" destOrd="0" presId="urn:microsoft.com/office/officeart/2005/8/layout/cycle7"/>
    <dgm:cxn modelId="{89C93457-E3AE-4BF2-AA21-EBDE8FD23EB9}" type="presParOf" srcId="{6CE8EDCF-6DF1-4B36-A0ED-6F61B49D2ADA}" destId="{88381DAC-790D-48C4-87D8-558CCEB8FD32}" srcOrd="4" destOrd="0" presId="urn:microsoft.com/office/officeart/2005/8/layout/cycle7"/>
    <dgm:cxn modelId="{284DFB2D-2D67-47E5-A629-375D4D257352}" type="presParOf" srcId="{6CE8EDCF-6DF1-4B36-A0ED-6F61B49D2ADA}" destId="{AAEE6350-4D49-4A5C-9B2F-F29739951CC1}" srcOrd="5" destOrd="0" presId="urn:microsoft.com/office/officeart/2005/8/layout/cycle7"/>
    <dgm:cxn modelId="{656EF01F-F0A2-4183-84CD-0E66F5139D87}" type="presParOf" srcId="{AAEE6350-4D49-4A5C-9B2F-F29739951CC1}" destId="{170C0A8F-032B-414A-8773-88458475208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C92AE-FA4D-4AF9-896F-3C6481CA7C45}">
      <dsp:nvSpPr>
        <dsp:cNvPr id="0" name=""/>
        <dsp:cNvSpPr/>
      </dsp:nvSpPr>
      <dsp:spPr>
        <a:xfrm>
          <a:off x="2666998" y="182180"/>
          <a:ext cx="4907921" cy="828481"/>
        </a:xfrm>
        <a:prstGeom prst="roundRect">
          <a:avLst>
            <a:gd name="adj" fmla="val 10000"/>
          </a:avLst>
        </a:prstGeom>
        <a:solidFill>
          <a:srgbClr val="00FF99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অস্থিসংক্রান্ত</a:t>
          </a: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5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রোগ</a:t>
          </a:r>
          <a:r>
            <a:rPr lang="en-US" sz="5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US" sz="5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691263" y="206445"/>
        <a:ext cx="4859391" cy="779951"/>
      </dsp:txXfrm>
    </dsp:sp>
    <dsp:sp modelId="{16859F2F-1376-4E16-8B11-A72458E9FE86}">
      <dsp:nvSpPr>
        <dsp:cNvPr id="0" name=""/>
        <dsp:cNvSpPr/>
      </dsp:nvSpPr>
      <dsp:spPr>
        <a:xfrm rot="3223421">
          <a:off x="5108496" y="1753731"/>
          <a:ext cx="2026031" cy="411916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232071" y="1836114"/>
        <a:ext cx="1778881" cy="247150"/>
      </dsp:txXfrm>
    </dsp:sp>
    <dsp:sp modelId="{F5A9BA2F-38AC-4034-806D-10690BA9A004}">
      <dsp:nvSpPr>
        <dsp:cNvPr id="0" name=""/>
        <dsp:cNvSpPr/>
      </dsp:nvSpPr>
      <dsp:spPr>
        <a:xfrm>
          <a:off x="5695940" y="2908717"/>
          <a:ext cx="3654565" cy="1921651"/>
        </a:xfrm>
        <a:prstGeom prst="roundRect">
          <a:avLst>
            <a:gd name="adj" fmla="val 10000"/>
          </a:avLst>
        </a:prstGeom>
        <a:solidFill>
          <a:srgbClr val="99CCFF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রিউমাটয়েড</a:t>
          </a: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আর্থ্রাইটিস</a:t>
          </a:r>
          <a:endParaRPr lang="en-US" sz="32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(Rheumatoid Arthritis)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752223" y="2965000"/>
        <a:ext cx="3541999" cy="1809085"/>
      </dsp:txXfrm>
    </dsp:sp>
    <dsp:sp modelId="{CA764E37-9C50-4F39-AA9A-3C78F93BEAF8}">
      <dsp:nvSpPr>
        <dsp:cNvPr id="0" name=""/>
        <dsp:cNvSpPr/>
      </dsp:nvSpPr>
      <dsp:spPr>
        <a:xfrm rot="44420" flipV="1">
          <a:off x="4413870" y="3748389"/>
          <a:ext cx="1089168" cy="318404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509391" y="3812070"/>
        <a:ext cx="898126" cy="191042"/>
      </dsp:txXfrm>
    </dsp:sp>
    <dsp:sp modelId="{88381DAC-790D-48C4-87D8-558CCEB8FD32}">
      <dsp:nvSpPr>
        <dsp:cNvPr id="0" name=""/>
        <dsp:cNvSpPr/>
      </dsp:nvSpPr>
      <dsp:spPr>
        <a:xfrm>
          <a:off x="552464" y="3230178"/>
          <a:ext cx="3668504" cy="1431131"/>
        </a:xfrm>
        <a:prstGeom prst="roundRect">
          <a:avLst>
            <a:gd name="adj" fmla="val 10000"/>
          </a:avLst>
        </a:prstGeom>
        <a:solidFill>
          <a:srgbClr val="FF99CC"/>
        </a:solidFill>
        <a:ln w="425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অস্থিওপোরোসিস</a:t>
          </a:r>
          <a:endParaRPr lang="en-US" sz="36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rPr>
            <a:t>(Osteoporosis)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94380" y="3272094"/>
        <a:ext cx="3584672" cy="1347299"/>
      </dsp:txXfrm>
    </dsp:sp>
    <dsp:sp modelId="{AAEE6350-4D49-4A5C-9B2F-F29739951CC1}">
      <dsp:nvSpPr>
        <dsp:cNvPr id="0" name=""/>
        <dsp:cNvSpPr/>
      </dsp:nvSpPr>
      <dsp:spPr>
        <a:xfrm rot="7399559" flipH="1">
          <a:off x="2863379" y="1911642"/>
          <a:ext cx="2026905" cy="417556"/>
        </a:xfrm>
        <a:prstGeom prst="left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88646" y="1995153"/>
        <a:ext cx="1776371" cy="250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rgbClr val="CC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80330"/>
            <a:ext cx="3810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(Tendon)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" b="100000" l="3646" r="5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59" y="869156"/>
            <a:ext cx="5842847" cy="5105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989159" y="2029876"/>
            <a:ext cx="0" cy="13919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08159" y="3934876"/>
            <a:ext cx="0" cy="1066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0959" y="1157129"/>
            <a:ext cx="2209800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বাইসেপস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0959" y="5148316"/>
            <a:ext cx="2209800" cy="584775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ট্রাইসেপস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198974"/>
            <a:ext cx="571500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মাংসপেশির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প্রান্তভাগ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দড়ি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রজ্জুর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গায়ের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প্রান্তকে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002" y="2794727"/>
            <a:ext cx="5715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শ্বেত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তন্তুময়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যোজক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002" y="3530065"/>
            <a:ext cx="5867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স্থিতিস্থাপকতা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তুলনামূলকভাবে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449485"/>
            <a:ext cx="601980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দেহকাঠামো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দৃঢ়তা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অস্থিবন্ধনী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চাপটানের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বিরুদ্ধে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যান্ত্রিক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তোলে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5959287"/>
            <a:ext cx="8001000" cy="52322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নাড়ার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বাইসেপস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ট্রাইসেপস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বিপরীত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ক্রিয়া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8120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9557"/>
            <a:ext cx="4648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(Ligament)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37" y="1361234"/>
            <a:ext cx="6934200" cy="1569660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পাতলা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কাপড়ের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মতো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কোমল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অথচ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দৃঢ়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স্থিতিস্থাপক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বন্ধনী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পরস্পরের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সংযুক্ত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অস্থিবন্ধনী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337" y="3194685"/>
            <a:ext cx="6905767" cy="107721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শ্বেততন্তু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পীততন্তু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ইলাস্টিক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554" y="4572832"/>
            <a:ext cx="6905766" cy="156966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ইলাস্টিক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তন্তুগুলো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ইলাস্টিন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প্রোটিন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হাড়কে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আটকে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সবদিকে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সোজা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বাঁকা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নড়াচড়া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600"/>
            <a:ext cx="3848100" cy="48387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9601200" y="1524000"/>
            <a:ext cx="95250" cy="2971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915400" y="4784333"/>
            <a:ext cx="229736" cy="6639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8464" y="5496161"/>
            <a:ext cx="1372736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268" y="853738"/>
            <a:ext cx="1524000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63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57200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590800"/>
            <a:ext cx="7620000" cy="830997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টেনডন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লিগামেন্ট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</a:t>
            </a:r>
          </a:p>
        </p:txBody>
      </p:sp>
    </p:spTree>
    <p:extLst>
      <p:ext uri="{BB962C8B-B14F-4D97-AF65-F5344CB8AC3E}">
        <p14:creationId xmlns:p14="http://schemas.microsoft.com/office/powerpoint/2010/main" val="134195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5909689"/>
              </p:ext>
            </p:extLst>
          </p:nvPr>
        </p:nvGraphicFramePr>
        <p:xfrm>
          <a:off x="1066800" y="609600"/>
          <a:ext cx="9753600" cy="552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31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8686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অস্থিওপোরোসিস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অভাবজনিত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447800"/>
            <a:ext cx="3178562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295400"/>
            <a:ext cx="7315200" cy="304698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যেসব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বহুদিন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স্টেরওয়েডযুক্ত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ঔষধ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মেনোপজ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চিরতরে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বন্ধ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আশঙ্কা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অলস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যাপন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কায়িক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পরিশ্রম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তাদেরও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আশঙ্কা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572000"/>
            <a:ext cx="7010400" cy="169277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লবণ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ঘাটতির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মেনোপজ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ঘনত্ব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পুরুত্ব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00401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010400" cy="3170099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লক্ষণঃ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ভঙ্গুর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ঘনত্ব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পিঠের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পিছন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ব্যথা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অনুভব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ব্যথা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অনুভব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516" y="3886200"/>
            <a:ext cx="11201400" cy="2308324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নির্ণয়ঃ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ঘনত্বমাপক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যন্ত্রের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তেমন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উপসর্গ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হঠা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সামান্য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আঘাতে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কোমর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ভেঙ্গে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16" y="746849"/>
            <a:ext cx="3886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1201400" cy="286232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প্রতিকারঃ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পঞ্চশোর্ধ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পুরুষ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নারীদের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দৈনিক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1200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মিলিগ্রাম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চিকিৎসক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ননিতোলা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দুগ্ধজাত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দ্রব্য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কমলার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সবুজ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শাকসবজি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সয়াদ্রব্য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ক্যালসিয়াম-সমৃদ্ধ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খাওয়া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276600"/>
            <a:ext cx="8229600" cy="2862322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প্রতিরোধঃ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যথেষ্ট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পরিমাণে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সূর্যালোকের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সংস্পর্শে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আসা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ভিটামিন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সমৃদ্ধ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আঁশযুক্ত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47427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5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10392770" cy="64633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রিউমাটয়েড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আর্থ্রাইটিস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গেঁটেবাত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(Rheumatoid Arthritis)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066" y="1107343"/>
            <a:ext cx="7563134" cy="2062103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শতাধিক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বাতরোগের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রিউমাটয়েড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আর্থ্রাইটিস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বয়স্করা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আক্রান্ত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বয়সী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ছেলেমেয়েদের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গিঁটে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ব্যথা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যন্ত্রণা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রিউমেটিক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ফিভার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বাতজ্বর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714" y="3352800"/>
            <a:ext cx="7010400" cy="2862322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লক্ষণঃ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গিঁটে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প্রদাহ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ব্যথা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অস্থিসন্ধিগুলো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নাড়াতে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কুষ্ট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গিঁট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ফুলে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2" b="98826" l="1438" r="73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439" y="704165"/>
            <a:ext cx="5410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28 -0.00741 L -0.10872 0.0388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1201400" cy="4031873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প্রতিকারঃ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বয়স্কদের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বেলায়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পুরোপুরি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ব্যবস্থাগুলো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কিছুটা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উপশম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অত্যধিক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পরিশ্রম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বিরত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যন্ত্রণাদায়ক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গিঁটের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কুসুম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স্যাঁক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অস্থিসন্ধির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নড়াচড়া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হালকা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ব্যায়ম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ডাক্তারের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পরামর্শ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বেদনা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উপশমকারী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ঔষধ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সেবন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চিকিৎসা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আংশিক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পরিত্রাণ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495800"/>
            <a:ext cx="8229600" cy="1754326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প্রতিরোধঃ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চিকিৎসক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নিয়মিত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ব্যায়াম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আঁশযুক্ত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" b="99654" l="507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33800"/>
            <a:ext cx="3176879" cy="29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3505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651" y="2044244"/>
            <a:ext cx="10591800" cy="769441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অস্টিওপোরোসিস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বর্ণনা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  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3200400"/>
            <a:ext cx="10591800" cy="76944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রিউমাটয়েড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আর্থ্রাইটিস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প্রতিরোধ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বর্ণনা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     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6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4607" y="55188"/>
            <a:ext cx="11384478" cy="4971019"/>
            <a:chOff x="404607" y="55188"/>
            <a:chExt cx="11384478" cy="4971019"/>
          </a:xfrm>
        </p:grpSpPr>
        <p:grpSp>
          <p:nvGrpSpPr>
            <p:cNvPr id="3" name="Group 2"/>
            <p:cNvGrpSpPr/>
            <p:nvPr/>
          </p:nvGrpSpPr>
          <p:grpSpPr>
            <a:xfrm>
              <a:off x="1005740" y="55188"/>
              <a:ext cx="10783345" cy="4971019"/>
              <a:chOff x="1005740" y="55188"/>
              <a:chExt cx="10783345" cy="497101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05740" y="55188"/>
                <a:ext cx="10574314" cy="4971019"/>
                <a:chOff x="1095220" y="586871"/>
                <a:chExt cx="16230832" cy="701025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095220" y="4220466"/>
                  <a:ext cx="16230832" cy="3376663"/>
                  <a:chOff x="225462" y="2161293"/>
                  <a:chExt cx="10026294" cy="1799577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225462" y="2161293"/>
                    <a:ext cx="1738466" cy="1752600"/>
                  </a:xfrm>
                  <a:prstGeom prst="ellipse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FF3399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 err="1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স্বা</a:t>
                    </a:r>
                    <a:endPara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047623" y="2161293"/>
                    <a:ext cx="1710981" cy="1799577"/>
                  </a:xfrm>
                  <a:prstGeom prst="ellipse">
                    <a:avLst/>
                  </a:pr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7030A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5302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গ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786432" y="2161293"/>
                    <a:ext cx="1662881" cy="1767321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F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ত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8664461" y="2161293"/>
                    <a:ext cx="1587295" cy="1721861"/>
                  </a:xfrm>
                  <a:prstGeom prst="ellipse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5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ম</a:t>
                    </a: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6730" y="586871"/>
                  <a:ext cx="14630399" cy="1775343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0900" y="393936"/>
                <a:ext cx="1968185" cy="22378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07" y="357542"/>
              <a:ext cx="2287450" cy="131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64108" y="446702"/>
            <a:ext cx="2962835" cy="1446550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0901" y="1975599"/>
            <a:ext cx="11216893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1723" y="2922843"/>
            <a:ext cx="969158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অনৈচ্ছিক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, (ii)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হ্রৎপিন্ডের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হ্রৎপেশি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(iii)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তরুণাস্থি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40" name="Oval 39"/>
          <p:cNvSpPr/>
          <p:nvPr/>
        </p:nvSpPr>
        <p:spPr>
          <a:xfrm>
            <a:off x="488498" y="3845014"/>
            <a:ext cx="564115" cy="5299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73572" y="3810062"/>
            <a:ext cx="498236" cy="5797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25209" y="3819715"/>
            <a:ext cx="485191" cy="5552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গ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60758" y="3882731"/>
            <a:ext cx="477842" cy="5205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8394" y="5587369"/>
            <a:ext cx="570954" cy="57545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গ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56676" y="5578633"/>
            <a:ext cx="589916" cy="5841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ঘ 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314951" y="5643723"/>
            <a:ext cx="507930" cy="5045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খ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7660" y="5655897"/>
            <a:ext cx="521648" cy="5167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ক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4820" y="3916819"/>
            <a:ext cx="1852060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(iii)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8058" y="3913344"/>
            <a:ext cx="1722528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68159" y="3888045"/>
            <a:ext cx="777034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359653" y="3845014"/>
            <a:ext cx="2147284" cy="46166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(ii), (iii)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5507" y="4791889"/>
            <a:ext cx="11216893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ক্যালসিয়ামের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অভাবজনিত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0533" y="5643723"/>
            <a:ext cx="2101897" cy="5232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অস্টিওপোরেসিস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3376" y="5603606"/>
            <a:ext cx="1312842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গেঁটেবাত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86644" y="5582167"/>
            <a:ext cx="1333204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বাতজ্বর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08768" y="5582166"/>
            <a:ext cx="2798169" cy="646331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কোনোটিও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369632" y="482121"/>
            <a:ext cx="3953431" cy="1429282"/>
            <a:chOff x="8629934" y="481490"/>
            <a:chExt cx="3152775" cy="280983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189904" y="931589"/>
              <a:ext cx="2269150" cy="23597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2315" y="415450"/>
            <a:ext cx="2796685" cy="1309686"/>
            <a:chOff x="8629934" y="481490"/>
            <a:chExt cx="3152775" cy="325943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9071466" y="1060036"/>
              <a:ext cx="2675034" cy="268088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00FF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98535" y="3614181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535" y="3614181"/>
                <a:ext cx="848309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6343649" y="3650882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49" y="3650882"/>
                <a:ext cx="848309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365507" y="3635697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07" y="3635697"/>
                <a:ext cx="848309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2" y="5434328"/>
                <a:ext cx="848309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5399687" y="5389960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687" y="5389960"/>
                <a:ext cx="848309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7836990" y="5409065"/>
                <a:ext cx="848309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US" sz="5400" dirty="0" smtClean="0">
                  <a:ln w="0"/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90" y="5409065"/>
                <a:ext cx="848309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" grpId="0"/>
      <p:bldP spid="70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1981200"/>
            <a:ext cx="11049000" cy="76944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অস্টিওপোরোসিস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বর্ণনা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51720"/>
            <a:ext cx="11429999" cy="76944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রিউমাটয়েড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আর্থ্রাইটিস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প্রতিকার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বর্ণনা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 </a:t>
            </a:r>
          </a:p>
        </p:txBody>
      </p: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" y="409747"/>
            <a:ext cx="10286999" cy="6103401"/>
            <a:chOff x="838200" y="409747"/>
            <a:chExt cx="10286999" cy="6103401"/>
          </a:xfrm>
        </p:grpSpPr>
        <p:grpSp>
          <p:nvGrpSpPr>
            <p:cNvPr id="2" name="Group 1"/>
            <p:cNvGrpSpPr/>
            <p:nvPr/>
          </p:nvGrpSpPr>
          <p:grpSpPr>
            <a:xfrm>
              <a:off x="1828800" y="409747"/>
              <a:ext cx="9296399" cy="6103401"/>
              <a:chOff x="304800" y="409746"/>
              <a:chExt cx="9296399" cy="61034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5867398"/>
                <a:ext cx="1395412" cy="645749"/>
              </a:xfrm>
              <a:prstGeom prst="rect">
                <a:avLst/>
              </a:prstGeom>
            </p:spPr>
          </p:pic>
          <p:sp>
            <p:nvSpPr>
              <p:cNvPr id="4" name="Down Ribbon 3"/>
              <p:cNvSpPr/>
              <p:nvPr/>
            </p:nvSpPr>
            <p:spPr>
              <a:xfrm>
                <a:off x="304800" y="409746"/>
                <a:ext cx="8534400" cy="885654"/>
              </a:xfrm>
              <a:prstGeom prst="ribb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6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133600" y="1600200"/>
                <a:ext cx="7467599" cy="4267198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মোঃ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সাইফুর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রহমান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সহকারী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বিজ্ঞান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বি,এস,সি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অনার্স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এম,এস,সি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রসায়ন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বি,এড</a:t>
                </a: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কবিরাজপুর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শিহাব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মাধ্যমিক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রাজৈর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মাদারীপুর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algn="just"/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মোবাইল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নম্বরঃ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০১৭১২৭৮৩৯১০</a:t>
                </a:r>
              </a:p>
              <a:p>
                <a:pPr algn="just"/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itchFamily="34" charset="0"/>
                    <a:cs typeface="Arial" pitchFamily="34" charset="0"/>
                  </a:rPr>
                  <a:t>E-mail: saifurrajoir@gmail.com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057400"/>
              <a:ext cx="2466474" cy="3124200"/>
            </a:xfrm>
            <a:prstGeom prst="rect">
              <a:avLst/>
            </a:prstGeom>
            <a:ln w="127000" cap="sq">
              <a:solidFill>
                <a:srgbClr val="FF99CC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28800" y="409746"/>
            <a:ext cx="8534400" cy="6103402"/>
            <a:chOff x="1828800" y="409746"/>
            <a:chExt cx="8534400" cy="6103402"/>
          </a:xfrm>
        </p:grpSpPr>
        <p:sp>
          <p:nvSpPr>
            <p:cNvPr id="2" name="Down Ribbon 1"/>
            <p:cNvSpPr/>
            <p:nvPr/>
          </p:nvSpPr>
          <p:spPr>
            <a:xfrm>
              <a:off x="1828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5200" y="2209800"/>
              <a:ext cx="4953000" cy="31393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r>
                <a:rPr lang="en-US" sz="6600" b="1" dirty="0" err="1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জীববিজ্ঞান</a:t>
              </a:r>
              <a:r>
                <a:rPr lang="en-US" sz="66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6600" b="1" dirty="0" err="1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6600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smtClean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 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867399"/>
              <a:ext cx="1395412" cy="64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92157" y="304800"/>
            <a:ext cx="46433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9655" y="5181600"/>
            <a:ext cx="950837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(Muscular System)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3874402" cy="308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47799"/>
            <a:ext cx="3581400" cy="30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57200"/>
            <a:ext cx="9508370" cy="1015663"/>
          </a:xfrm>
          <a:prstGeom prst="rect">
            <a:avLst/>
          </a:prstGeom>
          <a:solidFill>
            <a:srgbClr val="66FFC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(Muscular System)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5867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73" y="2962378"/>
            <a:ext cx="7142327" cy="707886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পেশিতন্ত্র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73" y="4800600"/>
            <a:ext cx="10952327" cy="1323439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অস্থিসংক্রান্ত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503" y="3881489"/>
            <a:ext cx="8772097" cy="707886"/>
          </a:xfrm>
          <a:prstGeom prst="rect">
            <a:avLst/>
          </a:prstGeom>
          <a:solidFill>
            <a:srgbClr val="96D0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টেনডন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লিগামেন্ট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006" y="357347"/>
            <a:ext cx="1752600" cy="7218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362200" y="133088"/>
            <a:ext cx="9428328" cy="1077218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অভ্যন্তরীণ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রক্তনালির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গায়ের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অনৈচ্ছিক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হ্রৎপিন্ডের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অস্থিগাত্রের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লাগানো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ঐচ্ছিক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198" y="1810448"/>
            <a:ext cx="6477000" cy="107721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অঙ্গ-প্রত্যঙ্গ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সঞ্চালন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চলাফেরায়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সহায়তা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অঙ্গবিন্যাস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ভারসাম্য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277" y="3000220"/>
            <a:ext cx="6477000" cy="1077218"/>
          </a:xfrm>
          <a:prstGeom prst="rect">
            <a:avLst/>
          </a:prstGeom>
          <a:solidFill>
            <a:srgbClr val="B3E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কঙ্কালতন্ত্রের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যৌথভাবে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198" y="4189992"/>
            <a:ext cx="6513394" cy="107721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গ্লাইকোজেন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ভবিষ্য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জরুরি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ব্যবহার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98" y="1244736"/>
            <a:ext cx="341762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নিন্মরুপঃ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198" y="5328743"/>
            <a:ext cx="6513394" cy="107721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হ্রৎপেশির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হ্রৎপিন্ডের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স্পন্দন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সঞ্চালনের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0"/>
            <a:ext cx="41477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4" grpId="0" animBg="1"/>
      <p:bldP spid="5" grpId="0" animBg="1"/>
      <p:bldP spid="6" grpId="0" animBg="1"/>
      <p:bldP spid="7" grpId="0" animBg="1"/>
      <p:bldP spid="3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3505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438400"/>
            <a:ext cx="78867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পেশিতন্ত্র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অঙ্গ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   </a:t>
            </a:r>
          </a:p>
        </p:txBody>
      </p:sp>
    </p:spTree>
    <p:extLst>
      <p:ext uri="{BB962C8B-B14F-4D97-AF65-F5344CB8AC3E}">
        <p14:creationId xmlns:p14="http://schemas.microsoft.com/office/powerpoint/2010/main" val="347916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5226</TotalTime>
  <Words>834</Words>
  <Application>Microsoft Office PowerPoint</Application>
  <PresentationFormat>Widescreen</PresentationFormat>
  <Paragraphs>126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774</cp:revision>
  <dcterms:created xsi:type="dcterms:W3CDTF">2006-08-16T00:00:00Z</dcterms:created>
  <dcterms:modified xsi:type="dcterms:W3CDTF">2020-11-11T13:11:48Z</dcterms:modified>
</cp:coreProperties>
</file>