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653" r:id="rId2"/>
    <p:sldMasterId id="2147484671" r:id="rId3"/>
  </p:sldMasterIdLst>
  <p:notesMasterIdLst>
    <p:notesMasterId r:id="rId27"/>
  </p:notesMasterIdLst>
  <p:handoutMasterIdLst>
    <p:handoutMasterId r:id="rId28"/>
  </p:handoutMasterIdLst>
  <p:sldIdLst>
    <p:sldId id="479" r:id="rId4"/>
    <p:sldId id="449" r:id="rId5"/>
    <p:sldId id="473" r:id="rId6"/>
    <p:sldId id="467" r:id="rId7"/>
    <p:sldId id="436" r:id="rId8"/>
    <p:sldId id="451" r:id="rId9"/>
    <p:sldId id="438" r:id="rId10"/>
    <p:sldId id="450" r:id="rId11"/>
    <p:sldId id="456" r:id="rId12"/>
    <p:sldId id="468" r:id="rId13"/>
    <p:sldId id="469" r:id="rId14"/>
    <p:sldId id="470" r:id="rId15"/>
    <p:sldId id="472" r:id="rId16"/>
    <p:sldId id="471" r:id="rId17"/>
    <p:sldId id="459" r:id="rId18"/>
    <p:sldId id="475" r:id="rId19"/>
    <p:sldId id="476" r:id="rId20"/>
    <p:sldId id="457" r:id="rId21"/>
    <p:sldId id="462" r:id="rId22"/>
    <p:sldId id="464" r:id="rId23"/>
    <p:sldId id="478" r:id="rId24"/>
    <p:sldId id="443" r:id="rId25"/>
    <p:sldId id="477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479"/>
            <p14:sldId id="449"/>
            <p14:sldId id="473"/>
            <p14:sldId id="467"/>
            <p14:sldId id="436"/>
            <p14:sldId id="451"/>
            <p14:sldId id="438"/>
            <p14:sldId id="450"/>
            <p14:sldId id="456"/>
            <p14:sldId id="468"/>
            <p14:sldId id="469"/>
            <p14:sldId id="470"/>
            <p14:sldId id="472"/>
            <p14:sldId id="471"/>
            <p14:sldId id="459"/>
            <p14:sldId id="475"/>
            <p14:sldId id="476"/>
            <p14:sldId id="457"/>
            <p14:sldId id="462"/>
            <p14:sldId id="464"/>
            <p14:sldId id="478"/>
            <p14:sldId id="443"/>
            <p14:sldId id="4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EFCD3"/>
    <a:srgbClr val="FF00FF"/>
    <a:srgbClr val="00CC00"/>
    <a:srgbClr val="89EAEF"/>
    <a:srgbClr val="993366"/>
    <a:srgbClr val="731365"/>
    <a:srgbClr val="811D59"/>
    <a:srgbClr val="000099"/>
    <a:srgbClr val="66FF33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5179" autoAdjust="0"/>
  </p:normalViewPr>
  <p:slideViewPr>
    <p:cSldViewPr snapToGrid="0">
      <p:cViewPr varScale="1">
        <p:scale>
          <a:sx n="70" d="100"/>
          <a:sy n="70" d="100"/>
        </p:scale>
        <p:origin x="-88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11-Nov-20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11-Nov-20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4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0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1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8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91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30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21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9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9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2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7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9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0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9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7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1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9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72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3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4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5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3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0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5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4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1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8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  <p:sldLayoutId id="2147484666" r:id="rId13"/>
    <p:sldLayoutId id="2147484667" r:id="rId14"/>
    <p:sldLayoutId id="2147484668" r:id="rId15"/>
    <p:sldLayoutId id="2147484669" r:id="rId16"/>
    <p:sldLayoutId id="2147484670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81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  <p:sldLayoutId id="2147484683" r:id="rId12"/>
    <p:sldLayoutId id="2147484684" r:id="rId13"/>
    <p:sldLayoutId id="2147484685" r:id="rId14"/>
    <p:sldLayoutId id="2147484686" r:id="rId15"/>
    <p:sldLayoutId id="2147484687" r:id="rId16"/>
    <p:sldLayoutId id="2147484688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8" y="252416"/>
            <a:ext cx="5792667" cy="6362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932" y="238126"/>
            <a:ext cx="5705474" cy="640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7041" y="-145398"/>
            <a:ext cx="12209930" cy="6866873"/>
            <a:chOff x="-17929" y="-8873"/>
            <a:chExt cx="12209930" cy="6866873"/>
          </a:xfrm>
        </p:grpSpPr>
        <p:sp>
          <p:nvSpPr>
            <p:cNvPr id="13" name="Rectangle 12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ame 15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5458" y="452632"/>
            <a:ext cx="5029160" cy="830997"/>
          </a:xfrm>
          <a:prstGeom prst="rect">
            <a:avLst/>
          </a:prstGeom>
          <a:solidFill>
            <a:srgbClr val="3EFCD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Listen and read-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8706" y="1433463"/>
            <a:ext cx="67408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Arial Narrow" pitchFamily="34" charset="0"/>
                <a:cs typeface="Arial" pitchFamily="34" charset="0"/>
              </a:rPr>
              <a:t>It’s a beautiful spring day.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16" y="548163"/>
            <a:ext cx="4537631" cy="587747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6081" y="2190569"/>
            <a:ext cx="5271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Arial Narrow" pitchFamily="34" charset="0"/>
                <a:cs typeface="Arial" pitchFamily="34" charset="0"/>
              </a:rPr>
              <a:t>Maria gets up </a:t>
            </a:r>
            <a:r>
              <a:rPr lang="en-US" sz="5400" dirty="0" smtClean="0">
                <a:latin typeface="Arial Narrow" pitchFamily="34" charset="0"/>
                <a:cs typeface="Arial" pitchFamily="34" charset="0"/>
              </a:rPr>
              <a:t>early.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526" y="3876656"/>
            <a:ext cx="4155702" cy="229213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06081" y="2990227"/>
            <a:ext cx="4438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Arial Narrow" pitchFamily="34" charset="0"/>
                <a:cs typeface="Arial" pitchFamily="34" charset="0"/>
              </a:rPr>
              <a:t>She </a:t>
            </a:r>
            <a:r>
              <a:rPr lang="en-US" sz="5400" dirty="0">
                <a:latin typeface="Arial Narrow" pitchFamily="34" charset="0"/>
                <a:cs typeface="Arial" pitchFamily="34" charset="0"/>
              </a:rPr>
              <a:t>feels happy. </a:t>
            </a:r>
            <a:endParaRPr lang="en-US" sz="5400" dirty="0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01162" y="2270540"/>
            <a:ext cx="1531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Arial Narrow" pitchFamily="34" charset="0"/>
                <a:cs typeface="Arial" pitchFamily="34" charset="0"/>
              </a:rPr>
              <a:t>She</a:t>
            </a:r>
            <a:endParaRPr lang="en-US" sz="5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1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1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2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8" name="Rectangle 7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8706" y="1720071"/>
            <a:ext cx="6691255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Arial Narrow" pitchFamily="34" charset="0"/>
                <a:cs typeface="Arial" pitchFamily="34" charset="0"/>
              </a:rPr>
              <a:t>She knows that it’s a nice</a:t>
            </a:r>
          </a:p>
          <a:p>
            <a:r>
              <a:rPr lang="en-US" sz="5400" dirty="0">
                <a:latin typeface="Arial Narrow" pitchFamily="34" charset="0"/>
                <a:cs typeface="Arial" pitchFamily="34" charset="0"/>
              </a:rPr>
              <a:t>day because she puts her</a:t>
            </a:r>
          </a:p>
          <a:p>
            <a:r>
              <a:rPr lang="en-US" sz="5400" dirty="0">
                <a:latin typeface="Arial Narrow" pitchFamily="34" charset="0"/>
                <a:cs typeface="Arial" pitchFamily="34" charset="0"/>
              </a:rPr>
              <a:t>hand on the glass of the </a:t>
            </a:r>
          </a:p>
          <a:p>
            <a:r>
              <a:rPr lang="en-US" sz="5400" dirty="0" smtClean="0">
                <a:latin typeface="Arial Narrow" pitchFamily="34" charset="0"/>
                <a:cs typeface="Arial" pitchFamily="34" charset="0"/>
              </a:rPr>
              <a:t>window.</a:t>
            </a:r>
            <a:endParaRPr lang="en-US" sz="5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0423" y="492255"/>
            <a:ext cx="5653332" cy="923330"/>
          </a:xfrm>
          <a:prstGeom prst="rect">
            <a:avLst/>
          </a:prstGeom>
          <a:solidFill>
            <a:srgbClr val="3EFCD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Listen and read-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87" y="396273"/>
            <a:ext cx="4864379" cy="5813457"/>
          </a:xfrm>
          <a:prstGeom prst="snipRoundRect">
            <a:avLst>
              <a:gd name="adj1" fmla="val 4882"/>
              <a:gd name="adj2" fmla="val 32380"/>
            </a:avLst>
          </a:prstGeom>
        </p:spPr>
      </p:pic>
      <p:sp>
        <p:nvSpPr>
          <p:cNvPr id="11" name="Rectangle 10"/>
          <p:cNvSpPr/>
          <p:nvPr/>
        </p:nvSpPr>
        <p:spPr>
          <a:xfrm>
            <a:off x="2595393" y="4251293"/>
            <a:ext cx="38393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Arial Narrow" pitchFamily="34" charset="0"/>
                <a:cs typeface="Arial" pitchFamily="34" charset="0"/>
              </a:rPr>
              <a:t>It’s </a:t>
            </a:r>
            <a:r>
              <a:rPr lang="en-US" sz="5400" dirty="0">
                <a:latin typeface="Arial Narrow" pitchFamily="34" charset="0"/>
                <a:cs typeface="Arial" pitchFamily="34" charset="0"/>
              </a:rPr>
              <a:t>very warm.</a:t>
            </a:r>
          </a:p>
        </p:txBody>
      </p:sp>
    </p:spTree>
    <p:extLst>
      <p:ext uri="{BB962C8B-B14F-4D97-AF65-F5344CB8AC3E}">
        <p14:creationId xmlns:p14="http://schemas.microsoft.com/office/powerpoint/2010/main" val="2389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9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9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ame 12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8706" y="1433463"/>
            <a:ext cx="7762061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She opens the window and </a:t>
            </a:r>
          </a:p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the singing of the birds fills </a:t>
            </a:r>
          </a:p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the room.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75" y="376521"/>
            <a:ext cx="3778154" cy="5764971"/>
          </a:xfrm>
          <a:prstGeom prst="snipRoundRect">
            <a:avLst>
              <a:gd name="adj1" fmla="val 7161"/>
              <a:gd name="adj2" fmla="val 36044"/>
            </a:avLst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6" y="4018787"/>
            <a:ext cx="7646442" cy="22455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9583" y="546398"/>
            <a:ext cx="5553479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Listen and read- </a:t>
            </a:r>
          </a:p>
        </p:txBody>
      </p:sp>
    </p:spTree>
    <p:extLst>
      <p:ext uri="{BB962C8B-B14F-4D97-AF65-F5344CB8AC3E}">
        <p14:creationId xmlns:p14="http://schemas.microsoft.com/office/powerpoint/2010/main" val="26738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3" name="Rectangle 12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ame 14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4478" y="2832234"/>
            <a:ext cx="5821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Arial Narrow" pitchFamily="34" charset="0"/>
                <a:cs typeface="Arial" pitchFamily="34" charset="0"/>
              </a:rPr>
              <a:t>smell </a:t>
            </a:r>
            <a:r>
              <a:rPr lang="en-US" sz="5400" dirty="0">
                <a:latin typeface="Arial Narrow" pitchFamily="34" charset="0"/>
                <a:cs typeface="Arial" pitchFamily="34" charset="0"/>
              </a:rPr>
              <a:t>sweet and fresh.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613" y="396273"/>
            <a:ext cx="4876801" cy="35724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"/>
          <a:stretch/>
        </p:blipFill>
        <p:spPr>
          <a:xfrm>
            <a:off x="328706" y="4016194"/>
            <a:ext cx="11522638" cy="24921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11344" y="519103"/>
            <a:ext cx="4188703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Listen and read-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8706" y="1189943"/>
            <a:ext cx="6627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Arial Narrow" pitchFamily="34" charset="0"/>
                <a:cs typeface="Arial" pitchFamily="34" charset="0"/>
              </a:rPr>
              <a:t>She can smell the flowers</a:t>
            </a:r>
          </a:p>
          <a:p>
            <a:r>
              <a:rPr lang="en-US" sz="5400" dirty="0">
                <a:latin typeface="Arial Narrow" pitchFamily="34" charset="0"/>
                <a:cs typeface="Arial" pitchFamily="34" charset="0"/>
              </a:rPr>
              <a:t>outside her </a:t>
            </a:r>
            <a:r>
              <a:rPr lang="en-US" sz="5400" dirty="0" smtClean="0">
                <a:latin typeface="Arial Narrow" pitchFamily="34" charset="0"/>
                <a:cs typeface="Arial" pitchFamily="34" charset="0"/>
              </a:rPr>
              <a:t>home.</a:t>
            </a:r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5012386" y="2045384"/>
            <a:ext cx="1661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Arial Narrow" pitchFamily="34" charset="0"/>
                <a:cs typeface="Arial" pitchFamily="34" charset="0"/>
              </a:rPr>
              <a:t>They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8691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5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15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15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45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25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1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ame 12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8706" y="1699793"/>
            <a:ext cx="63723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Arial Narrow" pitchFamily="34" charset="0"/>
                <a:cs typeface="Arial" pitchFamily="34" charset="0"/>
              </a:rPr>
              <a:t>After Maria gets dressed </a:t>
            </a:r>
          </a:p>
          <a:p>
            <a:r>
              <a:rPr lang="en-US" sz="5400" dirty="0">
                <a:latin typeface="Arial Narrow" pitchFamily="34" charset="0"/>
                <a:cs typeface="Arial" pitchFamily="34" charset="0"/>
              </a:rPr>
              <a:t>and has her </a:t>
            </a:r>
            <a:r>
              <a:rPr lang="en-US" sz="5400" dirty="0" smtClean="0">
                <a:latin typeface="Arial Narrow" pitchFamily="34" charset="0"/>
                <a:cs typeface="Arial" pitchFamily="34" charset="0"/>
              </a:rPr>
              <a:t>breakfast,</a:t>
            </a:r>
            <a:endParaRPr lang="en-US" sz="5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25" y="442303"/>
            <a:ext cx="5758193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Listen and read-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8" b="8098"/>
          <a:stretch/>
        </p:blipFill>
        <p:spPr>
          <a:xfrm>
            <a:off x="7221298" y="360414"/>
            <a:ext cx="4608189" cy="3261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82077" y="2814754"/>
            <a:ext cx="2886632" cy="46081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19282" y="2514881"/>
            <a:ext cx="10999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Arial Narrow" pitchFamily="34" charset="0"/>
                <a:cs typeface="Arial" pitchFamily="34" charset="0"/>
              </a:rPr>
              <a:t>she</a:t>
            </a:r>
            <a:endParaRPr lang="en-US" sz="5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1602" y="3186074"/>
            <a:ext cx="678903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Arial Narrow" pitchFamily="34" charset="0"/>
                <a:cs typeface="Arial" pitchFamily="34" charset="0"/>
              </a:rPr>
              <a:t>puts </a:t>
            </a:r>
            <a:r>
              <a:rPr lang="en-US" sz="5400" dirty="0">
                <a:latin typeface="Arial Narrow" pitchFamily="34" charset="0"/>
                <a:cs typeface="Arial" pitchFamily="34" charset="0"/>
              </a:rPr>
              <a:t>her books In her bag.</a:t>
            </a:r>
          </a:p>
          <a:p>
            <a:r>
              <a:rPr lang="en-US" sz="5400" dirty="0">
                <a:latin typeface="Arial Narrow" pitchFamily="34" charset="0"/>
                <a:cs typeface="Arial" pitchFamily="34" charset="0"/>
              </a:rPr>
              <a:t>She is ready for school.</a:t>
            </a:r>
          </a:p>
        </p:txBody>
      </p:sp>
    </p:spTree>
    <p:extLst>
      <p:ext uri="{BB962C8B-B14F-4D97-AF65-F5344CB8AC3E}">
        <p14:creationId xmlns:p14="http://schemas.microsoft.com/office/powerpoint/2010/main" val="150405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5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45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65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65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1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7" name="Rectangle 6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ame 8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281056" y="396033"/>
            <a:ext cx="4307911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Picture 5" descr="C:\Users\ATAUR RAHMAN\Desktop\nirob pat.jpg"/>
          <p:cNvPicPr>
            <a:picLocks noChangeAspect="1" noChangeArrowheads="1"/>
          </p:cNvPicPr>
          <p:nvPr/>
        </p:nvPicPr>
        <p:blipFill>
          <a:blip r:embed="rId2" cstate="print"/>
          <a:srcRect t="20809"/>
          <a:stretch>
            <a:fillRect/>
          </a:stretch>
        </p:blipFill>
        <p:spPr bwMode="auto">
          <a:xfrm>
            <a:off x="1264010" y="1472968"/>
            <a:ext cx="9708777" cy="48323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5154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44720"/>
            <a:ext cx="12209930" cy="6866873"/>
            <a:chOff x="-17929" y="-8873"/>
            <a:chExt cx="12209930" cy="6866873"/>
          </a:xfrm>
        </p:grpSpPr>
        <p:sp>
          <p:nvSpPr>
            <p:cNvPr id="22" name="Rectangle 2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ame 22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43429" y="322702"/>
            <a:ext cx="2979598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New Words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926602" y="3579326"/>
            <a:ext cx="158569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atin typeface="Arial Narrow" pitchFamily="34" charset="0"/>
                <a:cs typeface="Nikosh" pitchFamily="2" charset="0"/>
              </a:rPr>
              <a:t>spring 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6620" y="5511081"/>
            <a:ext cx="1167307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atin typeface="Arial Narrow" pitchFamily="34" charset="0"/>
                <a:cs typeface="Nikosh" pitchFamily="2" charset="0"/>
              </a:rPr>
              <a:t>early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933" y="2098358"/>
            <a:ext cx="2098651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atin typeface="Arial Narrow" pitchFamily="34" charset="0"/>
                <a:cs typeface="Nikosh" pitchFamily="2" charset="0"/>
              </a:rPr>
              <a:t>Beautiful 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59809" y="1525582"/>
            <a:ext cx="3534664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 Narrow" pitchFamily="34" charset="0"/>
              </a:rPr>
              <a:t>very attractive.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59808" y="3197792"/>
            <a:ext cx="4179349" cy="132343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 Narrow" pitchFamily="34" charset="0"/>
              </a:rPr>
              <a:t>the season between</a:t>
            </a:r>
          </a:p>
          <a:p>
            <a:r>
              <a:rPr lang="en-US" sz="4000" b="1" dirty="0">
                <a:latin typeface="Arial Narrow" pitchFamily="34" charset="0"/>
              </a:rPr>
              <a:t>winter and summer.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99702" y="5582797"/>
            <a:ext cx="4528804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 Narrow" pitchFamily="34" charset="0"/>
              </a:rPr>
              <a:t>before the usual time.</a:t>
            </a:r>
            <a:endParaRPr lang="en-US" sz="4400" b="1" dirty="0">
              <a:latin typeface="Arial Narrow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7" r="18033"/>
          <a:stretch/>
        </p:blipFill>
        <p:spPr>
          <a:xfrm>
            <a:off x="2934307" y="3048000"/>
            <a:ext cx="4224993" cy="1980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8" r="17900"/>
          <a:stretch/>
        </p:blipFill>
        <p:spPr>
          <a:xfrm>
            <a:off x="2934307" y="5093977"/>
            <a:ext cx="4224993" cy="14109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40" y="1235548"/>
            <a:ext cx="4177660" cy="17424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20418" y="571475"/>
            <a:ext cx="2898812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Meaning in English</a:t>
            </a:r>
          </a:p>
        </p:txBody>
      </p:sp>
    </p:spTree>
    <p:extLst>
      <p:ext uri="{BB962C8B-B14F-4D97-AF65-F5344CB8AC3E}">
        <p14:creationId xmlns:p14="http://schemas.microsoft.com/office/powerpoint/2010/main" val="14007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1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1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1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 animBg="1"/>
      <p:bldP spid="15" grpId="0" animBg="1"/>
      <p:bldP spid="4" grpId="0" animBg="1"/>
      <p:bldP spid="9" grpId="0" animBg="1"/>
      <p:bldP spid="19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87370" y="-414786"/>
            <a:ext cx="12209929" cy="7272786"/>
            <a:chOff x="-17929" y="-8873"/>
            <a:chExt cx="12209930" cy="5450303"/>
          </a:xfrm>
        </p:grpSpPr>
        <p:sp>
          <p:nvSpPr>
            <p:cNvPr id="22" name="Rectangle 21"/>
            <p:cNvSpPr/>
            <p:nvPr/>
          </p:nvSpPr>
          <p:spPr>
            <a:xfrm>
              <a:off x="268941" y="128100"/>
              <a:ext cx="11618259" cy="507348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3" name="Frame 22"/>
            <p:cNvSpPr/>
            <p:nvPr/>
          </p:nvSpPr>
          <p:spPr>
            <a:xfrm>
              <a:off x="-17929" y="-8873"/>
              <a:ext cx="12209930" cy="545030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ln>
              <a:solidFill>
                <a:srgbClr val="811D59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 rot="20536262">
            <a:off x="361297" y="487940"/>
            <a:ext cx="3399750" cy="92333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New Words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2254" y="2169796"/>
            <a:ext cx="1026243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Feel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2807" y="1896480"/>
            <a:ext cx="5253361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atin typeface="Arial Narrow" pitchFamily="34" charset="0"/>
              </a:rPr>
              <a:t>to experience something </a:t>
            </a:r>
          </a:p>
          <a:p>
            <a:r>
              <a:rPr lang="en-US" sz="4000" b="1" dirty="0">
                <a:latin typeface="Arial Narrow" pitchFamily="34" charset="0"/>
              </a:rPr>
              <a:t>physically or emotionally.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388" y="1765727"/>
            <a:ext cx="3137549" cy="151602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rot="1734512">
            <a:off x="8380453" y="913565"/>
            <a:ext cx="3480023" cy="584775"/>
          </a:xfrm>
          <a:prstGeom prst="rect">
            <a:avLst/>
          </a:prstGeom>
          <a:solidFill>
            <a:srgbClr val="993366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Meaning in English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9468" y="4479198"/>
            <a:ext cx="2199959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breakfast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41" y="3981910"/>
            <a:ext cx="3449486" cy="164408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929171" y="4239553"/>
            <a:ext cx="4129571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atin typeface="Arial Narrow" pitchFamily="34" charset="0"/>
              </a:rPr>
              <a:t>a meal eaten in </a:t>
            </a:r>
          </a:p>
          <a:p>
            <a:r>
              <a:rPr lang="en-US" sz="4000" b="1" dirty="0">
                <a:latin typeface="Arial Narrow" pitchFamily="34" charset="0"/>
              </a:rPr>
              <a:t>the morning.</a:t>
            </a:r>
          </a:p>
        </p:txBody>
      </p:sp>
    </p:spTree>
    <p:extLst>
      <p:ext uri="{BB962C8B-B14F-4D97-AF65-F5344CB8AC3E}">
        <p14:creationId xmlns:p14="http://schemas.microsoft.com/office/powerpoint/2010/main" val="37352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9" grpId="0" animBg="1"/>
      <p:bldP spid="17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209930" cy="7240946"/>
            <a:chOff x="-17929" y="-8873"/>
            <a:chExt cx="12209930" cy="6866873"/>
          </a:xfrm>
        </p:grpSpPr>
        <p:sp>
          <p:nvSpPr>
            <p:cNvPr id="17" name="Rectangle 16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ame 17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8226" y="2875894"/>
            <a:ext cx="8371876" cy="34163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200150" lvl="1" indent="-742950">
              <a:lnSpc>
                <a:spcPct val="150000"/>
              </a:lnSpc>
              <a:buAutoNum type="arabicPeriod"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It’s a beautiful spring day.	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     2. She feels worried.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     3. Maria gets-up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early ?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     4.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Resma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 is ready for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school ?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9" name="Picture 8" descr="F:\School\IMG_20141029_140601.jpg"/>
          <p:cNvPicPr>
            <a:picLocks noChangeAspect="1" noChangeArrowheads="1"/>
          </p:cNvPicPr>
          <p:nvPr/>
        </p:nvPicPr>
        <p:blipFill>
          <a:blip r:embed="rId3" cstate="print"/>
          <a:srcRect t="15686"/>
          <a:stretch>
            <a:fillRect/>
          </a:stretch>
        </p:blipFill>
        <p:spPr bwMode="auto">
          <a:xfrm>
            <a:off x="7576991" y="400329"/>
            <a:ext cx="4183912" cy="2251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4082" y="1880152"/>
            <a:ext cx="6769023" cy="584775"/>
          </a:xfrm>
          <a:prstGeom prst="rect">
            <a:avLst/>
          </a:prstGeom>
          <a:solidFill>
            <a:srgbClr val="89EAEF"/>
          </a:solidFill>
          <a:ln w="28575">
            <a:solidFill>
              <a:srgbClr val="7030A0"/>
            </a:solidFill>
            <a:prstDash val="sysDash"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Write “T” for true or “F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” for False.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778" y="575774"/>
            <a:ext cx="3810000" cy="83099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Group work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57977" y="3143931"/>
            <a:ext cx="5666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01441" y="4614457"/>
            <a:ext cx="5666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51379" y="5498454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01441" y="3899582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810237" y="3343700"/>
            <a:ext cx="1187355" cy="200898"/>
          </a:xfrm>
          <a:prstGeom prst="rightArrow">
            <a:avLst/>
          </a:prstGeom>
          <a:solidFill>
            <a:srgbClr val="3EFC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810237" y="4045323"/>
            <a:ext cx="1187355" cy="200898"/>
          </a:xfrm>
          <a:prstGeom prst="rightArrow">
            <a:avLst/>
          </a:prstGeom>
          <a:solidFill>
            <a:srgbClr val="3EFC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810237" y="4760198"/>
            <a:ext cx="1187355" cy="200898"/>
          </a:xfrm>
          <a:prstGeom prst="rightArrow">
            <a:avLst/>
          </a:prstGeom>
          <a:solidFill>
            <a:srgbClr val="3EFC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810237" y="5766463"/>
            <a:ext cx="1187355" cy="200898"/>
          </a:xfrm>
          <a:prstGeom prst="rightArrow">
            <a:avLst/>
          </a:prstGeom>
          <a:solidFill>
            <a:srgbClr val="3EFC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8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8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8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8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8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7" grpId="0" animBg="1"/>
      <p:bldP spid="2" grpId="0"/>
      <p:bldP spid="10" grpId="0"/>
      <p:bldP spid="3" grpId="0"/>
      <p:bldP spid="12" grpId="0"/>
      <p:bldP spid="4" grpId="0" animBg="1"/>
      <p:bldP spid="14" grpId="0" animBg="1"/>
      <p:bldP spid="15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181706" y="-210174"/>
            <a:ext cx="12209930" cy="6909015"/>
            <a:chOff x="-17929" y="-51015"/>
            <a:chExt cx="12209930" cy="6909015"/>
          </a:xfrm>
        </p:grpSpPr>
        <p:sp>
          <p:nvSpPr>
            <p:cNvPr id="29" name="Rectangle 28"/>
            <p:cNvSpPr/>
            <p:nvPr/>
          </p:nvSpPr>
          <p:spPr>
            <a:xfrm>
              <a:off x="219920" y="-51015"/>
              <a:ext cx="11676245" cy="667834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ame 2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99703" y="2133380"/>
            <a:ext cx="10464258" cy="3376169"/>
            <a:chOff x="1066799" y="838199"/>
            <a:chExt cx="7096126" cy="4370877"/>
          </a:xfrm>
        </p:grpSpPr>
        <p:grpSp>
          <p:nvGrpSpPr>
            <p:cNvPr id="12" name="Group 11"/>
            <p:cNvGrpSpPr/>
            <p:nvPr/>
          </p:nvGrpSpPr>
          <p:grpSpPr>
            <a:xfrm>
              <a:off x="1066799" y="838199"/>
              <a:ext cx="7096126" cy="4260205"/>
              <a:chOff x="1066799" y="838199"/>
              <a:chExt cx="7096126" cy="426020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066799" y="838199"/>
                <a:ext cx="7096126" cy="426020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1066800" y="2160336"/>
                <a:ext cx="7086600" cy="158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1066800" y="4070756"/>
                <a:ext cx="7070440" cy="2526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066800" y="3192794"/>
                <a:ext cx="7096125" cy="158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 flipH="1">
              <a:off x="3189018" y="838993"/>
              <a:ext cx="9277" cy="4228450"/>
            </a:xfrm>
            <a:prstGeom prst="line">
              <a:avLst/>
            </a:prstGeom>
            <a:ln w="381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946123" y="838199"/>
              <a:ext cx="1" cy="4370877"/>
            </a:xfrm>
            <a:prstGeom prst="line">
              <a:avLst/>
            </a:prstGeom>
            <a:ln w="381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>
            <a:off x="2213638" y="3625090"/>
            <a:ext cx="2524647" cy="1616208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102705" y="2695751"/>
            <a:ext cx="2653055" cy="2383647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213638" y="2695751"/>
            <a:ext cx="2541949" cy="1572955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64679" y="2315232"/>
            <a:ext cx="971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Narrow" pitchFamily="34" charset="0"/>
              </a:rPr>
              <a:t>early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038316" y="3208843"/>
            <a:ext cx="1175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Narrow" pitchFamily="34" charset="0"/>
              </a:rPr>
              <a:t>happy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967190" y="4815371"/>
            <a:ext cx="1208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Narrow" pitchFamily="34" charset="0"/>
              </a:rPr>
              <a:t>warm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1025030" y="3954739"/>
            <a:ext cx="1380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Narrow" pitchFamily="34" charset="0"/>
              </a:rPr>
              <a:t>outside</a:t>
            </a:r>
            <a:endParaRPr lang="en-US" sz="32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571821" y="3625091"/>
            <a:ext cx="2000179" cy="597546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738285" y="3930250"/>
            <a:ext cx="36615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Narrow" pitchFamily="34" charset="0"/>
              </a:rPr>
              <a:t>before the usual </a:t>
            </a:r>
            <a:r>
              <a:rPr lang="en-US" sz="3200" b="1" dirty="0" smtClean="0">
                <a:latin typeface="Arial Narrow" pitchFamily="34" charset="0"/>
              </a:rPr>
              <a:t>time.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55587" y="2051081"/>
            <a:ext cx="50465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Narrow" pitchFamily="34" charset="0"/>
              </a:rPr>
              <a:t>having or producing a </a:t>
            </a:r>
          </a:p>
          <a:p>
            <a:r>
              <a:rPr lang="en-US" sz="3200" b="1" dirty="0">
                <a:latin typeface="Arial Narrow" pitchFamily="34" charset="0"/>
              </a:rPr>
              <a:t>comfortably high </a:t>
            </a:r>
            <a:r>
              <a:rPr lang="en-US" sz="3200" b="1" dirty="0" smtClean="0">
                <a:latin typeface="Arial Narrow" pitchFamily="34" charset="0"/>
              </a:rPr>
              <a:t>temperature.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38285" y="4839287"/>
            <a:ext cx="4817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Narrow" pitchFamily="34" charset="0"/>
              </a:rPr>
              <a:t>Feeling or showing </a:t>
            </a:r>
            <a:r>
              <a:rPr lang="en-US" sz="3200" b="1" dirty="0" smtClean="0">
                <a:latin typeface="Arial Narrow" pitchFamily="34" charset="0"/>
              </a:rPr>
              <a:t>pleasure.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16600" y="3244334"/>
            <a:ext cx="6840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Narrow" pitchFamily="34" charset="0"/>
              </a:rPr>
              <a:t>the external side of surface of </a:t>
            </a:r>
            <a:r>
              <a:rPr lang="en-US" sz="3200" b="1" dirty="0" smtClean="0">
                <a:latin typeface="Arial Narrow" pitchFamily="34" charset="0"/>
              </a:rPr>
              <a:t>something.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3827" y="681091"/>
            <a:ext cx="4621779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Matching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00273" y="117279"/>
            <a:ext cx="4803524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Evalution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 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37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0"/>
                            </p:stCondLst>
                            <p:childTnLst>
                              <p:par>
                                <p:cTn id="5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450"/>
                            </p:stCondLst>
                            <p:childTnLst>
                              <p:par>
                                <p:cTn id="6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150"/>
                            </p:stCondLst>
                            <p:childTnLst>
                              <p:par>
                                <p:cTn id="7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50"/>
                            </p:stCondLst>
                            <p:childTnLst>
                              <p:par>
                                <p:cTn id="8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950"/>
                            </p:stCondLst>
                            <p:childTnLst>
                              <p:par>
                                <p:cTn id="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950"/>
                            </p:stCondLst>
                            <p:childTnLst>
                              <p:par>
                                <p:cTn id="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950"/>
                            </p:stCondLst>
                            <p:childTnLst>
                              <p:par>
                                <p:cTn id="9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950"/>
                            </p:stCondLst>
                            <p:childTnLst>
                              <p:par>
                                <p:cTn id="10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950"/>
                            </p:stCondLst>
                            <p:childTnLst>
                              <p:par>
                                <p:cTn id="1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6" grpId="0"/>
      <p:bldP spid="27" grpId="0"/>
      <p:bldP spid="35" grpId="0"/>
      <p:bldP spid="36" grpId="0"/>
      <p:bldP spid="37" grpId="0"/>
      <p:bldP spid="38" grpId="0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solidFill>
            <a:srgbClr val="66FF33"/>
          </a:solidFill>
          <a:ln>
            <a:solidFill>
              <a:srgbClr val="00CC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529" y="363427"/>
            <a:ext cx="6152271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Welcome </a:t>
            </a:r>
            <a:r>
              <a:rPr lang="en-US" sz="9600" b="1" spc="5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endParaRPr lang="en-US" sz="9600" b="1" spc="5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32027" y="14068"/>
            <a:ext cx="2136528" cy="1941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7" y="1610039"/>
            <a:ext cx="11680875" cy="5016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5937" y="438720"/>
            <a:ext cx="1383406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chemeClr val="accent1"/>
                  </a:solidFill>
                </a:ln>
                <a:solidFill>
                  <a:srgbClr val="00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to  </a:t>
            </a:r>
            <a:endParaRPr lang="en-US" sz="9600" b="1" spc="50" dirty="0">
              <a:ln w="11430">
                <a:solidFill>
                  <a:schemeClr val="accent1"/>
                </a:solidFill>
              </a:ln>
              <a:solidFill>
                <a:srgbClr val="00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3399" y="449513"/>
            <a:ext cx="1444981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chemeClr val="accent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all </a:t>
            </a:r>
            <a:endParaRPr lang="en-US" sz="9600" b="1" spc="50" dirty="0">
              <a:ln w="11430">
                <a:solidFill>
                  <a:schemeClr val="accent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0682" y="1719174"/>
            <a:ext cx="4169609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9600" b="1" dirty="0" smtClean="0">
                <a:ln w="508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Arial Narrow" pitchFamily="34" charset="0"/>
                <a:cs typeface="Nikosh" pitchFamily="2" charset="0"/>
              </a:rPr>
              <a:t>Class. </a:t>
            </a:r>
            <a:endParaRPr lang="en-US" sz="9600" b="1" dirty="0">
              <a:ln w="50800">
                <a:solidFill>
                  <a:srgbClr val="00B0F0"/>
                </a:solidFill>
              </a:ln>
              <a:solidFill>
                <a:srgbClr val="00B0F0"/>
              </a:solidFill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9467" y="1595970"/>
            <a:ext cx="1484738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chemeClr val="accent1"/>
                  </a:solidFill>
                </a:ln>
                <a:solidFill>
                  <a:srgbClr val="3EFCD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in  </a:t>
            </a:r>
            <a:endParaRPr lang="en-US" sz="9600" b="1" spc="50" dirty="0">
              <a:ln w="11430">
                <a:solidFill>
                  <a:schemeClr val="accent1"/>
                </a:solidFill>
              </a:ln>
              <a:solidFill>
                <a:srgbClr val="3EFCD3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7719" y="1727446"/>
            <a:ext cx="1790564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chemeClr val="accent1"/>
                  </a:solidFill>
                </a:ln>
                <a:solidFill>
                  <a:srgbClr val="3EFCD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my </a:t>
            </a:r>
            <a:endParaRPr lang="en-US" sz="9600" b="1" spc="50" dirty="0">
              <a:ln w="11430">
                <a:solidFill>
                  <a:schemeClr val="accent1"/>
                </a:solidFill>
              </a:ln>
              <a:solidFill>
                <a:srgbClr val="3EFCD3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195" y="-214910"/>
            <a:ext cx="12492942" cy="7159720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 rot="18514722">
            <a:off x="-741830" y="2919249"/>
            <a:ext cx="7382149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Connection with EFT Book.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6" y="233147"/>
            <a:ext cx="5800626" cy="633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7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195" y="-214910"/>
            <a:ext cx="12492942" cy="7159720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690193" y="740642"/>
            <a:ext cx="5448929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Home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604" y="3218527"/>
            <a:ext cx="11270988" cy="255454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Write five sentences </a:t>
            </a:r>
          </a:p>
          <a:p>
            <a:pPr algn="ctr"/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about Maria. 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70222"/>
            <a:ext cx="3630304" cy="28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69792" y="206275"/>
            <a:ext cx="10179390" cy="378565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Thanks everybody. </a:t>
            </a:r>
          </a:p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See you again. </a:t>
            </a:r>
          </a:p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Bye </a:t>
            </a:r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Bye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6155">
            <a:off x="733927" y="3645287"/>
            <a:ext cx="3810000" cy="3429000"/>
          </a:xfrm>
          <a:prstGeom prst="rect">
            <a:avLst/>
          </a:prstGeom>
        </p:spPr>
      </p:pic>
      <p:pic>
        <p:nvPicPr>
          <p:cNvPr id="9" name="Picture 8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68448">
            <a:off x="4717806" y="3536104"/>
            <a:ext cx="3810000" cy="3429000"/>
          </a:xfrm>
          <a:prstGeom prst="rect">
            <a:avLst/>
          </a:prstGeom>
        </p:spPr>
      </p:pic>
      <p:pic>
        <p:nvPicPr>
          <p:cNvPr id="10" name="Picture 9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670" y="3645287"/>
            <a:ext cx="3810000" cy="3429000"/>
          </a:xfrm>
          <a:prstGeom prst="rect">
            <a:avLst/>
          </a:prstGeom>
        </p:spPr>
      </p:pic>
      <p:pic>
        <p:nvPicPr>
          <p:cNvPr id="11" name="Picture 10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2099101"/>
            <a:ext cx="2652248" cy="2387023"/>
          </a:xfrm>
          <a:prstGeom prst="rect">
            <a:avLst/>
          </a:prstGeom>
        </p:spPr>
      </p:pic>
      <p:pic>
        <p:nvPicPr>
          <p:cNvPr id="12" name="Picture 11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622" y="1935328"/>
            <a:ext cx="2652248" cy="238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2756" y="216350"/>
            <a:ext cx="2318263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END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6155">
            <a:off x="733927" y="3645287"/>
            <a:ext cx="3810000" cy="3429000"/>
          </a:xfrm>
          <a:prstGeom prst="rect">
            <a:avLst/>
          </a:prstGeom>
        </p:spPr>
      </p:pic>
      <p:pic>
        <p:nvPicPr>
          <p:cNvPr id="9" name="Picture 8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68448">
            <a:off x="4717806" y="3536104"/>
            <a:ext cx="3810000" cy="3429000"/>
          </a:xfrm>
          <a:prstGeom prst="rect">
            <a:avLst/>
          </a:prstGeom>
        </p:spPr>
      </p:pic>
      <p:pic>
        <p:nvPicPr>
          <p:cNvPr id="10" name="Picture 9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670" y="3645287"/>
            <a:ext cx="3810000" cy="3429000"/>
          </a:xfrm>
          <a:prstGeom prst="rect">
            <a:avLst/>
          </a:prstGeom>
        </p:spPr>
      </p:pic>
      <p:pic>
        <p:nvPicPr>
          <p:cNvPr id="11" name="Picture 10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2099101"/>
            <a:ext cx="2652248" cy="2387023"/>
          </a:xfrm>
          <a:prstGeom prst="rect">
            <a:avLst/>
          </a:prstGeom>
        </p:spPr>
      </p:pic>
      <p:pic>
        <p:nvPicPr>
          <p:cNvPr id="12" name="Picture 11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622" y="1935328"/>
            <a:ext cx="2652248" cy="23870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8290" y="775662"/>
            <a:ext cx="1508746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OF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86427" y="1765326"/>
            <a:ext cx="2137124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THE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98683" y="2630892"/>
            <a:ext cx="428663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LESSON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78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486" y="-139416"/>
            <a:ext cx="12209930" cy="6866873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15" name="Frame 14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95429" y="6209867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39988" y="1883390"/>
            <a:ext cx="7527656" cy="430887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d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Shamsunnoor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Head Teacher</a:t>
            </a:r>
          </a:p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Murergaon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Govt. Primary school</a:t>
            </a:r>
          </a:p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Companiganj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,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Sylhet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Mobile : 01712-307039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Email : shadmanheya@gmail.com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9" y="2213245"/>
            <a:ext cx="2797933" cy="308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lowchart: Punched Tape 2"/>
          <p:cNvSpPr/>
          <p:nvPr/>
        </p:nvSpPr>
        <p:spPr>
          <a:xfrm>
            <a:off x="3466529" y="2131537"/>
            <a:ext cx="1023583" cy="463671"/>
          </a:xfrm>
          <a:prstGeom prst="flowChartPunchedTap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unched Tape 9"/>
          <p:cNvSpPr/>
          <p:nvPr/>
        </p:nvSpPr>
        <p:spPr>
          <a:xfrm>
            <a:off x="3466529" y="4908838"/>
            <a:ext cx="1023583" cy="463671"/>
          </a:xfrm>
          <a:prstGeom prst="flowChartPunchedTap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unched Tape 4"/>
          <p:cNvSpPr/>
          <p:nvPr/>
        </p:nvSpPr>
        <p:spPr>
          <a:xfrm>
            <a:off x="2579427" y="464015"/>
            <a:ext cx="8734567" cy="1351138"/>
          </a:xfrm>
          <a:prstGeom prst="flowChartPunchedTap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29552" y="464015"/>
            <a:ext cx="89529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Teacher Introducing</a:t>
            </a:r>
          </a:p>
        </p:txBody>
      </p:sp>
    </p:spTree>
    <p:extLst>
      <p:ext uri="{BB962C8B-B14F-4D97-AF65-F5344CB8AC3E}">
        <p14:creationId xmlns:p14="http://schemas.microsoft.com/office/powerpoint/2010/main" val="7467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0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" name="Horizontal Scroll 1"/>
          <p:cNvSpPr/>
          <p:nvPr/>
        </p:nvSpPr>
        <p:spPr>
          <a:xfrm>
            <a:off x="340673" y="1585826"/>
            <a:ext cx="7703282" cy="4177553"/>
          </a:xfrm>
          <a:prstGeom prst="horizontalScroll">
            <a:avLst>
              <a:gd name="adj" fmla="val 16766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Class : Five 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Nikosh" pitchFamily="2" charset="0"/>
            </a:endParaRP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Subject : English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Time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: 40 minute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64" y="902214"/>
            <a:ext cx="3717877" cy="47479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9493" y="586854"/>
            <a:ext cx="5677468" cy="923330"/>
          </a:xfrm>
          <a:prstGeom prst="rect">
            <a:avLst/>
          </a:prstGeom>
          <a:solidFill>
            <a:srgbClr val="3EFC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Identity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004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8" name="Rectangle 7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ame 8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Box 2"/>
          <p:cNvSpPr txBox="1"/>
          <p:nvPr/>
        </p:nvSpPr>
        <p:spPr>
          <a:xfrm>
            <a:off x="1022249" y="1798553"/>
            <a:ext cx="9470683" cy="646331"/>
          </a:xfrm>
          <a:prstGeom prst="rect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 students will be able to-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594" y="2999098"/>
            <a:ext cx="10747717" cy="255454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Arial Narrow" pitchFamily="34" charset="0"/>
                <a:cs typeface="Arial" pitchFamily="34" charset="0"/>
              </a:rPr>
              <a:t>1.3.1 recognize which words in a sentence are stressed. </a:t>
            </a:r>
          </a:p>
          <a:p>
            <a:r>
              <a:rPr lang="en-US" sz="3200" dirty="0">
                <a:latin typeface="Arial Narrow" pitchFamily="34" charset="0"/>
                <a:cs typeface="Arial" pitchFamily="34" charset="0"/>
              </a:rPr>
              <a:t>1.1.1 say words, phrases and sentences with proper sound and stress.</a:t>
            </a:r>
          </a:p>
          <a:p>
            <a:r>
              <a:rPr lang="en-US" sz="3200" dirty="0">
                <a:latin typeface="Arial Narrow" pitchFamily="34" charset="0"/>
                <a:cs typeface="Arial" pitchFamily="34" charset="0"/>
              </a:rPr>
              <a:t>1.5.1 read words, phrases and sentences in the text with proper </a:t>
            </a:r>
          </a:p>
          <a:p>
            <a:r>
              <a:rPr lang="en-US" sz="3200" dirty="0">
                <a:latin typeface="Arial Narrow" pitchFamily="34" charset="0"/>
                <a:cs typeface="Arial" pitchFamily="34" charset="0"/>
              </a:rPr>
              <a:t>pronunciation, stress and intonation.</a:t>
            </a:r>
          </a:p>
          <a:p>
            <a:r>
              <a:rPr lang="en-US" sz="3200" dirty="0">
                <a:latin typeface="Arial Narrow" pitchFamily="34" charset="0"/>
                <a:cs typeface="Arial" pitchFamily="34" charset="0"/>
              </a:rPr>
              <a:t>1.7.1 read paragraphs, dialogues stories, letters and other texts.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505301" y="522714"/>
            <a:ext cx="5578771" cy="923330"/>
          </a:xfrm>
          <a:prstGeom prst="rect">
            <a:avLst/>
          </a:prstGeom>
          <a:solidFill>
            <a:srgbClr val="3EFCD3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Learning outcomes </a:t>
            </a:r>
          </a:p>
        </p:txBody>
      </p:sp>
    </p:spTree>
    <p:extLst>
      <p:ext uri="{BB962C8B-B14F-4D97-AF65-F5344CB8AC3E}">
        <p14:creationId xmlns:p14="http://schemas.microsoft.com/office/powerpoint/2010/main" val="419643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86481" y="1120837"/>
            <a:ext cx="7385355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Let’s  we sing a song.</a:t>
            </a:r>
          </a:p>
        </p:txBody>
      </p:sp>
      <p:pic>
        <p:nvPicPr>
          <p:cNvPr id="2" name="Good Morning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6592" y="2476982"/>
            <a:ext cx="7265243" cy="273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ame 13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96789" y="308125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What do you see in this picture 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7436" y="5826696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What is the girl doing in the picture 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49825" y="5854279"/>
            <a:ext cx="8556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She puts her books in her bag.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2242" y="5812628"/>
            <a:ext cx="360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Who is she?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76292" y="5826934"/>
            <a:ext cx="360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She is Maria.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1066635"/>
            <a:ext cx="8423564" cy="467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941" y="309043"/>
            <a:ext cx="11618259" cy="62531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9581" y="394407"/>
            <a:ext cx="11095359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Today’s lesson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569582" y="1590776"/>
            <a:ext cx="11153842" cy="1015663"/>
          </a:xfrm>
          <a:prstGeom prst="rect">
            <a:avLst/>
          </a:prstGeom>
          <a:solidFill>
            <a:srgbClr val="89EAE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Life is Beautiful!</a:t>
            </a:r>
            <a:endParaRPr lang="en-US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433" y="3424563"/>
            <a:ext cx="5554639" cy="23083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Lessons		: 	1-2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It’s a …….ready for school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.</a:t>
            </a:r>
          </a:p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Unit : 20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Page			: 	78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05894" y="1655972"/>
            <a:ext cx="3495001" cy="5750645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solidFill>
            <a:srgbClr val="66FF33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30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ame 7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 rot="398100">
            <a:off x="3711360" y="532512"/>
            <a:ext cx="4192494" cy="92333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Loud reading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1" y="1828800"/>
            <a:ext cx="10349346" cy="44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6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400</Words>
  <Application>Microsoft Office PowerPoint</Application>
  <PresentationFormat>Custom</PresentationFormat>
  <Paragraphs>125</Paragraphs>
  <Slides>23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Ion Boardroom</vt:lpstr>
      <vt:lpstr>1_Ion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2020-11-10T20:24:12Z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