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9" r:id="rId12"/>
    <p:sldId id="273" r:id="rId13"/>
    <p:sldId id="274" r:id="rId14"/>
    <p:sldId id="268" r:id="rId15"/>
    <p:sldId id="276" r:id="rId16"/>
    <p:sldId id="269" r:id="rId17"/>
    <p:sldId id="270" r:id="rId18"/>
    <p:sldId id="280" r:id="rId19"/>
    <p:sldId id="275" r:id="rId20"/>
    <p:sldId id="277" r:id="rId21"/>
    <p:sldId id="281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>
      <p:cViewPr varScale="1">
        <p:scale>
          <a:sx n="54" d="100"/>
          <a:sy n="54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F5B-E21C-4E98-BFAC-8BC822E88B5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739-DBD5-4C08-AF2E-93A12A47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8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F5B-E21C-4E98-BFAC-8BC822E88B5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739-DBD5-4C08-AF2E-93A12A47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6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F5B-E21C-4E98-BFAC-8BC822E88B5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739-DBD5-4C08-AF2E-93A12A47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6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F5B-E21C-4E98-BFAC-8BC822E88B5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739-DBD5-4C08-AF2E-93A12A47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5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F5B-E21C-4E98-BFAC-8BC822E88B5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739-DBD5-4C08-AF2E-93A12A47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5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F5B-E21C-4E98-BFAC-8BC822E88B5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739-DBD5-4C08-AF2E-93A12A47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8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F5B-E21C-4E98-BFAC-8BC822E88B5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739-DBD5-4C08-AF2E-93A12A47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F5B-E21C-4E98-BFAC-8BC822E88B5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739-DBD5-4C08-AF2E-93A12A47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8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F5B-E21C-4E98-BFAC-8BC822E88B5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739-DBD5-4C08-AF2E-93A12A47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F5B-E21C-4E98-BFAC-8BC822E88B5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739-DBD5-4C08-AF2E-93A12A47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6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F5B-E21C-4E98-BFAC-8BC822E88B5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739-DBD5-4C08-AF2E-93A12A47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9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9F5B-E21C-4E98-BFAC-8BC822E88B5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40739-DBD5-4C08-AF2E-93A12A47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1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99" y="1643310"/>
            <a:ext cx="6953913" cy="4635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390395" y="378152"/>
            <a:ext cx="18325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7955" y="91077"/>
            <a:ext cx="7497101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সম্প্রতি ঘটে যাওয়া কিছু সাইবার 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অপরাধঃ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20" y="1212039"/>
            <a:ext cx="3925596" cy="1592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93837" y="1162099"/>
            <a:ext cx="449128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এই ঘটনাটি ২০১১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সালের ৯ জুন নিউইয়ার্ক টাইমস পত্রিকায় একটি সংবাদ ছাপা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29" y="3032760"/>
            <a:ext cx="4092778" cy="1683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993837" y="3182164"/>
            <a:ext cx="449128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সুড়ঙ্গ কেটে ব্যাংক থেকে টাকা চুরি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E:\MOTIAR\D,contennt Picture 2\cib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5" y="4834094"/>
            <a:ext cx="4198066" cy="1731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93837" y="4545438"/>
            <a:ext cx="449128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সিটি ব্যাংকের লক্ষ লক্ষ গ্রাহকের  কেডিট কার্ডের গোপন নম্বর অপারাধীদের হাতে চলে যায়।</a:t>
            </a:r>
          </a:p>
        </p:txBody>
      </p:sp>
    </p:spTree>
    <p:extLst>
      <p:ext uri="{BB962C8B-B14F-4D97-AF65-F5344CB8AC3E}">
        <p14:creationId xmlns:p14="http://schemas.microsoft.com/office/powerpoint/2010/main" val="22527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2564" y="614362"/>
            <a:ext cx="244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2786" y="3293003"/>
            <a:ext cx="51812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4000" dirty="0" smtClean="0">
                <a:ln w="0"/>
                <a:latin typeface="NikoshBAN" pitchFamily="2" charset="0"/>
                <a:cs typeface="NikoshBAN" pitchFamily="2" charset="0"/>
              </a:rPr>
              <a:t>সাইবার অপরাধ</a:t>
            </a:r>
            <a:r>
              <a:rPr lang="en-US" alt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0"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 কী?</a:t>
            </a:r>
            <a:endParaRPr lang="en-US" alt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8324" y="737472"/>
            <a:ext cx="244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সময়-২মিনিট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5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166" y="342289"/>
            <a:ext cx="6106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প্রচলিত কিছু সাইবার অপরাধঃ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993" y="2191111"/>
            <a:ext cx="4842034" cy="2677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988443" y="5184031"/>
            <a:ext cx="8600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যন্ত্র দিয়ে তৈরি করা অপ্রয়োজনীয়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উদ্দেশ্যমূলক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ও আপত্তিকর  মেইল যা সময় ও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সম্পদের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অপচয়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করে।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5407" y="1266700"/>
            <a:ext cx="2395206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স্প্যাম মেইল</a:t>
            </a:r>
          </a:p>
        </p:txBody>
      </p:sp>
    </p:spTree>
    <p:extLst>
      <p:ext uri="{BB962C8B-B14F-4D97-AF65-F5344CB8AC3E}">
        <p14:creationId xmlns:p14="http://schemas.microsoft.com/office/powerpoint/2010/main" val="133631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MOTIAR\D,contennt Picture 2\sib 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2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450" r="24345" b="450"/>
          <a:stretch/>
        </p:blipFill>
        <p:spPr bwMode="auto">
          <a:xfrm>
            <a:off x="1207986" y="1771650"/>
            <a:ext cx="4329582" cy="2785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35" y="1771650"/>
            <a:ext cx="4338863" cy="2785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595437" y="5191125"/>
            <a:ext cx="845819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মোবাইল ফোন, ফেসবুকসহ নানা সামাজিক যোগাযোগ মাধ্যম ব্যবহার করে নানাভাবে প্রতরণা করে।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5061346" y="462000"/>
            <a:ext cx="152638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প্রতারণা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5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9304" y="505525"/>
            <a:ext cx="5208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আপত্তিকর তথ্য প্রকাশঃ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60" y="1827326"/>
            <a:ext cx="5399648" cy="3037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9120" y="5199908"/>
            <a:ext cx="11169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কোনো মানুষ সম্পর্কে শত্রুতামূলকভাবে অথবা রাজনৈতিক উদ্দেশ্যে কিংবা অন্য কোনো অসৎউদ্দেশ্যে ভুল কিংবা আপত্তিকর তথ্য প্রকাশ করে।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8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4788" y="190500"/>
            <a:ext cx="32004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হুমকি প্রদর্শন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1379889"/>
            <a:ext cx="4981575" cy="3106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485899" y="4954696"/>
            <a:ext cx="948690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ই-মেইল, ফেসবুক, মোবাইলসহ নানা সামাজিক যোগাযোগ মাধ্যম ব্যবহার করে হুমকি প্রদর্শন করা এক ধরনের সাইবার ক্রাইম।</a:t>
            </a:r>
          </a:p>
        </p:txBody>
      </p:sp>
    </p:spTree>
    <p:extLst>
      <p:ext uri="{BB962C8B-B14F-4D97-AF65-F5344CB8AC3E}">
        <p14:creationId xmlns:p14="http://schemas.microsoft.com/office/powerpoint/2010/main" val="373256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005" y="270523"/>
            <a:ext cx="2468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সাইবার যুদ্ধ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75" y="1465261"/>
            <a:ext cx="5234361" cy="293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95137" y="4821801"/>
            <a:ext cx="106188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 পর্যায়ে একজনের সাথে আরেকজনের সংঘাত অনেক সময় বড়ো আকার নিতে পারে তেমনি একটি দল বা গোষ্ঠী এমনকি একটি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বিরুদ্ধে এক ধরনের সাইবার যুদ্ধ ঘোষণা করতে পারে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4967" y="3064958"/>
            <a:ext cx="71256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প্রচলিত কিছু সাইবার 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অপরাধের নাম লেখ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2182" y="741828"/>
            <a:ext cx="24112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74995" y="829007"/>
            <a:ext cx="230713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সময়-৩মনিট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145" y="652154"/>
            <a:ext cx="1457800" cy="13834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719" y="2536372"/>
            <a:ext cx="1457800" cy="13834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02" y="4652183"/>
            <a:ext cx="1457800" cy="14248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" t="4706" r="5105" b="13464"/>
          <a:stretch/>
        </p:blipFill>
        <p:spPr>
          <a:xfrm>
            <a:off x="2298474" y="4652183"/>
            <a:ext cx="1457800" cy="14264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1" name="Group 40"/>
          <p:cNvGrpSpPr/>
          <p:nvPr/>
        </p:nvGrpSpPr>
        <p:grpSpPr>
          <a:xfrm>
            <a:off x="1748976" y="2633431"/>
            <a:ext cx="1402290" cy="1424883"/>
            <a:chOff x="1680132" y="2494811"/>
            <a:chExt cx="1549999" cy="154999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0132" y="2494811"/>
              <a:ext cx="1549999" cy="154999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38" name="Group 37"/>
            <p:cNvGrpSpPr/>
            <p:nvPr/>
          </p:nvGrpSpPr>
          <p:grpSpPr>
            <a:xfrm>
              <a:off x="1922001" y="2597239"/>
              <a:ext cx="1247459" cy="1261739"/>
              <a:chOff x="1846729" y="2198253"/>
              <a:chExt cx="1876957" cy="2136357"/>
            </a:xfrm>
          </p:grpSpPr>
          <p:sp>
            <p:nvSpPr>
              <p:cNvPr id="35" name="Donut 34"/>
              <p:cNvSpPr/>
              <p:nvPr/>
            </p:nvSpPr>
            <p:spPr>
              <a:xfrm>
                <a:off x="1846729" y="2198253"/>
                <a:ext cx="1517342" cy="1513136"/>
              </a:xfrm>
              <a:prstGeom prst="donut">
                <a:avLst>
                  <a:gd name="adj" fmla="val 8959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Minus 36"/>
              <p:cNvSpPr/>
              <p:nvPr/>
            </p:nvSpPr>
            <p:spPr>
              <a:xfrm rot="3050037">
                <a:off x="2877303" y="3488228"/>
                <a:ext cx="1112097" cy="580668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52" y="652154"/>
            <a:ext cx="1464922" cy="13834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4" name="Rectangle 43"/>
          <p:cNvSpPr/>
          <p:nvPr/>
        </p:nvSpPr>
        <p:spPr>
          <a:xfrm>
            <a:off x="10067513" y="757972"/>
            <a:ext cx="17556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 কিছু</a:t>
            </a:r>
          </a:p>
          <a:p>
            <a:pPr algn="ctr"/>
            <a:r>
              <a:rPr lang="en-US" sz="32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ডাউনলোড </a:t>
            </a:r>
          </a:p>
          <a:p>
            <a:pPr algn="ctr"/>
            <a:r>
              <a:rPr lang="en-US" sz="32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করা</a:t>
            </a:r>
            <a:endParaRPr lang="en-US" sz="3200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424184" y="2653195"/>
            <a:ext cx="18101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 </a:t>
            </a:r>
          </a:p>
          <a:p>
            <a:pPr algn="ctr"/>
            <a:r>
              <a:rPr lang="en-US" sz="32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</a:p>
          <a:p>
            <a:pPr algn="ctr"/>
            <a:r>
              <a:rPr lang="en-US" sz="32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করা</a:t>
            </a:r>
            <a:endParaRPr lang="en-US" sz="3200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850728" y="4640336"/>
            <a:ext cx="234127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অবৈধ </a:t>
            </a:r>
          </a:p>
          <a:p>
            <a:pPr algn="ctr"/>
            <a:r>
              <a:rPr lang="en-US" sz="32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</a:t>
            </a:r>
          </a:p>
          <a:p>
            <a:pPr algn="ctr"/>
            <a:r>
              <a:rPr lang="en-US" sz="32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</a:p>
          <a:p>
            <a:pPr algn="ctr"/>
            <a:r>
              <a:rPr lang="en-US" sz="32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করা</a:t>
            </a:r>
            <a:endParaRPr lang="en-US" sz="3200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59651" y="4514395"/>
            <a:ext cx="197041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পাবলিক / ফ্রি </a:t>
            </a:r>
          </a:p>
          <a:p>
            <a:pPr algn="ctr"/>
            <a:r>
              <a:rPr lang="en-US" sz="32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ওয়াইফাই</a:t>
            </a:r>
          </a:p>
          <a:p>
            <a:pPr algn="ctr"/>
            <a:r>
              <a:rPr lang="en-US" sz="32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</a:p>
          <a:p>
            <a:pPr algn="ctr"/>
            <a:r>
              <a:rPr lang="en-US" sz="32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করা</a:t>
            </a:r>
            <a:endParaRPr lang="en-US" sz="3200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107" y="2727591"/>
            <a:ext cx="17716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অজানা কিছু </a:t>
            </a:r>
          </a:p>
          <a:p>
            <a:pPr algn="ctr"/>
            <a:r>
              <a:rPr lang="en-US" sz="32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আসলে  </a:t>
            </a:r>
          </a:p>
          <a:p>
            <a:pPr algn="ctr"/>
            <a:r>
              <a:rPr lang="en-US" sz="32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 করা</a:t>
            </a:r>
            <a:endParaRPr lang="en-US" sz="3200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64320" y="701850"/>
            <a:ext cx="14189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সাইবার </a:t>
            </a:r>
          </a:p>
          <a:p>
            <a:pPr algn="ctr"/>
            <a:r>
              <a:rPr lang="en-US" sz="32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</a:p>
          <a:p>
            <a:pPr algn="ctr"/>
            <a:r>
              <a:rPr lang="en-US" sz="32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বৃদ্ধি করা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3508137" y="908295"/>
            <a:ext cx="5470102" cy="5616009"/>
            <a:chOff x="3388659" y="652154"/>
            <a:chExt cx="5470102" cy="5804064"/>
          </a:xfrm>
        </p:grpSpPr>
        <p:grpSp>
          <p:nvGrpSpPr>
            <p:cNvPr id="54" name="Group 53"/>
            <p:cNvGrpSpPr/>
            <p:nvPr/>
          </p:nvGrpSpPr>
          <p:grpSpPr>
            <a:xfrm>
              <a:off x="3388659" y="652154"/>
              <a:ext cx="5470102" cy="5804064"/>
              <a:chOff x="3388659" y="652154"/>
              <a:chExt cx="5470102" cy="5804064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017819" y="652154"/>
                <a:ext cx="4211782" cy="5804064"/>
                <a:chOff x="4017819" y="652154"/>
                <a:chExt cx="4211782" cy="5804064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4017819" y="652154"/>
                  <a:ext cx="4211782" cy="5804064"/>
                  <a:chOff x="4017819" y="652154"/>
                  <a:chExt cx="4211782" cy="5804064"/>
                </a:xfrm>
              </p:grpSpPr>
              <p:sp>
                <p:nvSpPr>
                  <p:cNvPr id="4" name="Donut 3"/>
                  <p:cNvSpPr/>
                  <p:nvPr/>
                </p:nvSpPr>
                <p:spPr>
                  <a:xfrm>
                    <a:off x="4017819" y="1343891"/>
                    <a:ext cx="4211782" cy="4003964"/>
                  </a:xfrm>
                  <a:prstGeom prst="donut">
                    <a:avLst>
                      <a:gd name="adj" fmla="val 3004"/>
                    </a:avLst>
                  </a:prstGeom>
                  <a:solidFill>
                    <a:schemeClr val="bg1">
                      <a:lumMod val="85000"/>
                    </a:schemeClr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5" name="Picture 4"/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17473" y="652154"/>
                    <a:ext cx="2812473" cy="5804064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sp>
              <p:nvSpPr>
                <p:cNvPr id="2" name="Oval 1"/>
                <p:cNvSpPr/>
                <p:nvPr/>
              </p:nvSpPr>
              <p:spPr>
                <a:xfrm>
                  <a:off x="4400417" y="1749190"/>
                  <a:ext cx="3446584" cy="3193366"/>
                </a:xfrm>
                <a:prstGeom prst="ellipse">
                  <a:avLst/>
                </a:prstGeom>
                <a:ln w="158750" cmpd="thickThin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" name="Straight Arrow Connector 8"/>
              <p:cNvCxnSpPr>
                <a:stCxn id="4" idx="2"/>
              </p:cNvCxnSpPr>
              <p:nvPr/>
            </p:nvCxnSpPr>
            <p:spPr>
              <a:xfrm flipH="1">
                <a:off x="3388659" y="3345873"/>
                <a:ext cx="629160" cy="0"/>
              </a:xfrm>
              <a:prstGeom prst="straightConnector1">
                <a:avLst/>
              </a:prstGeom>
              <a:ln w="85725">
                <a:headEnd type="oval"/>
                <a:tailEnd type="oval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 flipV="1">
                <a:off x="7600441" y="4753333"/>
                <a:ext cx="629158" cy="338620"/>
              </a:xfrm>
              <a:prstGeom prst="straightConnector1">
                <a:avLst/>
              </a:prstGeom>
              <a:ln w="85725">
                <a:headEnd type="oval"/>
                <a:tailEnd type="oval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 flipV="1">
                <a:off x="4017819" y="1613647"/>
                <a:ext cx="629160" cy="279944"/>
              </a:xfrm>
              <a:prstGeom prst="straightConnector1">
                <a:avLst/>
              </a:prstGeom>
              <a:ln w="85725">
                <a:headEnd type="oval"/>
                <a:tailEnd type="oval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4017819" y="4753332"/>
                <a:ext cx="619380" cy="338621"/>
              </a:xfrm>
              <a:prstGeom prst="straightConnector1">
                <a:avLst/>
              </a:prstGeom>
              <a:ln w="85725">
                <a:headEnd type="oval"/>
                <a:tailEnd type="oval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7620001" y="1613647"/>
                <a:ext cx="609600" cy="279944"/>
              </a:xfrm>
              <a:prstGeom prst="straightConnector1">
                <a:avLst/>
              </a:prstGeom>
              <a:ln w="85725">
                <a:headEnd type="oval"/>
                <a:tailEnd type="oval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>
                <a:off x="8229601" y="3312052"/>
                <a:ext cx="629160" cy="0"/>
              </a:xfrm>
              <a:prstGeom prst="straightConnector1">
                <a:avLst/>
              </a:prstGeom>
              <a:ln w="85725">
                <a:headEnd type="oval"/>
                <a:tailEnd type="oval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271" y="1847524"/>
              <a:ext cx="3211938" cy="301212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50" name="Rectangle 49"/>
          <p:cNvSpPr/>
          <p:nvPr/>
        </p:nvSpPr>
        <p:spPr>
          <a:xfrm>
            <a:off x="4610832" y="2052920"/>
            <a:ext cx="3025753" cy="2761407"/>
          </a:xfrm>
          <a:prstGeom prst="rect">
            <a:avLst/>
          </a:prstGeom>
          <a:noFill/>
        </p:spPr>
        <p:txBody>
          <a:bodyPr wrap="none" lIns="0" tIns="45720" rIns="91440" bIns="45720">
            <a:prstTxWarp prst="textButtonPour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/>
                <a:solidFill>
                  <a:srgbClr val="FFFF00"/>
                </a:solidFill>
                <a:effectLst>
                  <a:outerShdw dist="38100" dir="600000" algn="tl">
                    <a:schemeClr val="tx1">
                      <a:alpha val="4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সাইবার </a:t>
            </a:r>
            <a:r>
              <a:rPr lang="en-US" sz="6000" b="1" dirty="0" err="1" smtClean="0">
                <a:ln/>
                <a:solidFill>
                  <a:srgbClr val="FFFF00"/>
                </a:solidFill>
                <a:effectLst>
                  <a:outerShdw dist="38100" dir="600000" algn="tl">
                    <a:schemeClr val="tx1">
                      <a:alpha val="4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ক্রাইম</a:t>
            </a:r>
            <a:endParaRPr lang="en-US" sz="6000" b="1" dirty="0" smtClean="0">
              <a:ln/>
              <a:solidFill>
                <a:srgbClr val="FFFF00"/>
              </a:solidFill>
              <a:effectLst>
                <a:outerShdw dist="38100" dir="600000" algn="tl">
                  <a:schemeClr val="tx1">
                    <a:alpha val="4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smtClean="0">
                <a:ln/>
                <a:solidFill>
                  <a:srgbClr val="FFFF00"/>
                </a:solidFill>
                <a:effectLst>
                  <a:outerShdw dist="38100" dir="600000" algn="tl">
                    <a:schemeClr val="tx1">
                      <a:alpha val="4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6000" b="1" dirty="0">
              <a:ln/>
              <a:solidFill>
                <a:srgbClr val="FFFF00"/>
              </a:solidFill>
              <a:effectLst>
                <a:outerShdw dist="38100" dir="600000" algn="tl">
                  <a:schemeClr val="tx1">
                    <a:alpha val="4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b="1" dirty="0" smtClean="0">
              <a:ln/>
              <a:solidFill>
                <a:srgbClr val="FFFF00"/>
              </a:solidFill>
              <a:effectLst>
                <a:outerShdw dist="38100" dir="600000" algn="tl">
                  <a:schemeClr val="tx1">
                    <a:alpha val="4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b="1" dirty="0">
              <a:ln/>
              <a:solidFill>
                <a:srgbClr val="FFFF00"/>
              </a:solidFill>
              <a:effectLst>
                <a:outerShdw dist="38100" dir="600000" algn="tl">
                  <a:schemeClr val="tx1">
                    <a:alpha val="4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smtClean="0">
                <a:ln/>
                <a:solidFill>
                  <a:srgbClr val="FFFF00"/>
                </a:solidFill>
                <a:effectLst>
                  <a:outerShdw dist="38100" dir="600000" algn="tl">
                    <a:schemeClr val="tx1">
                      <a:alpha val="4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</a:p>
          <a:p>
            <a:pPr algn="ctr"/>
            <a:endParaRPr lang="en-US" sz="6000" b="1" dirty="0" smtClean="0">
              <a:ln/>
              <a:solidFill>
                <a:srgbClr val="FFFF00"/>
              </a:solidFill>
              <a:effectLst>
                <a:outerShdw dist="38100" dir="600000" algn="tl">
                  <a:schemeClr val="tx1">
                    <a:alpha val="4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smtClean="0">
                <a:ln/>
                <a:solidFill>
                  <a:srgbClr val="FFFF00"/>
                </a:solidFill>
                <a:effectLst>
                  <a:outerShdw dist="38100" dir="600000" algn="tl">
                    <a:schemeClr val="tx1">
                      <a:alpha val="43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বাঁচার উপায়</a:t>
            </a:r>
            <a:endParaRPr lang="en-US" sz="6000" b="1" cap="none" spc="0" dirty="0">
              <a:ln/>
              <a:solidFill>
                <a:srgbClr val="FFFF00"/>
              </a:solidFill>
              <a:effectLst>
                <a:outerShdw dist="38100" dir="600000" algn="tl">
                  <a:schemeClr val="tx1">
                    <a:alpha val="43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0506" y="116948"/>
            <a:ext cx="6555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সাইবার অপরাধ থেকে বাঁচার উপায় সমূহ-</a:t>
            </a:r>
            <a:endParaRPr lang="en-US" sz="4000" b="1" dirty="0">
              <a:ln/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5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199" y="440322"/>
            <a:ext cx="33528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739854" y="3247072"/>
            <a:ext cx="10407491" cy="707886"/>
          </a:xfrm>
          <a:prstGeom prst="rect">
            <a:avLst/>
          </a:prstGeom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lvl="0" indent="-571500" algn="ctr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সাইবার অপরাধ রোধে তুমি কী কী সর্তকতা অবলম্বন করবে?</a:t>
            </a:r>
          </a:p>
        </p:txBody>
      </p:sp>
      <p:sp>
        <p:nvSpPr>
          <p:cNvPr id="4" name="Rectangle 3"/>
          <p:cNvSpPr/>
          <p:nvPr/>
        </p:nvSpPr>
        <p:spPr>
          <a:xfrm>
            <a:off x="9614254" y="609600"/>
            <a:ext cx="187583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সময়-৫মিনিট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6127" y="323909"/>
            <a:ext cx="3197104" cy="10156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06324" y="687011"/>
            <a:ext cx="2576211" cy="1845129"/>
            <a:chOff x="990600" y="584351"/>
            <a:chExt cx="2904251" cy="2885997"/>
          </a:xfrm>
        </p:grpSpPr>
        <p:pic>
          <p:nvPicPr>
            <p:cNvPr id="4" name="Picture 3" descr="2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584351"/>
              <a:ext cx="2904251" cy="288599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633" y="1084065"/>
              <a:ext cx="1905000" cy="1828800"/>
            </a:xfrm>
            <a:prstGeom prst="ellipse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217168" y="2491023"/>
            <a:ext cx="6845870" cy="40318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হোসনেয়ারা (লাকী)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এম,এস,এস, এম এড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 সি টি)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রায়পুর স্কুল এন্ড কলেজ ,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বাঘারপাড়া ,যশোর । 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01712333017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Mail-lucky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333017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808" y="1228725"/>
            <a:ext cx="2001732" cy="2305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641257" y="4022774"/>
            <a:ext cx="4036834" cy="21421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ষ্টম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০৩</a:t>
            </a: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পাঠঃ১৯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7063038" y="1857911"/>
            <a:ext cx="104742" cy="4662486"/>
          </a:xfrm>
          <a:prstGeom prst="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12522" tIns="56262" rIns="112522" bIns="5626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1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5737" y="1830510"/>
            <a:ext cx="8558214" cy="39987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১।যন্ত্র দিয়ে তৈরি অপ্রয়োজনীয় এবং আপত্তিকর ই-মেইল কে কি বলে?</a:t>
            </a:r>
          </a:p>
          <a:p>
            <a:pPr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২।চট্রগ্রামে রামুতে পুড়িয়ে দেওয়া হয়েছিল কী?</a:t>
            </a:r>
          </a:p>
          <a:p>
            <a:pPr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৩।বিদ্বেষ ছাড়ানোর চেষ্টা করায় বাংলাদেশে বন্ধ রাখতে হয়েছিল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কী?</a:t>
            </a:r>
          </a:p>
          <a:p>
            <a:pPr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৪।তথ প্রযুক্তি ও ইন্টারনেটে সম্পাদিত অপরাধকে কি বলে?</a:t>
            </a:r>
          </a:p>
          <a:p>
            <a:pPr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৫।রামুর বৌধবিহার পুড়ানো হয়েছিল কত সালে?</a:t>
            </a:r>
          </a:p>
          <a:p>
            <a:pPr>
              <a:defRPr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118152" y="367284"/>
            <a:ext cx="2168473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850414" y="1830510"/>
            <a:ext cx="3227285" cy="35130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উঃস্প্যাম</a:t>
            </a:r>
          </a:p>
          <a:p>
            <a:pPr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উঃঅসংখ্য বৌদ্ধবিহার</a:t>
            </a:r>
          </a:p>
          <a:p>
            <a:pPr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উঃফেসবুক</a:t>
            </a:r>
          </a:p>
          <a:p>
            <a:pPr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উঃসাইবার অপরাধ</a:t>
            </a:r>
          </a:p>
          <a:p>
            <a:pPr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উঃ২০১২ সালে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1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847083" y="777546"/>
            <a:ext cx="28843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n-BD" alt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bn-IN" alt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alt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alt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13275" y="3405084"/>
            <a:ext cx="875857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যদি কখনো সাইবার ক্রাইমের শিকার হও তাহলে তুমি বিষয়টি কি ভাবে মোকাবেলা করবে।</a:t>
            </a:r>
            <a:endParaRPr lang="bn-IN" alt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5" y="635701"/>
            <a:ext cx="2686385" cy="27693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71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E:\MOTIAR\Motiar D. Content\Class Viii\Picture\পাট ১৯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1759" y="1592580"/>
            <a:ext cx="7467600" cy="5082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76888" y="392251"/>
            <a:ext cx="27069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alt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9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nt Arrow 1"/>
          <p:cNvSpPr/>
          <p:nvPr/>
        </p:nvSpPr>
        <p:spPr>
          <a:xfrm>
            <a:off x="1809723" y="266825"/>
            <a:ext cx="9205940" cy="1485891"/>
          </a:xfrm>
          <a:prstGeom prst="bentArrow">
            <a:avLst>
              <a:gd name="adj1" fmla="val 100000"/>
              <a:gd name="adj2" fmla="val 50000"/>
              <a:gd name="adj3" fmla="val 0"/>
              <a:gd name="adj4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তোমরা মনোযোগ দিয়ে নিচের ছবি গুলো লক্ষ্য কর এবং অনুমান কর, আজকের পাঠের শিরোনাম কি হতে পারে?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47" y="1585870"/>
            <a:ext cx="5234015" cy="3190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85" y="1882227"/>
            <a:ext cx="5759621" cy="3313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23" y="2204280"/>
            <a:ext cx="5891240" cy="3357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986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2939" y="350289"/>
            <a:ext cx="5186421" cy="769435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/>
            <a:r>
              <a:rPr lang="en-US" sz="4400" dirty="0">
                <a:ln w="0"/>
                <a:latin typeface="NikoshBAN" pitchFamily="2" charset="0"/>
                <a:cs typeface="NikoshBAN" pitchFamily="2" charset="0"/>
              </a:rPr>
              <a:t>আজকের পাঠের বিষয়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5804" y="1408265"/>
            <a:ext cx="33730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ln w="0"/>
                <a:latin typeface="NikoshBAN" pitchFamily="2" charset="0"/>
                <a:cs typeface="NikoshBAN" pitchFamily="2" charset="0"/>
              </a:rPr>
              <a:t>*সাইবার অপরাধ*</a:t>
            </a:r>
          </a:p>
        </p:txBody>
      </p:sp>
      <p:pic>
        <p:nvPicPr>
          <p:cNvPr id="6" name="Picture 2" descr="E:\MOTIAR\Motiar D. Content\Class Viii\Picture\পাট ১৯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5690" y="2344327"/>
            <a:ext cx="5860917" cy="3980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949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7087" y="613469"/>
            <a:ext cx="3197104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356360" y="2396847"/>
            <a:ext cx="10591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n-BD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smtClean="0">
                <a:ln w="0"/>
                <a:latin typeface="NikoshBAN" pitchFamily="2" charset="0"/>
                <a:cs typeface="NikoshBAN" pitchFamily="2" charset="0"/>
              </a:rPr>
              <a:t>সাইবার অপরাধ কী</a:t>
            </a:r>
            <a:r>
              <a:rPr lang="bn-IN" sz="4000" dirty="0" smtClean="0">
                <a:ln w="0"/>
                <a:latin typeface="NikoshBAN" pitchFamily="2" charset="0"/>
                <a:cs typeface="NikoshBAN" pitchFamily="2" charset="0"/>
              </a:rPr>
              <a:t> তা বলতে</a:t>
            </a:r>
            <a:r>
              <a:rPr lang="bn-BD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alt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altLang="en-US" sz="40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n-BD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alt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4000" dirty="0" smtClean="0">
                <a:ln w="0"/>
                <a:latin typeface="NikoshBAN" pitchFamily="2" charset="0"/>
                <a:cs typeface="NikoshBAN" pitchFamily="2" charset="0"/>
              </a:rPr>
              <a:t>বিভিন্ন ধরণের</a:t>
            </a:r>
            <a:r>
              <a:rPr lang="en-US" altLang="en-US" sz="4000" dirty="0">
                <a:ln w="0"/>
                <a:latin typeface="NikoshBAN" pitchFamily="2" charset="0"/>
                <a:cs typeface="NikoshBAN" pitchFamily="2" charset="0"/>
              </a:rPr>
              <a:t> সাইবার </a:t>
            </a:r>
            <a:r>
              <a:rPr lang="en-US" altLang="en-US" sz="4000" dirty="0" smtClean="0">
                <a:ln w="0"/>
                <a:latin typeface="NikoshBAN" pitchFamily="2" charset="0"/>
                <a:cs typeface="NikoshBAN" pitchFamily="2" charset="0"/>
              </a:rPr>
              <a:t>অপরাধ সমূহ বর্ণনা করতে পারবে;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bn-BD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>
                <a:ln w="0"/>
                <a:latin typeface="NikoshBAN" pitchFamily="2" charset="0"/>
                <a:cs typeface="NikoshBAN" pitchFamily="2" charset="0"/>
              </a:rPr>
              <a:t>সাইবার অপরাধ </a:t>
            </a:r>
            <a:r>
              <a:rPr lang="en-US" altLang="en-US" sz="4000" dirty="0" smtClean="0">
                <a:ln w="0"/>
                <a:latin typeface="NikoshBAN" pitchFamily="2" charset="0"/>
                <a:cs typeface="NikoshBAN" pitchFamily="2" charset="0"/>
              </a:rPr>
              <a:t>থেকে বাঁচার উপায় সমূহ </a:t>
            </a:r>
            <a:r>
              <a:rPr lang="en-US" altLang="en-US" sz="4000" dirty="0">
                <a:ln w="0"/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altLang="en-US" sz="4000" dirty="0" smtClean="0">
                <a:ln w="0"/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bn-BD" alt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9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68" y="1493320"/>
            <a:ext cx="5195412" cy="3603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770232" y="373053"/>
            <a:ext cx="4576763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সাইবার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অপরাধ 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কী?</a:t>
            </a:r>
          </a:p>
        </p:txBody>
      </p:sp>
      <p:sp>
        <p:nvSpPr>
          <p:cNvPr id="4" name="Rectangle 3"/>
          <p:cNvSpPr/>
          <p:nvPr/>
        </p:nvSpPr>
        <p:spPr>
          <a:xfrm>
            <a:off x="443694" y="5447828"/>
            <a:ext cx="11229840" cy="12003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ইন্টারনেট 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প্রযুক্তি ব্যবহার 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 প্রতিনিয়ত 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ক্ষতিকর কিছু 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 বা যে সকল অপরাধ সংঘটিত হয়ে থাকে তাদেরকে একত্রে সাইবার অপরাধ বলা হয়।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79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2749" y="251606"/>
            <a:ext cx="655320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সম্প্রতি ঘটে যাওয়া কিছু সাইবার 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অপরাধঃ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28210" y="1114589"/>
            <a:ext cx="5172076" cy="2637026"/>
            <a:chOff x="750570" y="1235631"/>
            <a:chExt cx="5382578" cy="25937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70" y="1235631"/>
              <a:ext cx="2649855" cy="25937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0425" y="1235632"/>
              <a:ext cx="2732723" cy="25937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Rectangle 5"/>
          <p:cNvSpPr/>
          <p:nvPr/>
        </p:nvSpPr>
        <p:spPr>
          <a:xfrm>
            <a:off x="6626543" y="1638879"/>
            <a:ext cx="4851168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২০১২ সালের সেপ্টেম্বর মাসে চট্টগ্রামের রামুতে অত্যন্ত  দুঃখজনক ঘটনা ঘটে। </a:t>
            </a:r>
          </a:p>
        </p:txBody>
      </p:sp>
      <p:pic>
        <p:nvPicPr>
          <p:cNvPr id="7" name="Picture 2" descr="E:\MOTIAR\D,contennt Picture 2\sib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" y="3829347"/>
            <a:ext cx="5430202" cy="2757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596063" y="4168292"/>
            <a:ext cx="4851168" cy="175432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কিছু দুর্বৃত্ত মানুষজনকে ধর্ম বিদ্বেষী কথা বুঝিয়ে কয়েকটি  বৌদ্ধ বিহার পুড়িয়ে দেয়।</a:t>
            </a:r>
            <a:endParaRPr kumimoji="0" lang="en-US" sz="18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5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5125" y="352425"/>
            <a:ext cx="655320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সম্প্রতি ঘটে যাওয়া কিছু সাইবার 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ক্রাইমঃ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03535" y="1289685"/>
            <a:ext cx="5268678" cy="2644449"/>
            <a:chOff x="717785" y="1203960"/>
            <a:chExt cx="5268678" cy="28815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785" y="1203960"/>
              <a:ext cx="2782653" cy="28815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2140" y="1203960"/>
              <a:ext cx="2694323" cy="27965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51" y="3934134"/>
            <a:ext cx="5268678" cy="24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6986588" y="1625054"/>
            <a:ext cx="403955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২০১৩ সালে ১৫ এপ্রিল মার্কিন যুক্তরাষ্ট্রের বস্টন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শহরে হামলা হয়।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86588" y="4811055"/>
            <a:ext cx="4039551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ম্যারাথন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দৌড়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প্রতিযোগিতার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সময়</a:t>
            </a:r>
          </a:p>
        </p:txBody>
      </p:sp>
    </p:spTree>
    <p:extLst>
      <p:ext uri="{BB962C8B-B14F-4D97-AF65-F5344CB8AC3E}">
        <p14:creationId xmlns:p14="http://schemas.microsoft.com/office/powerpoint/2010/main" val="413155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05125" y="352425"/>
            <a:ext cx="6553200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সম্প্রতি ঘটে যাওয়া কিছু সাইবার 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অপরাধঃ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" y="1203960"/>
            <a:ext cx="4338638" cy="2484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6345168" y="1655999"/>
            <a:ext cx="311315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ম্যারাথন দৌড় প্রতিযোগিতার 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 বোমা হামলা হয়।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22721" y="3882902"/>
            <a:ext cx="4164807" cy="2605529"/>
            <a:chOff x="600075" y="228600"/>
            <a:chExt cx="5557839" cy="257889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75" y="228600"/>
              <a:ext cx="2757488" cy="25788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564" y="238406"/>
              <a:ext cx="2800350" cy="25690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6345168" y="3882902"/>
            <a:ext cx="3228975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১৯৪৫ সালের ৬ এবং ৯ তারিখে জাপানের হিরোসিমা ও নাগাসাকিতে বোমা বিস্ফোরন হয়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51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524</Words>
  <Application>Microsoft Office PowerPoint</Application>
  <PresentationFormat>Widescreen</PresentationFormat>
  <Paragraphs>101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185</cp:revision>
  <dcterms:created xsi:type="dcterms:W3CDTF">2020-11-07T05:59:24Z</dcterms:created>
  <dcterms:modified xsi:type="dcterms:W3CDTF">2020-11-11T12:26:02Z</dcterms:modified>
</cp:coreProperties>
</file>