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6" r:id="rId3"/>
    <p:sldId id="257" r:id="rId4"/>
    <p:sldId id="272" r:id="rId5"/>
    <p:sldId id="273" r:id="rId6"/>
    <p:sldId id="274" r:id="rId7"/>
    <p:sldId id="263" r:id="rId8"/>
    <p:sldId id="277" r:id="rId9"/>
    <p:sldId id="275" r:id="rId10"/>
    <p:sldId id="262" r:id="rId11"/>
    <p:sldId id="276" r:id="rId12"/>
    <p:sldId id="278" r:id="rId13"/>
    <p:sldId id="280" r:id="rId14"/>
    <p:sldId id="283" r:id="rId15"/>
    <p:sldId id="271" r:id="rId16"/>
    <p:sldId id="281" r:id="rId17"/>
    <p:sldId id="282" r:id="rId18"/>
    <p:sldId id="269" r:id="rId19"/>
    <p:sldId id="268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13A14-0CDD-45C9-B6D6-E323B97BA16F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563AF-5542-4738-B2F1-B1FC037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3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8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06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61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9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5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4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6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5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9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6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4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4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4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5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6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7260-5169-4B43-9866-CC96BD6DF195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8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jpg"/><Relationship Id="rId5" Type="http://schemas.openxmlformats.org/officeDocument/2006/relationships/image" Target="../media/image4.png"/><Relationship Id="rId10" Type="http://schemas.openxmlformats.org/officeDocument/2006/relationships/image" Target="../media/image7.jfif"/><Relationship Id="rId4" Type="http://schemas.openxmlformats.org/officeDocument/2006/relationships/image" Target="../media/image3.jpeg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27000">
              <a:srgbClr val="002060"/>
            </a:gs>
            <a:gs pos="67000">
              <a:srgbClr val="00B050"/>
            </a:gs>
            <a:gs pos="91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883" y="601778"/>
            <a:ext cx="7745358" cy="33970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19900" b="1" dirty="0">
                <a:ln w="381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PadmaOMJ" panose="01010600010101010101" pitchFamily="2" charset="0"/>
                <a:cs typeface="PadmaOMJ" panose="01010600010101010101" pitchFamily="2" charset="0"/>
              </a:rPr>
              <a:t>স্বাগতম </a:t>
            </a:r>
            <a:endParaRPr lang="en-US" sz="19900" b="1" cap="none" spc="0" dirty="0">
              <a:ln w="381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PadmaOMJ" panose="01010600010101010101" pitchFamily="2" charset="0"/>
              <a:cs typeface="Padm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75262" y="483257"/>
                <a:ext cx="8841475" cy="6035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4800" b="1" dirty="0">
                    <a:ln/>
                    <a:solidFill>
                      <a:srgbClr val="0070C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সমাধানঃ</a:t>
                </a:r>
                <a:r>
                  <a:rPr lang="en-US" sz="4800" b="1" dirty="0">
                    <a:ln/>
                    <a:solidFill>
                      <a:srgbClr val="0070C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1</a:t>
                </a:r>
              </a:p>
              <a:p>
                <a:pPr algn="just"/>
                <a:r>
                  <a:rPr lang="bn-BD" sz="4800" b="1" dirty="0">
                    <a:ln/>
                    <a:solidFill>
                      <a:srgbClr val="0070C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দেওয়া আছে,</a:t>
                </a:r>
                <a:r>
                  <a:rPr lang="en-US" sz="4800" b="1" dirty="0">
                    <a:ln/>
                    <a:solidFill>
                      <a:srgbClr val="0070C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4800" b="1" i="1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800" b="1" i="1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𝒚</m:t>
                    </m:r>
                    <m:r>
                      <a:rPr lang="en-US" sz="4800" b="1" i="1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 i="1" smtClean="0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4800" b="1" i="1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4800" b="1" dirty="0">
                    <a:ln/>
                    <a:solidFill>
                      <a:srgbClr val="0070C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এবং</a:t>
                </a:r>
                <a:r>
                  <a:rPr lang="en-US" sz="4800" b="1" dirty="0">
                    <a:ln/>
                    <a:solidFill>
                      <a:srgbClr val="0070C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𝒙𝒚</m:t>
                    </m:r>
                    <m:r>
                      <a:rPr lang="en-US" sz="4800" b="1" i="1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 i="1" smtClean="0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𝟒𝟖</m:t>
                    </m:r>
                  </m:oMath>
                </a14:m>
                <a:endParaRPr lang="bn-BD" sz="4800" b="1" dirty="0">
                  <a:ln/>
                  <a:solidFill>
                    <a:srgbClr val="0070C0"/>
                  </a:solidFill>
                  <a:latin typeface="NikoshLightBAN" panose="02000000000000000000" pitchFamily="2" charset="0"/>
                  <a:cs typeface="NikoshLightBAN" panose="02000000000000000000" pitchFamily="2" charset="0"/>
                </a:endParaRPr>
              </a:p>
              <a:p>
                <a:pPr algn="just"/>
                <a:r>
                  <a:rPr lang="bn-BD" sz="4800" b="1" dirty="0">
                    <a:ln/>
                    <a:solidFill>
                      <a:srgbClr val="0070C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প্রদত্ত রাশি=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800" b="1" i="1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bn-BD" sz="4800" b="1" i="1" dirty="0">
                  <a:ln/>
                  <a:solidFill>
                    <a:srgbClr val="0070C0"/>
                  </a:solidFill>
                  <a:latin typeface="NikoshLightBAN" panose="02000000000000000000" pitchFamily="2" charset="0"/>
                  <a:cs typeface="NikoshLightBAN" panose="02000000000000000000" pitchFamily="2" charset="0"/>
                </a:endParaRPr>
              </a:p>
              <a:p>
                <a:pPr algn="just"/>
                <a:r>
                  <a:rPr lang="bn-BD" sz="4000" b="1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              </a:t>
                </a:r>
                <a:r>
                  <a:rPr lang="en-US" sz="4000" b="1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</a:t>
                </a:r>
                <a:r>
                  <a:rPr lang="bn-BD" sz="4000" b="1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2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1" i="1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4000" b="1" i="1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  <m:r>
                          <a:rPr lang="en-US" sz="32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nor/>
                      </m:rPr>
                      <a:rPr lang="en-US" sz="4800" b="1" dirty="0">
                        <a:ln/>
                        <a:solidFill>
                          <a:srgbClr val="0070C0"/>
                        </a:solidFill>
                        <a:latin typeface="NikoshLightBAN" panose="02000000000000000000" pitchFamily="2" charset="0"/>
                        <a:cs typeface="NikoshLightBAN" panose="02000000000000000000" pitchFamily="2" charset="0"/>
                      </a:rPr>
                      <m:t>‍</m:t>
                    </m:r>
                    <m:r>
                      <a:rPr lang="en-US" sz="4800" b="1" i="1" dirty="0" smtClean="0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4800" b="1" i="1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𝒙𝒚</m:t>
                    </m:r>
                  </m:oMath>
                </a14:m>
                <a:endParaRPr lang="bn-BD" sz="4800" b="1" dirty="0">
                  <a:ln w="0"/>
                  <a:solidFill>
                    <a:srgbClr val="0070C0"/>
                  </a:solidFill>
                  <a:latin typeface="NikoshLightBAN" panose="02000000000000000000" pitchFamily="2" charset="0"/>
                  <a:cs typeface="NikoshLightBAN" panose="02000000000000000000" pitchFamily="2" charset="0"/>
                </a:endParaRPr>
              </a:p>
              <a:p>
                <a:pPr algn="just"/>
                <a:r>
                  <a:rPr lang="bn-BD" sz="4800" b="1" dirty="0">
                    <a:ln w="0"/>
                    <a:solidFill>
                      <a:srgbClr val="0070C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800" b="1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4800" b="1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800" b="1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𝟒𝟖</m:t>
                    </m:r>
                  </m:oMath>
                </a14:m>
                <a:endParaRPr lang="bn-BD" sz="4800" b="1" dirty="0">
                  <a:ln w="0"/>
                  <a:solidFill>
                    <a:srgbClr val="0070C0"/>
                  </a:solidFill>
                  <a:latin typeface="NikoshLightBAN" panose="02000000000000000000" pitchFamily="2" charset="0"/>
                  <a:cs typeface="NikoshLightBAN" panose="02000000000000000000" pitchFamily="2" charset="0"/>
                </a:endParaRPr>
              </a:p>
              <a:p>
                <a:pPr algn="just"/>
                <a:r>
                  <a:rPr lang="bn-BD" sz="4800" b="1" dirty="0">
                    <a:ln w="0"/>
                    <a:solidFill>
                      <a:srgbClr val="0070C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       </m:t>
                    </m:r>
                    <m:r>
                      <a:rPr lang="en-US" sz="4800" b="1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𝟐𝟓</m:t>
                    </m:r>
                    <m:r>
                      <a:rPr lang="en-US" sz="4800" b="1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800" b="1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𝟗𝟔</m:t>
                    </m:r>
                  </m:oMath>
                </a14:m>
                <a:endParaRPr lang="en-US" sz="4800" b="1" dirty="0">
                  <a:ln w="0"/>
                  <a:solidFill>
                    <a:srgbClr val="0070C0"/>
                  </a:solidFill>
                  <a:latin typeface="NikoshLightBAN" panose="02000000000000000000" pitchFamily="2" charset="0"/>
                  <a:cs typeface="NikoshLightBAN" panose="02000000000000000000" pitchFamily="2" charset="0"/>
                </a:endParaRPr>
              </a:p>
              <a:p>
                <a:pPr algn="just"/>
                <a:r>
                  <a:rPr lang="en-US" sz="4800" b="1" dirty="0">
                    <a:ln w="0"/>
                    <a:solidFill>
                      <a:srgbClr val="0070C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            </a:t>
                </a:r>
                <a:r>
                  <a:rPr lang="bn-BD" sz="4800" b="1" dirty="0">
                    <a:ln w="0"/>
                    <a:solidFill>
                      <a:srgbClr val="0070C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𝟏𝟐𝟏</m:t>
                    </m:r>
                  </m:oMath>
                </a14:m>
                <a:endParaRPr lang="en-US" sz="4800" b="1" dirty="0">
                  <a:ln/>
                  <a:solidFill>
                    <a:srgbClr val="0070C0"/>
                  </a:solidFill>
                  <a:latin typeface="NikoshLightBAN" panose="02000000000000000000" pitchFamily="2" charset="0"/>
                  <a:cs typeface="NikoshLightBAN" panose="02000000000000000000" pitchFamily="2" charset="0"/>
                </a:endParaRPr>
              </a:p>
              <a:p>
                <a:pPr algn="just"/>
                <a:r>
                  <a:rPr lang="en-US" sz="4800" b="1" dirty="0">
                    <a:ln/>
                    <a:solidFill>
                      <a:srgbClr val="0070C0"/>
                    </a:solidFill>
                    <a:latin typeface="NikoshLightBAN" panose="02000000000000000000" pitchFamily="2" charset="0"/>
                    <a:ea typeface="Cambria Math" panose="02040503050406030204" pitchFamily="18" charset="0"/>
                    <a:cs typeface="NikoshLight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𝑨𝒏𝒔</m:t>
                    </m:r>
                    <m:r>
                      <a:rPr lang="en-US" sz="4800" b="1" i="1" smtClean="0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𝟏𝟐𝟏</m:t>
                    </m:r>
                  </m:oMath>
                </a14:m>
                <a:endParaRPr lang="en-US" sz="4800" b="1" dirty="0">
                  <a:ln/>
                  <a:solidFill>
                    <a:srgbClr val="0070C0"/>
                  </a:solidFill>
                  <a:latin typeface="NikoshLightBAN" panose="02000000000000000000" pitchFamily="2" charset="0"/>
                  <a:cs typeface="NikoshLight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262" y="483257"/>
                <a:ext cx="8841475" cy="6035114"/>
              </a:xfrm>
              <a:prstGeom prst="rect">
                <a:avLst/>
              </a:prstGeom>
              <a:blipFill>
                <a:blip r:embed="rId2"/>
                <a:stretch>
                  <a:fillRect l="-3172" t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9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32-Point Star 59"/>
          <p:cNvSpPr/>
          <p:nvPr/>
        </p:nvSpPr>
        <p:spPr>
          <a:xfrm>
            <a:off x="2053101" y="682425"/>
            <a:ext cx="5623079" cy="2083428"/>
          </a:xfrm>
          <a:prstGeom prst="star32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জোড়ায় কাজ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8042" y="530943"/>
            <a:ext cx="3945700" cy="2626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917501" y="3157548"/>
                <a:ext cx="10358138" cy="288104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bn-BD" sz="7200" b="1" dirty="0">
                    <a:ln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সমস্যা-</a:t>
                </a:r>
                <a:r>
                  <a:rPr lang="en-US" sz="7200" b="1" dirty="0">
                    <a:ln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2</a:t>
                </a:r>
                <a:r>
                  <a:rPr lang="bn-BD" sz="7200" b="1" dirty="0">
                    <a:ln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72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400" b="1" i="1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5400" b="1" i="1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5400" b="1" i="1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𝒚</m:t>
                    </m:r>
                    <m:r>
                      <a:rPr lang="en-US" sz="5400" b="1" i="1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5400" b="1" i="1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5400" b="1" i="1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5400" b="1" dirty="0">
                    <a:ln/>
                    <a:solidFill>
                      <a:srgbClr val="FF000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এবং</a:t>
                </a:r>
                <a:r>
                  <a:rPr lang="en-US" sz="5400" b="1" dirty="0">
                    <a:ln/>
                    <a:solidFill>
                      <a:srgbClr val="FF000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5400" b="1" i="1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𝒚</m:t>
                    </m:r>
                    <m:r>
                      <a:rPr lang="en-US" sz="5400" b="1" i="1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5400" b="1" i="1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𝟓𝟎</m:t>
                    </m:r>
                  </m:oMath>
                </a14:m>
                <a:r>
                  <a:rPr lang="en-US" sz="5400" b="1" dirty="0">
                    <a:ln/>
                    <a:solidFill>
                      <a:srgbClr val="FF000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</a:t>
                </a:r>
                <a:r>
                  <a:rPr lang="bn-BD" sz="5400" b="1" dirty="0">
                    <a:ln/>
                    <a:solidFill>
                      <a:srgbClr val="FF000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হলে</a:t>
                </a:r>
                <a:r>
                  <a:rPr lang="en-US" sz="5400" b="1" dirty="0">
                    <a:ln/>
                    <a:solidFill>
                      <a:srgbClr val="FF000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,</a:t>
                </a:r>
              </a:p>
              <a:p>
                <a:r>
                  <a:rPr lang="en-US" sz="5400" b="1" dirty="0">
                    <a:ln/>
                    <a:solidFill>
                      <a:srgbClr val="FF000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       </a:t>
                </a:r>
                <a:r>
                  <a:rPr lang="bn-BD" sz="5400" b="1" dirty="0">
                    <a:ln/>
                    <a:solidFill>
                      <a:srgbClr val="FF000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</a:t>
                </a:r>
                <a:r>
                  <a:rPr lang="en-US" sz="5400" b="1" dirty="0">
                    <a:ln/>
                    <a:solidFill>
                      <a:srgbClr val="FF000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5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5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p>
                        <m:r>
                          <a:rPr lang="en-US" sz="5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5400" b="1" dirty="0">
                    <a:ln/>
                    <a:solidFill>
                      <a:srgbClr val="FF000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এর মান নির্ণয় কর। 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1" y="3157548"/>
                <a:ext cx="10358138" cy="2881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9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4395" y="1730092"/>
                <a:ext cx="10543209" cy="2759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bn-BD" sz="60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60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-3</a:t>
                </a:r>
                <a:r>
                  <a:rPr lang="bn-BD" sz="60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60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60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r>
                      <a:rPr lang="en-US" sz="6000" b="1" i="0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6000" b="1" i="0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6000" b="1" dirty="0">
                    <a:ln/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60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60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6000" b="1" dirty="0" err="1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bn-BD" sz="60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যে,</a:t>
                </a:r>
                <a:endParaRPr lang="en-US" sz="6000" b="1" dirty="0">
                  <a:ln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60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BD" sz="60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60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60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60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60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60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6000" b="1" i="1" smtClean="0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 smtClean="0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60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60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𝟑𝟒</m:t>
                    </m:r>
                  </m:oMath>
                </a14:m>
                <a:r>
                  <a:rPr lang="bn-BD" sz="60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95" y="1730092"/>
                <a:ext cx="10543209" cy="27596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8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75262" y="483257"/>
                <a:ext cx="8841475" cy="5955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4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4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3 </a:t>
                </a:r>
                <a:endParaRPr lang="bn-BD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BD" sz="4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r>
                      <a:rPr lang="en-US" sz="48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r>
                  <a:rPr lang="en-US" sz="48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sSup>
                        <m:sSupPr>
                          <m:ctrlPr>
                            <a:rPr lang="bn-BD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bn-BD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BD" sz="4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endParaRPr lang="bn-BD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BD" sz="4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            </m:t>
                    </m:r>
                    <m:r>
                      <a:rPr lang="en-US" sz="4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4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endParaRPr lang="en-US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4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bn-BD" sz="4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</m:oMath>
                </a14:m>
                <a:endParaRPr lang="en-US" sz="4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262" y="483257"/>
                <a:ext cx="8841475" cy="5955156"/>
              </a:xfrm>
              <a:prstGeom prst="rect">
                <a:avLst/>
              </a:prstGeom>
              <a:blipFill>
                <a:blip r:embed="rId2"/>
                <a:stretch>
                  <a:fillRect l="-3172" t="-2354" b="-4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2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78874" y="483257"/>
                <a:ext cx="11222182" cy="6671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>
                    <a:ln w="0"/>
                    <a:solidFill>
                      <a:schemeClr val="tx1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4800" b="1" i="1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sSup>
                      <m:sSupPr>
                        <m:ctrlPr>
                          <a:rPr lang="bn-BD" sz="4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4800" b="1" i="1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 smtClean="0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4800" b="1" i="1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 i="1" smtClean="0">
                                        <a:ln w="0"/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 smtClean="0">
                                        <a:ln w="0"/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800" b="1" i="1" smtClean="0">
                                        <a:ln w="0"/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bn-BD" sz="48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BD" sz="4800" b="1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:r>
                  <a:rPr lang="en-US" sz="4800" b="1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b="1" i="1" smtClean="0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 smtClean="0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 i="1" smtClean="0">
                                        <a:ln w="0"/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 smtClean="0">
                                        <a:ln w="0"/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800" b="1" i="1" smtClean="0">
                                        <a:ln w="0"/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800" b="1" i="1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4800" b="1" i="1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8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4800" b="1" dirty="0">
                    <a:ln w="0"/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4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e>
                      <m:sup>
                        <m:r>
                          <a:rPr lang="en-US" sz="48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800" b="1" i="1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endParaRPr lang="bn-BD" sz="48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BD" sz="4800" b="1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            </m:t>
                    </m:r>
                    <m:r>
                      <a:rPr lang="en-US" sz="4800" b="1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𝟑𝟔</m:t>
                    </m:r>
                    <m:r>
                      <a:rPr lang="en-US" sz="48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8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endParaRPr lang="en-US" sz="48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4800" b="1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bn-BD" sz="4800" b="1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𝟑𝟒</m:t>
                    </m:r>
                  </m:oMath>
                </a14:m>
                <a:endParaRPr lang="en-US" sz="4800" b="1" dirty="0">
                  <a:ln/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4800" b="1" dirty="0">
                    <a:ln/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sz="4800" b="1" i="1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sSup>
                      <m:sSupPr>
                        <m:ctrlPr>
                          <a:rPr lang="bn-BD" sz="48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4800" b="1" i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800" b="1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bn-BD" sz="4800" b="1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4800" b="1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দেখানো</m:t>
                    </m:r>
                    <m:r>
                      <a:rPr lang="en-US" sz="4800" b="1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1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</m:t>
                    </m:r>
                    <m:r>
                      <a:rPr lang="bn-BD" sz="4800" b="1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4800" b="1" dirty="0">
                  <a:ln/>
                  <a:solidFill>
                    <a:schemeClr val="tx1"/>
                  </a:solidFill>
                </a:endParaRPr>
              </a:p>
              <a:p>
                <a:pPr algn="just"/>
                <a:endParaRPr lang="en-US" sz="4800" b="1" dirty="0">
                  <a:ln/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74" y="483257"/>
                <a:ext cx="11222182" cy="6671122"/>
              </a:xfrm>
              <a:prstGeom prst="rect">
                <a:avLst/>
              </a:prstGeom>
              <a:blipFill>
                <a:blip r:embed="rId2"/>
                <a:stretch>
                  <a:fillRect l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-Point Star 2"/>
          <p:cNvSpPr/>
          <p:nvPr/>
        </p:nvSpPr>
        <p:spPr>
          <a:xfrm>
            <a:off x="2047164" y="464024"/>
            <a:ext cx="5186150" cy="1897039"/>
          </a:xfrm>
          <a:prstGeom prst="star16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420" y="110613"/>
            <a:ext cx="3387839" cy="2603860"/>
          </a:xfrm>
          <a:prstGeom prst="ellipse">
            <a:avLst/>
          </a:prstGeom>
          <a:ln w="190500" cap="rnd">
            <a:solidFill>
              <a:srgbClr val="0000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50900" y="2825087"/>
                <a:ext cx="9746623" cy="23492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bn-BD" sz="60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r>
                      <a:rPr lang="en-US" sz="6000" b="1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6000" b="1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</m:oMath>
                </a14:m>
                <a:r>
                  <a:rPr lang="en-US" sz="6000" b="1" dirty="0">
                    <a:ln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60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60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00" y="2825087"/>
                <a:ext cx="9746623" cy="2349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5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824395" y="1730092"/>
                <a:ext cx="10876078" cy="370351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bn-BD" sz="88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সমস্যা-</a:t>
                </a:r>
                <a:r>
                  <a:rPr lang="en-US" sz="88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r>
                  <a:rPr lang="bn-BD" sz="88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8800" b="1" dirty="0">
                  <a:ln/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6000" b="1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60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60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r>
                      <a:rPr lang="en-US" sz="6000" b="1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6000" b="1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</m:oMath>
                </a14:m>
                <a:r>
                  <a:rPr lang="en-US" sz="6000" b="1" dirty="0">
                    <a:ln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60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60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95" y="1730092"/>
                <a:ext cx="10876078" cy="370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8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0941" y="441693"/>
                <a:ext cx="11297265" cy="6586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36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36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4.   Given that,</a:t>
                </a:r>
                <a:endParaRPr lang="en-US" sz="3600" b="1" dirty="0">
                  <a:ln/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b="1" i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𝟐𝐱</m:t>
                    </m:r>
                    <m:r>
                      <a:rPr lang="en-US" sz="3600" b="1" i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den>
                    </m:f>
                    <m:r>
                      <a:rPr lang="en-US" sz="3600" b="1" i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</m:oMath>
                </a14:m>
                <a:r>
                  <a:rPr lang="en-US" sz="3600" b="1" dirty="0">
                    <a:ln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bn-BD" sz="3600" b="1" dirty="0">
                    <a:ln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36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 i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0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</m:e>
                    </m:d>
                    <m:r>
                      <a:rPr lang="en-US" sz="3600" b="1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endParaRPr lang="bn-BD" sz="3600" b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3600" b="1" dirty="0">
                    <a:ln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600" b="1" i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3600" b="1" i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  <m:r>
                      <a:rPr lang="en-US" sz="3600" b="1" i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trike="sngStrike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 dirty="0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0" strike="sngStrike" dirty="0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sz="3600" b="1" i="0" dirty="0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600" b="1" i="0" strike="sngStrike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0" strike="sngStrike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600" b="1" strike="sngStrike" dirty="0">
                  <a:ln/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1" i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600" b="1" i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3600" b="1" i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600" b="1" dirty="0">
                    <a:ln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ln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bn-BD" sz="3600" b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600" b="1" dirty="0">
                    <a:ln w="0"/>
                    <a:solidFill>
                      <a:schemeClr val="tx1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b="1" i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e>
                      <m:sup>
                        <m:r>
                          <a:rPr lang="en-US" sz="3600" b="1" i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0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3600" b="1" i="0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3600" b="1" i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0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𝐱</m:t>
                            </m:r>
                            <m:r>
                              <a:rPr lang="en-US" sz="3600" b="1" i="0" smtClean="0">
                                <a:ln w="0"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600" b="1" i="1">
                                    <a:ln w="0"/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0">
                                    <a:ln w="0"/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0">
                                    <a:ln w="0"/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600" b="1" i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3600" b="1" i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den>
                    </m:f>
                  </m:oMath>
                </a14:m>
                <a:endParaRPr lang="bn-BD" sz="36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BD" sz="3600" b="1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3600" b="1" i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3600" b="1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endParaRPr lang="bn-BD" sz="36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BD" sz="3600" b="1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>
                      <a:rPr lang="en-US" sz="3600" b="1" i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endParaRPr lang="en-US" sz="3600" b="1" dirty="0">
                  <a:ln w="0"/>
                  <a:solidFill>
                    <a:schemeClr val="tx1"/>
                  </a:solidFill>
                  <a:effectLst/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6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3600" b="1" i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</m:t>
                    </m:r>
                  </m:oMath>
                </a14:m>
                <a:r>
                  <a:rPr lang="en-US" sz="3600" b="1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Ans.</a:t>
                </a:r>
                <a:r>
                  <a:rPr lang="en-US" sz="3600" b="1" dirty="0">
                    <a:ln w="0"/>
                    <a:solidFill>
                      <a:schemeClr val="tx1"/>
                    </a:solidFill>
                    <a:cs typeface="NikoshBAN" panose="02000000000000000000" pitchFamily="2" charset="0"/>
                  </a:rPr>
                  <a:t> 7</a:t>
                </a:r>
                <a:endParaRPr lang="en-US" sz="36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41" y="441693"/>
                <a:ext cx="11297265" cy="6586227"/>
              </a:xfrm>
              <a:prstGeom prst="rect">
                <a:avLst/>
              </a:prstGeom>
              <a:blipFill>
                <a:blip r:embed="rId2"/>
                <a:stretch>
                  <a:fillRect l="-1619" t="-1203" b="-2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3633489" y="195679"/>
            <a:ext cx="4462818" cy="1897039"/>
          </a:xfrm>
          <a:prstGeom prst="can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948725" y="2741646"/>
                <a:ext cx="9832346" cy="3715912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54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BD" sz="54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54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54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54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54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  <m:r>
                          <a:rPr lang="en-US" sz="54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54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bn-BD" sz="5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54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2</a:t>
                </a:r>
                <a:r>
                  <a:rPr lang="bn-BD" sz="54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p>
                        <m:r>
                          <a:rPr lang="en-US" sz="54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5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54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3</a:t>
                </a:r>
                <a:r>
                  <a:rPr lang="bn-BD" sz="54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5400" b="1" i="1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5400" b="1" i="1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r>
                      <a:rPr lang="en-US" sz="5400" b="1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5400" b="1" i="0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</m:oMath>
                </a14:m>
                <a:r>
                  <a:rPr lang="en-US" sz="5400" b="1" dirty="0">
                    <a:ln/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54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54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54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54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54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BD" sz="54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</a:t>
                </a: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25" y="2741646"/>
                <a:ext cx="9832346" cy="3715912"/>
              </a:xfrm>
              <a:prstGeom prst="roundRect">
                <a:avLst/>
              </a:prstGeom>
              <a:blipFill>
                <a:blip r:embed="rId2"/>
                <a:stretch>
                  <a:fillRect b="-1096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8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7988" y="1751049"/>
            <a:ext cx="4456025" cy="2495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24-Point Star 3"/>
          <p:cNvSpPr/>
          <p:nvPr/>
        </p:nvSpPr>
        <p:spPr>
          <a:xfrm>
            <a:off x="3536415" y="106451"/>
            <a:ext cx="5119170" cy="1497113"/>
          </a:xfrm>
          <a:prstGeom prst="snip2SameRect">
            <a:avLst>
              <a:gd name="adj1" fmla="val 41295"/>
              <a:gd name="adj2" fmla="val 0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7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78034" y="4426617"/>
                <a:ext cx="9008414" cy="243515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6000" b="1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60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  <m:r>
                      <a:rPr lang="en-US" sz="6000" b="1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6000" b="1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</m:oMath>
                </a14:m>
                <a:r>
                  <a:rPr lang="en-US" sz="6000" b="1" dirty="0">
                    <a:ln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60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60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60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34" y="4426617"/>
                <a:ext cx="9008414" cy="2435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5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93" y="62910"/>
            <a:ext cx="2569936" cy="2600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409182" y="118066"/>
            <a:ext cx="273887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>
                <a:solidFill>
                  <a:srgbClr val="0070C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পরিচিতি </a:t>
            </a:r>
            <a:endParaRPr lang="en-US" sz="7200" b="1" dirty="0">
              <a:solidFill>
                <a:srgbClr val="0070C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302" y="2811102"/>
            <a:ext cx="5966698" cy="38164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সারোয়ার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bn-BD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অগ্রণী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চুনারুঘাট,হবিগঞ্জ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mail:saruwarhosen@gmail.com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48558" y="1814712"/>
            <a:ext cx="3814349" cy="45243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BD" sz="3600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-১০ম</a:t>
            </a:r>
          </a:p>
          <a:p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গাণিতিক রাশি 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ছাত্র-ছাত্রীঃ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90</a:t>
            </a:r>
            <a:endParaRPr lang="bn-BD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পস্থিতঃ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60</a:t>
            </a:r>
            <a:endParaRPr lang="bn-BD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11/11/2020</a:t>
            </a:r>
          </a:p>
        </p:txBody>
      </p:sp>
    </p:spTree>
    <p:extLst>
      <p:ext uri="{BB962C8B-B14F-4D97-AF65-F5344CB8AC3E}">
        <p14:creationId xmlns:p14="http://schemas.microsoft.com/office/powerpoint/2010/main" val="26523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618" y="1732852"/>
            <a:ext cx="8641102" cy="36307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28700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PadmaOMJ" panose="01010600010101010101" pitchFamily="2" charset="0"/>
                <a:cs typeface="PadmaOMJ" panose="01010600010101010101" pitchFamily="2" charset="0"/>
              </a:rPr>
              <a:t>সবাইকে ধন্যবাদ </a:t>
            </a:r>
            <a:endParaRPr lang="en-US" sz="28700" b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PadmaOMJ" panose="01010600010101010101" pitchFamily="2" charset="0"/>
              <a:cs typeface="Padm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0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75" y="1841830"/>
            <a:ext cx="2637844" cy="2154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14128"/>
            <a:ext cx="2541593" cy="23550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4" y="4484591"/>
            <a:ext cx="2541593" cy="1771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56676" y="4364637"/>
            <a:ext cx="2637844" cy="1776264"/>
          </a:xfrm>
          <a:prstGeom prst="rect">
            <a:avLst/>
          </a:prstGeom>
        </p:spPr>
      </p:pic>
      <p:sp>
        <p:nvSpPr>
          <p:cNvPr id="16" name="32-Point Star 15"/>
          <p:cNvSpPr/>
          <p:nvPr/>
        </p:nvSpPr>
        <p:spPr>
          <a:xfrm>
            <a:off x="2868341" y="205744"/>
            <a:ext cx="6897393" cy="1636086"/>
          </a:xfrm>
          <a:prstGeom prst="cloud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চিত্রগুলো </a:t>
            </a:r>
            <a:r>
              <a:rPr lang="en-US" sz="4800" dirty="0" err="1">
                <a:solidFill>
                  <a:schemeClr val="bg1"/>
                </a:solidFill>
              </a:rPr>
              <a:t>লক্ষ্য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কর</a:t>
            </a:r>
            <a:r>
              <a:rPr lang="en-US" sz="4800" dirty="0">
                <a:solidFill>
                  <a:schemeClr val="bg1"/>
                </a:solidFill>
              </a:rPr>
              <a:t>--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D366F3-FB36-42F6-8535-64D63EAC70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6" y="4075241"/>
            <a:ext cx="2984469" cy="235505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7843073-C9A8-4303-952E-69EFB911101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45976" r="24972" b="26437"/>
          <a:stretch/>
        </p:blipFill>
        <p:spPr>
          <a:xfrm>
            <a:off x="297481" y="2203817"/>
            <a:ext cx="2637844" cy="164802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1E85C7B-FC9A-4BE7-9F3F-DD382A72C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5" y="2209786"/>
            <a:ext cx="2541593" cy="163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1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2602707" y="1251077"/>
            <a:ext cx="6311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 </a:t>
            </a:r>
            <a:endParaRPr lang="en-US" sz="72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32-Point Star 59"/>
          <p:cNvSpPr/>
          <p:nvPr/>
        </p:nvSpPr>
        <p:spPr>
          <a:xfrm>
            <a:off x="966790" y="2603104"/>
            <a:ext cx="9243184" cy="3544528"/>
          </a:xfrm>
          <a:prstGeom prst="star6">
            <a:avLst>
              <a:gd name="adj" fmla="val 37606"/>
              <a:gd name="hf" fmla="val 115470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বীজ</a:t>
            </a:r>
            <a:r>
              <a:rPr lang="en-US" sz="8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8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গাণিতিক রাশি </a:t>
            </a:r>
            <a:endParaRPr lang="en-US" sz="80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50783" y="2196778"/>
            <a:ext cx="1050960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BD" sz="6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6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6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6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6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 </a:t>
            </a:r>
          </a:p>
          <a:p>
            <a:r>
              <a:rPr lang="bn-BD" sz="6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মান নির্ণয়ের সূত্র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6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 </a:t>
            </a:r>
          </a:p>
          <a:p>
            <a:r>
              <a:rPr lang="bn-BD" sz="6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মান নির্ণয়ের সূত্র প্রয়োগ</a:t>
            </a:r>
            <a:r>
              <a:rPr lang="en-US" sz="6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6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6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Scroll: Horizontal 2"/>
          <p:cNvSpPr/>
          <p:nvPr/>
        </p:nvSpPr>
        <p:spPr>
          <a:xfrm>
            <a:off x="2964426" y="0"/>
            <a:ext cx="6238568" cy="2075118"/>
          </a:xfrm>
          <a:prstGeom prst="horizontalScroll">
            <a:avLst>
              <a:gd name="adj" fmla="val 22530"/>
            </a:avLst>
          </a:prstGeom>
          <a:solidFill>
            <a:srgbClr val="0000FF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bn-BD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6884" y="1946450"/>
            <a:ext cx="103371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চলকঃ</a:t>
            </a:r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6000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রাশিতে ব্যবহৃত অক্ষর প্রতিকগুলো চলক,এদের মান নির্দিষ্ট নয়। </a:t>
            </a:r>
            <a:endParaRPr lang="en-US" sz="6000" dirty="0"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82779" y="263489"/>
            <a:ext cx="4600135" cy="1871003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3687097" y="3678072"/>
            <a:ext cx="7182464" cy="3179928"/>
          </a:xfrm>
          <a:prstGeom prst="flowChartConnector">
            <a:avLst/>
          </a:prstGeom>
          <a:gradFill flip="none" rotWithShape="1">
            <a:gsLst>
              <a:gs pos="15000">
                <a:srgbClr val="002060"/>
              </a:gs>
              <a:gs pos="43000">
                <a:srgbClr val="FFFF00"/>
              </a:gs>
              <a:gs pos="77000">
                <a:srgbClr val="7030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15000">
                      <a:schemeClr val="tx1"/>
                    </a:gs>
                    <a:gs pos="72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 কি ? 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15000">
                    <a:schemeClr val="tx1"/>
                  </a:gs>
                  <a:gs pos="72000">
                    <a:srgbClr val="FF0000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655BA45B-483E-4563-ACC3-5B676131FC93}"/>
              </a:ext>
            </a:extLst>
          </p:cNvPr>
          <p:cNvSpPr/>
          <p:nvPr/>
        </p:nvSpPr>
        <p:spPr>
          <a:xfrm rot="14860570">
            <a:off x="4445893" y="2346835"/>
            <a:ext cx="1656716" cy="855406"/>
          </a:xfrm>
          <a:prstGeom prst="lef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59178E-E354-4C66-B14E-2FF01AB3A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19" y="491288"/>
            <a:ext cx="2359742" cy="241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16663" y="605089"/>
                <a:ext cx="7130465" cy="59451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bn-BD" sz="5400" b="1" u="sng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 সূত্রঃ</a:t>
                </a:r>
              </a:p>
              <a:p>
                <a:r>
                  <a:rPr lang="en-US" sz="40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bn-BD" sz="40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4000" b="1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  <m:r>
                          <a:rPr lang="en-US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bn-BD" sz="40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4000" b="1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  <m: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bn-BD" sz="40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4000" b="1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4000" b="1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4000" b="1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4000" b="1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4000" b="1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1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4000" b="1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b="1" u="sng" dirty="0">
                    <a:ln w="0"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 অনুসিদ্বান্তঃ</a:t>
                </a:r>
              </a:p>
              <a:p>
                <a:r>
                  <a:rPr lang="en-US" sz="4000" b="1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bn-BD" sz="4000" b="1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4000" b="1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4000" b="1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 smtClean="0">
                                <a:ln w="0"/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n w="0"/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4000" b="1" i="1" smtClean="0">
                                <a:ln w="0"/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n w="0"/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1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4000" b="1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bn-BD" sz="4000" b="1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b="1" dirty="0">
                  <a:ln w="0"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bn-BD" sz="4000" b="1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1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1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>
                                <a:ln w="0"/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n w="0"/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4000" b="1" i="1" smtClean="0">
                                <a:ln w="0"/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>
                                <a:ln w="0"/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i="1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4000" b="1" i="1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bn-BD" sz="4000" b="1" i="1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b="1" dirty="0">
                  <a:ln w="0"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bn-BD" sz="4000" b="1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>
                                <a:ln w="0"/>
                                <a:solidFill>
                                  <a:srgbClr val="0070C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n w="0"/>
                                <a:solidFill>
                                  <a:srgbClr val="0070C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4000" b="1" i="1">
                                <a:ln w="0"/>
                                <a:solidFill>
                                  <a:srgbClr val="0070C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>
                                <a:ln w="0"/>
                                <a:solidFill>
                                  <a:srgbClr val="0070C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000" b="1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1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4000" b="1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4000" b="1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4000" b="1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endParaRPr lang="en-US" sz="4000" b="1" dirty="0">
                  <a:ln w="0"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bn-BD" sz="4000" b="1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>
                                <a:ln w="0"/>
                                <a:solidFill>
                                  <a:srgbClr val="0070C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n w="0"/>
                                <a:solidFill>
                                  <a:srgbClr val="0070C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4000" b="1" i="1" smtClean="0">
                                <a:ln w="0"/>
                                <a:solidFill>
                                  <a:srgbClr val="0070C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>
                                <a:ln w="0"/>
                                <a:solidFill>
                                  <a:srgbClr val="0070C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0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4000" b="1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40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1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4000" b="1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endParaRPr lang="bn-BD" sz="4000" b="1" dirty="0">
                  <a:ln w="0"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663" y="605089"/>
                <a:ext cx="7130465" cy="5945154"/>
              </a:xfrm>
              <a:prstGeom prst="rect">
                <a:avLst/>
              </a:prstGeom>
              <a:blipFill>
                <a:blip r:embed="rId3"/>
                <a:stretch>
                  <a:fillRect l="-4786" t="-3176" b="-4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1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0070C0"/>
            </a:gs>
            <a:gs pos="88000">
              <a:srgbClr val="FFFF00"/>
            </a:gs>
            <a:gs pos="30000">
              <a:srgbClr val="382880"/>
            </a:gs>
            <a:gs pos="56000">
              <a:srgbClr val="0070C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17501" y="503700"/>
                <a:ext cx="10358138" cy="439344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bn-BD" sz="8000" b="1" dirty="0">
                    <a:ln/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সমস্যা-</a:t>
                </a:r>
                <a:r>
                  <a:rPr lang="en-US" sz="8000" b="1" dirty="0">
                    <a:ln/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</a:p>
              <a:p>
                <a14:m>
                  <m:oMath xmlns:m="http://schemas.openxmlformats.org/officeDocument/2006/math">
                    <m:r>
                      <a:rPr lang="en-US" sz="66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</m:t>
                    </m:r>
                    <m:r>
                      <a:rPr lang="en-US" sz="66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66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66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𝒚</m:t>
                    </m:r>
                    <m:r>
                      <a:rPr lang="en-US" sz="66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66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66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66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66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1" i="1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6600" b="1" i="1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66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𝒚</m:t>
                    </m:r>
                    <m:r>
                      <a:rPr lang="en-US" sz="66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66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𝟒𝟖</m:t>
                    </m:r>
                  </m:oMath>
                </a14:m>
                <a:r>
                  <a:rPr lang="en-US" sz="6600" b="1" dirty="0">
                    <a:ln/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66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66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6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6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6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6600" b="1" i="1" smtClean="0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6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6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p>
                        <m:r>
                          <a:rPr lang="en-US" sz="6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66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মান নির্ণয় কর। </a:t>
                </a:r>
                <a:endParaRPr lang="bn-BD" sz="6600" b="1" dirty="0">
                  <a:ln/>
                  <a:gradFill flip="none" rotWithShape="1">
                    <a:gsLst>
                      <a:gs pos="19000">
                        <a:srgbClr val="0000FF">
                          <a:shade val="30000"/>
                          <a:satMod val="115000"/>
                        </a:srgbClr>
                      </a:gs>
                      <a:gs pos="65000">
                        <a:srgbClr val="FF00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1" y="503700"/>
                <a:ext cx="10358138" cy="43934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1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517</Words>
  <Application>Microsoft Office PowerPoint</Application>
  <PresentationFormat>Widescreen</PresentationFormat>
  <Paragraphs>97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NikoshLightBAN</vt:lpstr>
      <vt:lpstr>PadmaOMJ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Sumon Mahmud</cp:lastModifiedBy>
  <cp:revision>231</cp:revision>
  <dcterms:created xsi:type="dcterms:W3CDTF">2019-10-08T17:57:52Z</dcterms:created>
  <dcterms:modified xsi:type="dcterms:W3CDTF">2020-11-11T01:46:53Z</dcterms:modified>
</cp:coreProperties>
</file>