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6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E0218"/>
    <a:srgbClr val="AD197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E0F26-DDE4-438D-9C15-3E99E01C855C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39BE-4423-4EC3-8936-48A3D6C7D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27CBF-242B-4A2C-867D-817301E7A5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3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6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4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9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2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21B1-7ED7-4FD2-BD5F-7B989091E283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52477-7213-4CB9-8C6A-E66E1267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>
            <a:off x="8909957" y="633489"/>
            <a:ext cx="2122714" cy="1611085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3711" y="0"/>
            <a:ext cx="12192000" cy="6858000"/>
            <a:chOff x="53711" y="0"/>
            <a:chExt cx="12192000" cy="6858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1" y="0"/>
              <a:ext cx="12192000" cy="68580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7020568" y="208222"/>
              <a:ext cx="2107111" cy="1752829"/>
              <a:chOff x="842917" y="5377542"/>
              <a:chExt cx="2107111" cy="1752829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842917" y="5377542"/>
                <a:ext cx="2107111" cy="1480457"/>
              </a:xfrm>
              <a:prstGeom prst="flowChartMagneticDisk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475111" y="5560711"/>
                <a:ext cx="105591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b="1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endParaRPr lang="en-US" sz="96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971314" y="195941"/>
              <a:ext cx="2107111" cy="1624087"/>
              <a:chOff x="922188" y="5333998"/>
              <a:chExt cx="2107111" cy="1624087"/>
            </a:xfrm>
          </p:grpSpPr>
          <p:sp>
            <p:nvSpPr>
              <p:cNvPr id="20" name="Flowchart: Magnetic Disk 19"/>
              <p:cNvSpPr/>
              <p:nvPr/>
            </p:nvSpPr>
            <p:spPr>
              <a:xfrm>
                <a:off x="922188" y="5333998"/>
                <a:ext cx="2107111" cy="1480457"/>
              </a:xfrm>
              <a:prstGeom prst="flowChartMagneticDisk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519360" y="5388425"/>
                <a:ext cx="105591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endParaRPr lang="en-US" sz="9600" b="1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94244" y="208222"/>
              <a:ext cx="2107111" cy="1752829"/>
              <a:chOff x="842917" y="5377542"/>
              <a:chExt cx="2107111" cy="1752829"/>
            </a:xfrm>
          </p:grpSpPr>
          <p:sp>
            <p:nvSpPr>
              <p:cNvPr id="23" name="Flowchart: Magnetic Disk 22"/>
              <p:cNvSpPr/>
              <p:nvPr/>
            </p:nvSpPr>
            <p:spPr>
              <a:xfrm>
                <a:off x="842917" y="5377542"/>
                <a:ext cx="2107111" cy="1480457"/>
              </a:xfrm>
              <a:prstGeom prst="flowChartMagneticDisk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92315" y="5560711"/>
                <a:ext cx="105591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b="1" dirty="0" err="1" smtClean="0">
                    <a:solidFill>
                      <a:schemeClr val="accent5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</a:t>
                </a:r>
                <a:endParaRPr lang="en-US" sz="9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745505" y="208222"/>
              <a:ext cx="2107111" cy="1752829"/>
              <a:chOff x="842917" y="5377542"/>
              <a:chExt cx="2107111" cy="1752829"/>
            </a:xfrm>
          </p:grpSpPr>
          <p:sp>
            <p:nvSpPr>
              <p:cNvPr id="26" name="Flowchart: Magnetic Disk 25"/>
              <p:cNvSpPr/>
              <p:nvPr/>
            </p:nvSpPr>
            <p:spPr>
              <a:xfrm>
                <a:off x="842917" y="5377542"/>
                <a:ext cx="2107111" cy="1480457"/>
              </a:xfrm>
              <a:prstGeom prst="flowChartMagneticDisk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75111" y="5560711"/>
                <a:ext cx="105591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b="1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endParaRPr lang="en-US" sz="96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503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7274" y="451262"/>
            <a:ext cx="228105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695" y="5410696"/>
            <a:ext cx="966354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সুশাসনের বৈশিষ্ট্য উল্লেখ কর।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695" y="3575462"/>
            <a:ext cx="966354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b="1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as-IN" sz="3600" b="1" dirty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বিশ্ব ব্যাংকের এক সমীক্ষায় সর্বপ্রথম সুশাসন প্রত্যয়টি </a:t>
            </a:r>
            <a:r>
              <a:rPr lang="as-IN" sz="3600" b="1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করা হয়</a:t>
            </a:r>
            <a:r>
              <a:rPr lang="bn-IN" sz="3600" b="1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solidFill>
                <a:srgbClr val="5E0218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54829" y="1669891"/>
            <a:ext cx="4005942" cy="1698172"/>
            <a:chOff x="3178629" y="1632857"/>
            <a:chExt cx="4005942" cy="169817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3178629" y="1632857"/>
              <a:ext cx="4005942" cy="169817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4256" y="2101830"/>
              <a:ext cx="18372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1792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08"/>
    </mc:Choice>
    <mc:Fallback xmlns="">
      <p:transition spd="slow" advTm="98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46072" y="428454"/>
            <a:ext cx="4615542" cy="1687285"/>
            <a:chOff x="3515547" y="428967"/>
            <a:chExt cx="3581400" cy="1415142"/>
          </a:xfrm>
        </p:grpSpPr>
        <p:sp>
          <p:nvSpPr>
            <p:cNvPr id="4" name="Rounded Rectangle 3"/>
            <p:cNvSpPr/>
            <p:nvPr/>
          </p:nvSpPr>
          <p:spPr>
            <a:xfrm>
              <a:off x="3515547" y="428967"/>
              <a:ext cx="3581400" cy="141514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860320" y="624736"/>
              <a:ext cx="2841171" cy="658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US" sz="72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68286" y="2933519"/>
            <a:ext cx="8371114" cy="3385457"/>
            <a:chOff x="2068286" y="2933519"/>
            <a:chExt cx="8371114" cy="3385457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2068286" y="2933519"/>
              <a:ext cx="8371114" cy="338545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3058" y="3671042"/>
              <a:ext cx="6270169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54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সুশাসনের  বৈশিষ্ট্যগুলো চার্টের মাধ্যমে প্রকাশ কর।</a:t>
              </a:r>
              <a:endPara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5558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00"/>
    </mc:Choice>
    <mc:Fallback xmlns="">
      <p:transition spd="slow" advTm="28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1" y="827315"/>
            <a:ext cx="9666514" cy="538609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00206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3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3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3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68"/>
    </mc:Choice>
    <mc:Fallback xmlns="">
      <p:transition spd="slow" advTm="22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45110" y="222671"/>
            <a:ext cx="3069771" cy="1382485"/>
            <a:chOff x="4495800" y="745185"/>
            <a:chExt cx="3069771" cy="1382485"/>
          </a:xfrm>
        </p:grpSpPr>
        <p:sp>
          <p:nvSpPr>
            <p:cNvPr id="2" name="Frame 1"/>
            <p:cNvSpPr/>
            <p:nvPr/>
          </p:nvSpPr>
          <p:spPr>
            <a:xfrm>
              <a:off x="4495800" y="745185"/>
              <a:ext cx="3069771" cy="1382485"/>
            </a:xfrm>
            <a:prstGeom prst="fram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642756" y="910130"/>
              <a:ext cx="2775858" cy="11079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6600" dirty="0" smtClean="0"/>
                <a:t> </a:t>
              </a:r>
              <a:r>
                <a:rPr lang="bn-IN" sz="66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73200" y="2028968"/>
            <a:ext cx="3690795" cy="4726468"/>
            <a:chOff x="277582" y="1219200"/>
            <a:chExt cx="3213615" cy="4757057"/>
          </a:xfrm>
        </p:grpSpPr>
        <p:sp>
          <p:nvSpPr>
            <p:cNvPr id="7" name="Rounded Rectangle 6"/>
            <p:cNvSpPr/>
            <p:nvPr/>
          </p:nvSpPr>
          <p:spPr>
            <a:xfrm>
              <a:off x="277582" y="1219200"/>
              <a:ext cx="3064332" cy="475705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865" y="3105207"/>
              <a:ext cx="3064332" cy="2849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মুক্তি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রানী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মন্ডল</a:t>
              </a:r>
              <a:endPara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প্রভাষক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রাষ্ট্রবিজ্ঞান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জাজিরা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গার্লস</a:t>
              </a:r>
              <a:r>
                <a:rPr lang="bn-IN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হাই স্কুল এন্ড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কলেজ</a:t>
              </a:r>
              <a:endPara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জাজিরা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শরিয়তপুর</a:t>
              </a:r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endParaRPr lang="en-US" dirty="0">
                <a:solidFill>
                  <a:srgbClr val="002060"/>
                </a:solidFill>
              </a:endParaRPr>
            </a:p>
          </p:txBody>
        </p:sp>
        <p:pic>
          <p:nvPicPr>
            <p:cNvPr id="6" name="Picture 2" descr="E:\Muniya\ICT Traning\New folder (2)\Mukti Ross-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719" t="20234" r="9091" b="25529"/>
            <a:stretch/>
          </p:blipFill>
          <p:spPr bwMode="auto">
            <a:xfrm>
              <a:off x="829544" y="1219200"/>
              <a:ext cx="1608777" cy="1846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7667924" y="2028968"/>
            <a:ext cx="3809340" cy="4757057"/>
            <a:chOff x="277582" y="1219200"/>
            <a:chExt cx="3809340" cy="4757057"/>
          </a:xfrm>
        </p:grpSpPr>
        <p:sp>
          <p:nvSpPr>
            <p:cNvPr id="11" name="Rounded Rectangle 10"/>
            <p:cNvSpPr/>
            <p:nvPr/>
          </p:nvSpPr>
          <p:spPr>
            <a:xfrm>
              <a:off x="277582" y="1219200"/>
              <a:ext cx="3809340" cy="47570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808" y="1544274"/>
              <a:ext cx="3525114" cy="406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</a:t>
              </a:r>
              <a:r>
                <a:rPr lang="bn-IN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ণি- একাদশ</a:t>
              </a:r>
            </a:p>
            <a:p>
              <a:r>
                <a:rPr lang="bn-IN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বিষয়-পৌরনীতি ও সুশাসন (প্রথম পত্র)</a:t>
              </a:r>
            </a:p>
            <a:p>
              <a:r>
                <a:rPr lang="bn-IN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 প্রথম</a:t>
              </a:r>
              <a:endPara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পৌরনীতি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সুশাসন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endParaRPr lang="en-US" dirty="0">
                <a:solidFill>
                  <a:srgbClr val="00206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88866595"/>
      </p:ext>
    </p:extLst>
  </p:cSld>
  <p:clrMapOvr>
    <a:masterClrMapping/>
  </p:clrMapOvr>
  <p:transition spd="slow" advTm="25517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631" y="1360170"/>
            <a:ext cx="4737186" cy="451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06" y="1360170"/>
            <a:ext cx="6539846" cy="4518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2999" y="349315"/>
            <a:ext cx="477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দেখি......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1265" y="5878286"/>
            <a:ext cx="1621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1001" y="5848531"/>
            <a:ext cx="1621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2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00759" y="327406"/>
            <a:ext cx="5488908" cy="2027867"/>
            <a:chOff x="3407229" y="522514"/>
            <a:chExt cx="3048000" cy="1132115"/>
          </a:xfrm>
        </p:grpSpPr>
        <p:sp>
          <p:nvSpPr>
            <p:cNvPr id="3" name="Bevel 2"/>
            <p:cNvSpPr/>
            <p:nvPr/>
          </p:nvSpPr>
          <p:spPr>
            <a:xfrm>
              <a:off x="3407229" y="522514"/>
              <a:ext cx="3048000" cy="1132115"/>
            </a:xfrm>
            <a:prstGeom prst="bevel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619159" y="790874"/>
              <a:ext cx="2460172" cy="863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b="1" i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6600" b="1" i="1" dirty="0" err="1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600" b="1" i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i="1" dirty="0" err="1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66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91585" y="2491602"/>
            <a:ext cx="5107259" cy="4181794"/>
            <a:chOff x="3648400" y="2051738"/>
            <a:chExt cx="5107259" cy="418179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3648400" y="2051738"/>
              <a:ext cx="5107259" cy="418179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62077" y="2988473"/>
              <a:ext cx="3679903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b="1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সুশাসনের বৈশিষ্ট্য</a:t>
              </a:r>
              <a:endParaRPr lang="en-US" sz="7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0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30412" y="234465"/>
            <a:ext cx="3526972" cy="1643743"/>
            <a:chOff x="3592286" y="227621"/>
            <a:chExt cx="3526972" cy="1643743"/>
          </a:xfrm>
        </p:grpSpPr>
        <p:sp>
          <p:nvSpPr>
            <p:cNvPr id="4" name="Oval 3"/>
            <p:cNvSpPr/>
            <p:nvPr/>
          </p:nvSpPr>
          <p:spPr>
            <a:xfrm>
              <a:off x="3592286" y="227621"/>
              <a:ext cx="3526972" cy="16437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142014" y="587827"/>
              <a:ext cx="24275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</a:t>
              </a:r>
              <a:r>
                <a:rPr lang="en-US" sz="5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ফল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0320" y="3200401"/>
            <a:ext cx="10972800" cy="2808514"/>
            <a:chOff x="810320" y="3200400"/>
            <a:chExt cx="10972800" cy="3517375"/>
          </a:xfrm>
        </p:grpSpPr>
        <p:sp>
          <p:nvSpPr>
            <p:cNvPr id="5" name="Rounded Rectangle 4"/>
            <p:cNvSpPr/>
            <p:nvPr/>
          </p:nvSpPr>
          <p:spPr>
            <a:xfrm>
              <a:off x="810320" y="3200400"/>
              <a:ext cx="10972800" cy="351737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46469" y="3708597"/>
              <a:ext cx="9526331" cy="7078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bn-IN" sz="4000" b="1" dirty="0" smtClean="0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সুশাসন কাকে বলে তা বলতে পারবে।</a:t>
              </a:r>
              <a:endParaRPr lang="en-US" sz="40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46470" y="4743976"/>
            <a:ext cx="9526331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বৈশিষ্ট্যগুলো আলোচনা করতে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4848" y="2132307"/>
            <a:ext cx="463187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204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6595">
        <p14:doors dir="vert"/>
      </p:transition>
    </mc:Choice>
    <mc:Fallback xmlns="">
      <p:transition spd="slow" advTm="165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229984"/>
            <a:ext cx="8893627" cy="41703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৯৮৯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 ব্যাংকের এক সমীক্ষায় সর্বপ্রথম সুশাসন প্রত্যয়টি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হয়</a:t>
            </a:r>
            <a:r>
              <a:rPr lang="hi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sz="1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 </a:t>
            </a:r>
            <a:r>
              <a:rPr lang="en-US" sz="3200" dirty="0" smtClean="0">
                <a:solidFill>
                  <a:srgbClr val="5E0218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Governance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শব্দটির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Good</a:t>
            </a:r>
            <a:r>
              <a:rPr lang="as-IN" sz="3200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প্রত্যয়টি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 </a:t>
            </a:r>
            <a:r>
              <a:rPr lang="en-US" sz="3200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Good</a:t>
            </a:r>
            <a:r>
              <a:rPr lang="en-US" sz="3200" dirty="0" smtClean="0">
                <a:solidFill>
                  <a:srgbClr val="5E0218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Governance</a:t>
            </a:r>
            <a:r>
              <a:rPr lang="en-US" sz="3200" dirty="0" smtClean="0">
                <a:solidFill>
                  <a:srgbClr val="5E021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শব্দটির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উদ্ভাবন করা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ইয়ে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বাংলা প্রতিশব্দ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শাসন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hi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মানে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ভালো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কল্যাণমুখী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 জনগণের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সাধনে যে শাসন ব্যবস্থা পরিচালিত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সুশা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</a:t>
            </a:r>
            <a:r>
              <a:rPr lang="hi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6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343" y="2055909"/>
            <a:ext cx="8893627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ম্যাককরনীর মতে, </a:t>
            </a:r>
          </a:p>
          <a:p>
            <a:pPr algn="just"/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 হলো রা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ষ্ট্রের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সাথে সুশীল সমাজের, সরকারের সাথে জনগনের এবং শাসকের সাথে শাসিতের সম্পর্ককে বুঝায়।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47456" y="228600"/>
            <a:ext cx="4005943" cy="1665514"/>
            <a:chOff x="4147456" y="228600"/>
            <a:chExt cx="4005943" cy="1665514"/>
          </a:xfrm>
        </p:grpSpPr>
        <p:sp>
          <p:nvSpPr>
            <p:cNvPr id="4" name="Wave 3"/>
            <p:cNvSpPr/>
            <p:nvPr/>
          </p:nvSpPr>
          <p:spPr>
            <a:xfrm>
              <a:off x="4147456" y="228600"/>
              <a:ext cx="4005943" cy="1665514"/>
            </a:xfrm>
            <a:prstGeom prst="wav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680855" y="707414"/>
              <a:ext cx="29391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b="1" dirty="0" smtClean="0"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সুশাস</a:t>
              </a:r>
              <a:r>
                <a:rPr lang="en-US" sz="4000" b="1" dirty="0" err="1" smtClean="0"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নের</a:t>
              </a:r>
              <a:r>
                <a:rPr lang="bn-IN" sz="4000" b="1" dirty="0" smtClean="0"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000" b="1" dirty="0" smtClean="0"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সংজ্ঞা</a:t>
              </a:r>
              <a:endParaRPr lang="en-US" sz="4000" b="1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10343" y="4411140"/>
            <a:ext cx="8893627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AD197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বিশ্বব্যাংকের মতে, </a:t>
            </a:r>
          </a:p>
          <a:p>
            <a:pPr algn="just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 এমন একটি ব্যাবস্থা যেখানে উন্নয়নের জন্য দেশের অর্থনৈতিক ও সামাজিক সম্পদ সমূহের ব্যবস্থাপনায় ক্ষমতার প্রয়োগ করা হয়।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36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5958" y="380031"/>
            <a:ext cx="35349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AD197C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সুশাসনের বৈশিষ্ট্য</a:t>
            </a:r>
            <a:endParaRPr lang="en-US" sz="4800" b="1" u="sng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AD197C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0315" y="1750691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নাগরিকের অংশগ্রহন-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0315" y="2308400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আইনের শাসন-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0315" y="2910070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স্বচ্ছতা-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0315" y="3530509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দায়িত্বশীলতা-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0315" y="4176840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জবাবদিহিতা-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0315" y="4843859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বিকেন্দ্রীয়করণ-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0315" y="5504640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সেবাধর্মী মনোভাব-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3857" y="607691"/>
            <a:ext cx="481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বিচার বিভাগের স্বাধীনতা-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3858" y="1254022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গণমাধ্যমের স্বাধীনতা-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858" y="1900353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১০। বৈধতা-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3858" y="2546684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১১। ঐক্যমত-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3858" y="3212877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১২। সাম্য-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3858" y="3859208"/>
            <a:ext cx="4016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১৩। কার্যকারিতা ও দক্ষতা-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3857" y="4515278"/>
            <a:ext cx="513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১৪। মৌলিক অধিকারের সংরক্ষণ-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3857" y="5139709"/>
            <a:ext cx="513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১৫। লিঙ্গ বৈষম্যের অবসান-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2|1.2|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.4|25.7|2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287</Words>
  <Application>Microsoft Office PowerPoint</Application>
  <PresentationFormat>Widescreen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Shonar Bangla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Mukti Rani Dey</dc:creator>
  <cp:lastModifiedBy>Mukti Rani Dey</cp:lastModifiedBy>
  <cp:revision>56</cp:revision>
  <dcterms:created xsi:type="dcterms:W3CDTF">2020-11-03T14:51:21Z</dcterms:created>
  <dcterms:modified xsi:type="dcterms:W3CDTF">2020-11-10T05:43:16Z</dcterms:modified>
</cp:coreProperties>
</file>