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65" r:id="rId4"/>
    <p:sldId id="293" r:id="rId5"/>
    <p:sldId id="264" r:id="rId6"/>
    <p:sldId id="294" r:id="rId7"/>
    <p:sldId id="260" r:id="rId8"/>
    <p:sldId id="261" r:id="rId9"/>
    <p:sldId id="266" r:id="rId10"/>
    <p:sldId id="267" r:id="rId11"/>
    <p:sldId id="279" r:id="rId12"/>
    <p:sldId id="284" r:id="rId13"/>
    <p:sldId id="292" r:id="rId14"/>
    <p:sldId id="262" r:id="rId15"/>
    <p:sldId id="288" r:id="rId16"/>
    <p:sldId id="282" r:id="rId17"/>
    <p:sldId id="289" r:id="rId18"/>
    <p:sldId id="287" r:id="rId19"/>
    <p:sldId id="286" r:id="rId20"/>
    <p:sldId id="285" r:id="rId21"/>
    <p:sldId id="291" r:id="rId22"/>
    <p:sldId id="290" r:id="rId23"/>
    <p:sldId id="263" r:id="rId24"/>
    <p:sldId id="268" r:id="rId25"/>
    <p:sldId id="272" r:id="rId26"/>
    <p:sldId id="259" r:id="rId27"/>
  </p:sldIdLst>
  <p:sldSz cx="201168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66"/>
    <a:srgbClr val="FF66FF"/>
    <a:srgbClr val="446BD8"/>
    <a:srgbClr val="2BA721"/>
    <a:srgbClr val="99FF66"/>
    <a:srgbClr val="57D6E7"/>
    <a:srgbClr val="2BCBE1"/>
    <a:srgbClr val="E9E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51" d="100"/>
          <a:sy n="51" d="100"/>
        </p:scale>
        <p:origin x="-156" y="-144"/>
      </p:cViewPr>
      <p:guideLst>
        <p:guide orient="horz" pos="2880"/>
        <p:guide pos="6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72502-72EB-4ADC-ADDB-43611580FBD0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42900" y="685800"/>
            <a:ext cx="7543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EF349-6848-453E-8FCF-494FE06D4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4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EF349-6848-453E-8FCF-494FE06D45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8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2840569"/>
            <a:ext cx="1709928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0" y="5181600"/>
            <a:ext cx="140817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6E4A-7179-4C77-8FD1-B40063F51C5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9FA5-0D66-470C-9AC1-3C98BA79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9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6E4A-7179-4C77-8FD1-B40063F51C5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9FA5-0D66-470C-9AC1-3C98BA79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2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84680" y="366188"/>
            <a:ext cx="452628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366188"/>
            <a:ext cx="1324356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6E4A-7179-4C77-8FD1-B40063F51C5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9FA5-0D66-470C-9AC1-3C98BA79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7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6E4A-7179-4C77-8FD1-B40063F51C5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9FA5-0D66-470C-9AC1-3C98BA79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5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090" y="5875868"/>
            <a:ext cx="1709928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9090" y="3875621"/>
            <a:ext cx="1709928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6E4A-7179-4C77-8FD1-B40063F51C5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9FA5-0D66-470C-9AC1-3C98BA79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9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33600"/>
            <a:ext cx="8884920" cy="60346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26040" y="2133600"/>
            <a:ext cx="8884920" cy="60346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6E4A-7179-4C77-8FD1-B40063F51C5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9FA5-0D66-470C-9AC1-3C98BA79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0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046818"/>
            <a:ext cx="8888414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899834"/>
            <a:ext cx="8888414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19061" y="2046818"/>
            <a:ext cx="8891904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19061" y="2899834"/>
            <a:ext cx="8891904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6E4A-7179-4C77-8FD1-B40063F51C5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9FA5-0D66-470C-9AC1-3C98BA79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2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6E4A-7179-4C77-8FD1-B40063F51C5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9FA5-0D66-470C-9AC1-3C98BA79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7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6E4A-7179-4C77-8FD1-B40063F51C5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9FA5-0D66-470C-9AC1-3C98BA79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6" y="364067"/>
            <a:ext cx="6618290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110" y="364070"/>
            <a:ext cx="11245851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6" y="1913470"/>
            <a:ext cx="6618290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6E4A-7179-4C77-8FD1-B40063F51C5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9FA5-0D66-470C-9AC1-3C98BA79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2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3034" y="6400803"/>
            <a:ext cx="1207008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43034" y="817033"/>
            <a:ext cx="1207008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43034" y="7156454"/>
            <a:ext cx="1207008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6E4A-7179-4C77-8FD1-B40063F51C5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9FA5-0D66-470C-9AC1-3C98BA79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5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366184"/>
            <a:ext cx="1810512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33600"/>
            <a:ext cx="18105120" cy="6034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8475137"/>
            <a:ext cx="4693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26E4A-7179-4C77-8FD1-B40063F51C5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3240" y="8475137"/>
            <a:ext cx="63703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417040" y="8475137"/>
            <a:ext cx="4693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09FA5-0D66-470C-9AC1-3C98BA794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8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fif"/><Relationship Id="rId4" Type="http://schemas.openxmlformats.org/officeDocument/2006/relationships/image" Target="../media/image15.jf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f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fif"/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fif"/><Relationship Id="rId2" Type="http://schemas.openxmlformats.org/officeDocument/2006/relationships/image" Target="../media/image26.jf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f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fif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7" y="7776"/>
            <a:ext cx="20116799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05600" y="2514600"/>
            <a:ext cx="8337539" cy="304698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9600" b="1" i="1" cap="all" spc="60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স্বাগত</a:t>
            </a:r>
            <a:endParaRPr lang="en-US" sz="9600" b="1" i="1" cap="all" spc="60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en-US" sz="96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96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</a:t>
            </a:r>
            <a:r>
              <a:rPr lang="en-US" sz="9600" b="1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সবাইকে</a:t>
            </a:r>
            <a:endParaRPr lang="en-US" sz="96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6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2" y="6220"/>
            <a:ext cx="20116799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86599" y="304800"/>
            <a:ext cx="5328703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6000" dirty="0" smtClean="0"/>
              <a:t>  </a:t>
            </a:r>
            <a:r>
              <a:rPr lang="en-US" sz="6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একক</a:t>
            </a:r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6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কাজ</a:t>
            </a:r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9029" y="2133600"/>
            <a:ext cx="14467422" cy="65556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endParaRPr lang="bn-IN" sz="6000" dirty="0" smtClean="0"/>
          </a:p>
          <a:p>
            <a:r>
              <a:rPr lang="bn-IN" sz="6000" dirty="0" smtClean="0"/>
              <a:t>   </a:t>
            </a:r>
            <a:r>
              <a:rPr lang="bn-IN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১/   মূল্যবোধের ইংরেজি প্রতিশব্দ কি?  </a:t>
            </a:r>
          </a:p>
          <a:p>
            <a:endParaRPr lang="bn-IN" sz="60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bn-IN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২/   মূল্যবোধ বলতে কি বুঝ?</a:t>
            </a:r>
          </a:p>
          <a:p>
            <a:endParaRPr lang="bn-IN" sz="60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bn-IN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৩/   কয়েকটি মূল্যবোধের নাম বল।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5435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" y="0"/>
            <a:ext cx="20116799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67600" y="914400"/>
            <a:ext cx="395332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000" dirty="0" smtClean="0"/>
              <a:t>দলীয় কাজ 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17602200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IN" sz="4800" dirty="0" smtClean="0"/>
          </a:p>
          <a:p>
            <a:pPr algn="ctr"/>
            <a:r>
              <a:rPr lang="bn-IN" sz="4800" dirty="0" smtClean="0"/>
              <a:t>শিক্ষার্থীদের  ক ও খ দুটি দলে ভাগ করে </a:t>
            </a:r>
          </a:p>
          <a:p>
            <a:pPr algn="ctr"/>
            <a:endParaRPr lang="bn-IN" sz="4800" dirty="0" smtClean="0"/>
          </a:p>
          <a:p>
            <a:pPr algn="ctr"/>
            <a:r>
              <a:rPr lang="bn-IN" sz="4800" dirty="0" smtClean="0"/>
              <a:t>মূল্যবোধের বৈশিষ্ট্যগুলো কি হতে পারে </a:t>
            </a:r>
          </a:p>
          <a:p>
            <a:pPr algn="ctr"/>
            <a:endParaRPr lang="bn-IN" sz="4800" dirty="0" smtClean="0"/>
          </a:p>
          <a:p>
            <a:pPr algn="ctr"/>
            <a:r>
              <a:rPr lang="bn-IN" sz="4800" dirty="0" smtClean="0"/>
              <a:t>তা খাতায় লিখতে বলব।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409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74" y="-32035"/>
            <a:ext cx="5870374" cy="240065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endParaRPr lang="bn-IN" sz="4800" dirty="0" smtClean="0"/>
          </a:p>
          <a:p>
            <a:r>
              <a:rPr lang="bn-IN" sz="4800" dirty="0" smtClean="0">
                <a:solidFill>
                  <a:srgbClr val="FF66FF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মূল্যবোধের</a:t>
            </a:r>
            <a:r>
              <a:rPr lang="en-US" sz="5400" dirty="0" smtClean="0">
                <a:solidFill>
                  <a:srgbClr val="008000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বৈশিষ্ট্য</a:t>
            </a:r>
            <a:r>
              <a:rPr lang="bn-IN" sz="5400" dirty="0" smtClean="0">
                <a:solidFill>
                  <a:srgbClr val="008000"/>
                </a:solidFill>
              </a:rPr>
              <a:t>  </a:t>
            </a:r>
          </a:p>
          <a:p>
            <a:r>
              <a:rPr lang="en-US" sz="4800" dirty="0" smtClean="0">
                <a:solidFill>
                  <a:srgbClr val="FF66FF"/>
                </a:solidFill>
              </a:rPr>
              <a:t>    </a:t>
            </a:r>
            <a:endParaRPr lang="en-US" sz="4800" dirty="0">
              <a:solidFill>
                <a:srgbClr val="FF66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1" y="914399"/>
            <a:ext cx="13411200" cy="6096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43399" y="7543800"/>
            <a:ext cx="839524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/>
              <a:t>  মূল্যবোধ   নিয়মনীতির  সমষ্টি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259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74" y="-32035"/>
            <a:ext cx="5870374" cy="240065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endParaRPr lang="bn-IN" sz="4800" dirty="0" smtClean="0"/>
          </a:p>
          <a:p>
            <a:r>
              <a:rPr lang="bn-IN" sz="4800" dirty="0" smtClean="0">
                <a:solidFill>
                  <a:srgbClr val="FF66FF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মূল্যবোধের</a:t>
            </a:r>
            <a:r>
              <a:rPr lang="en-US" sz="5400" dirty="0" smtClean="0">
                <a:solidFill>
                  <a:srgbClr val="008000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বৈশিষ্ট্য</a:t>
            </a:r>
            <a:r>
              <a:rPr lang="bn-IN" sz="5400" dirty="0" smtClean="0">
                <a:solidFill>
                  <a:srgbClr val="008000"/>
                </a:solidFill>
              </a:rPr>
              <a:t>  </a:t>
            </a:r>
          </a:p>
          <a:p>
            <a:r>
              <a:rPr lang="en-US" sz="4800" dirty="0" smtClean="0">
                <a:solidFill>
                  <a:srgbClr val="FF66FF"/>
                </a:solidFill>
              </a:rPr>
              <a:t>    </a:t>
            </a:r>
            <a:endParaRPr lang="en-US" sz="4800" dirty="0">
              <a:solidFill>
                <a:srgbClr val="FF66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57200"/>
            <a:ext cx="5765594" cy="63826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6400" y="476250"/>
            <a:ext cx="6400800" cy="63826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2400" y="7543800"/>
            <a:ext cx="8683787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/>
              <a:t>  শ্রদ্ধাবোধ মূল্যবোধের ভিত্তি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0179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74" y="-32035"/>
            <a:ext cx="5870374" cy="240065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endParaRPr lang="bn-IN" sz="4800" dirty="0" smtClean="0"/>
          </a:p>
          <a:p>
            <a:r>
              <a:rPr lang="bn-IN" sz="4800" dirty="0" smtClean="0">
                <a:solidFill>
                  <a:srgbClr val="FF66FF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মূল্যবোধের</a:t>
            </a:r>
            <a:r>
              <a:rPr lang="en-US" sz="5400" dirty="0" smtClean="0">
                <a:solidFill>
                  <a:srgbClr val="008000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বৈশিষ্ট্য</a:t>
            </a:r>
            <a:r>
              <a:rPr lang="bn-IN" sz="5400" dirty="0" smtClean="0">
                <a:solidFill>
                  <a:srgbClr val="008000"/>
                </a:solidFill>
              </a:rPr>
              <a:t>  </a:t>
            </a:r>
          </a:p>
          <a:p>
            <a:r>
              <a:rPr lang="en-US" sz="4800" dirty="0" smtClean="0">
                <a:solidFill>
                  <a:srgbClr val="FF66FF"/>
                </a:solidFill>
              </a:rPr>
              <a:t>    </a:t>
            </a:r>
            <a:endParaRPr lang="en-US" sz="4800" dirty="0">
              <a:solidFill>
                <a:srgbClr val="FF66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7800" y="304800"/>
            <a:ext cx="6409049" cy="6172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967" y="304800"/>
            <a:ext cx="6408199" cy="617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19600" y="7620000"/>
            <a:ext cx="806983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/>
              <a:t>  জাতির উন্নতির মাপকাঠি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7546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74" y="-32035"/>
            <a:ext cx="5870374" cy="240065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endParaRPr lang="bn-IN" sz="4800" dirty="0" smtClean="0"/>
          </a:p>
          <a:p>
            <a:r>
              <a:rPr lang="bn-IN" sz="4800" dirty="0" smtClean="0">
                <a:solidFill>
                  <a:srgbClr val="FF66FF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মূল্যবোধের</a:t>
            </a:r>
            <a:r>
              <a:rPr lang="en-US" sz="5400" dirty="0" smtClean="0">
                <a:solidFill>
                  <a:srgbClr val="008000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বৈশিষ্ট্য</a:t>
            </a:r>
            <a:r>
              <a:rPr lang="bn-IN" sz="5400" dirty="0" smtClean="0">
                <a:solidFill>
                  <a:srgbClr val="008000"/>
                </a:solidFill>
              </a:rPr>
              <a:t>  </a:t>
            </a:r>
          </a:p>
          <a:p>
            <a:r>
              <a:rPr lang="en-US" sz="4800" dirty="0" smtClean="0">
                <a:solidFill>
                  <a:srgbClr val="FF66FF"/>
                </a:solidFill>
              </a:rPr>
              <a:t>    </a:t>
            </a:r>
            <a:endParaRPr lang="en-US" sz="4800" dirty="0">
              <a:solidFill>
                <a:srgbClr val="FF66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07108"/>
            <a:ext cx="5257800" cy="39600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11963400" y="1491823"/>
            <a:ext cx="189026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700" dirty="0" smtClean="0"/>
              <a:t>?</a:t>
            </a:r>
            <a:endParaRPr lang="en-US" sz="28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267200"/>
            <a:ext cx="5257800" cy="40229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53" y="396430"/>
            <a:ext cx="5653538" cy="38707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553" y="4267200"/>
            <a:ext cx="5653538" cy="40229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11" name="TextBox 10"/>
          <p:cNvSpPr txBox="1"/>
          <p:nvPr/>
        </p:nvSpPr>
        <p:spPr>
          <a:xfrm>
            <a:off x="609600" y="4800600"/>
            <a:ext cx="488146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/>
              <a:t>অপরিমাপযোগ্য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7295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74" y="-32035"/>
            <a:ext cx="5870374" cy="240065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endParaRPr lang="bn-IN" sz="4800" dirty="0" smtClean="0"/>
          </a:p>
          <a:p>
            <a:r>
              <a:rPr lang="bn-IN" sz="4800" dirty="0" smtClean="0">
                <a:solidFill>
                  <a:srgbClr val="FF66FF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মূল্যবোধের</a:t>
            </a:r>
            <a:r>
              <a:rPr lang="en-US" sz="5400" dirty="0" smtClean="0">
                <a:solidFill>
                  <a:srgbClr val="008000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বৈশিষ্ট্য</a:t>
            </a:r>
            <a:r>
              <a:rPr lang="bn-IN" sz="5400" dirty="0" smtClean="0">
                <a:solidFill>
                  <a:srgbClr val="008000"/>
                </a:solidFill>
              </a:rPr>
              <a:t>  </a:t>
            </a:r>
          </a:p>
          <a:p>
            <a:r>
              <a:rPr lang="en-US" sz="4800" dirty="0" smtClean="0">
                <a:solidFill>
                  <a:srgbClr val="FF66FF"/>
                </a:solidFill>
              </a:rPr>
              <a:t>    </a:t>
            </a:r>
            <a:endParaRPr lang="en-US" sz="4800" dirty="0">
              <a:solidFill>
                <a:srgbClr val="FF66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7800" y="560334"/>
            <a:ext cx="2962275" cy="64388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58" y="609600"/>
            <a:ext cx="3838518" cy="6477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425" y="609600"/>
            <a:ext cx="6403775" cy="64389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6934200" y="7848600"/>
            <a:ext cx="363753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/>
              <a:t>  বিভিন্নতা 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1837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74" y="-32035"/>
            <a:ext cx="5870374" cy="240065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endParaRPr lang="bn-IN" sz="4800" dirty="0" smtClean="0"/>
          </a:p>
          <a:p>
            <a:r>
              <a:rPr lang="bn-IN" sz="4800" dirty="0" smtClean="0">
                <a:solidFill>
                  <a:srgbClr val="FF66FF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মূল্যবোধের</a:t>
            </a:r>
            <a:r>
              <a:rPr lang="en-US" sz="5400" dirty="0" smtClean="0">
                <a:solidFill>
                  <a:srgbClr val="008000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বৈশিষ্ট্য</a:t>
            </a:r>
            <a:r>
              <a:rPr lang="bn-IN" sz="5400" dirty="0" smtClean="0">
                <a:solidFill>
                  <a:srgbClr val="008000"/>
                </a:solidFill>
              </a:rPr>
              <a:t>  </a:t>
            </a:r>
          </a:p>
          <a:p>
            <a:r>
              <a:rPr lang="en-US" sz="4800" dirty="0" smtClean="0">
                <a:solidFill>
                  <a:srgbClr val="FF66FF"/>
                </a:solidFill>
              </a:rPr>
              <a:t>    </a:t>
            </a:r>
            <a:endParaRPr lang="en-US" sz="4800" dirty="0">
              <a:solidFill>
                <a:srgbClr val="FF66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609600"/>
            <a:ext cx="12725400" cy="632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16646" y="7696200"/>
            <a:ext cx="820769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/>
              <a:t>   শিক্ষণের মাধ্যমে অর্জিত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8044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74" y="-32035"/>
            <a:ext cx="5870374" cy="240065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endParaRPr lang="bn-IN" sz="4800" dirty="0" smtClean="0"/>
          </a:p>
          <a:p>
            <a:r>
              <a:rPr lang="bn-IN" sz="4800" dirty="0" smtClean="0">
                <a:solidFill>
                  <a:srgbClr val="FF66FF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মূল্যবোধের</a:t>
            </a:r>
            <a:r>
              <a:rPr lang="en-US" sz="5400" dirty="0" smtClean="0">
                <a:solidFill>
                  <a:srgbClr val="008000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বৈশিষ্ট্য</a:t>
            </a:r>
            <a:r>
              <a:rPr lang="bn-IN" sz="5400" dirty="0" smtClean="0">
                <a:solidFill>
                  <a:srgbClr val="008000"/>
                </a:solidFill>
              </a:rPr>
              <a:t>  </a:t>
            </a:r>
          </a:p>
          <a:p>
            <a:r>
              <a:rPr lang="en-US" sz="4800" dirty="0" smtClean="0">
                <a:solidFill>
                  <a:srgbClr val="FF66FF"/>
                </a:solidFill>
              </a:rPr>
              <a:t>    </a:t>
            </a:r>
            <a:endParaRPr lang="en-US" sz="4800" dirty="0">
              <a:solidFill>
                <a:srgbClr val="FF66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838200"/>
            <a:ext cx="123444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5399" y="7825085"/>
            <a:ext cx="455124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/>
              <a:t>  সার্বজনীনতা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2360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74" y="-32035"/>
            <a:ext cx="5870374" cy="240065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endParaRPr lang="bn-IN" sz="4800" dirty="0" smtClean="0"/>
          </a:p>
          <a:p>
            <a:r>
              <a:rPr lang="bn-IN" sz="4800" dirty="0" smtClean="0">
                <a:solidFill>
                  <a:srgbClr val="FF66FF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মূল্যবোধের</a:t>
            </a:r>
            <a:r>
              <a:rPr lang="en-US" sz="5400" dirty="0" smtClean="0">
                <a:solidFill>
                  <a:srgbClr val="008000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বৈশিষ্ট্য</a:t>
            </a:r>
            <a:r>
              <a:rPr lang="bn-IN" sz="5400" dirty="0" smtClean="0">
                <a:solidFill>
                  <a:srgbClr val="008000"/>
                </a:solidFill>
              </a:rPr>
              <a:t>  </a:t>
            </a:r>
          </a:p>
          <a:p>
            <a:r>
              <a:rPr lang="en-US" sz="4800" dirty="0" smtClean="0">
                <a:solidFill>
                  <a:srgbClr val="FF66FF"/>
                </a:solidFill>
              </a:rPr>
              <a:t>    </a:t>
            </a:r>
            <a:endParaRPr lang="en-US" sz="4800" dirty="0">
              <a:solidFill>
                <a:srgbClr val="FF66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33400"/>
            <a:ext cx="12801600" cy="617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9600" y="7467600"/>
            <a:ext cx="581281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/>
              <a:t>   পরিবর্তনশীলতা 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1075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7" y="-228600"/>
            <a:ext cx="20116799" cy="937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0"/>
            <a:ext cx="6957354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0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</a:t>
            </a:r>
            <a:r>
              <a:rPr lang="bn-IN" sz="60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শিক্ষক </a:t>
            </a:r>
          </a:p>
          <a:p>
            <a:r>
              <a:rPr lang="bn-IN" sz="60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bn-IN" sz="60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</a:t>
            </a:r>
            <a:r>
              <a:rPr lang="en-US" sz="60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</a:t>
            </a:r>
            <a:r>
              <a:rPr lang="bn-IN" sz="60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পরিচিতি</a:t>
            </a:r>
            <a:r>
              <a:rPr lang="en-US" sz="60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endParaRPr lang="en-US" sz="6000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1600" y="2209798"/>
            <a:ext cx="10651876" cy="59093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en-US" sz="5400" b="1" dirty="0" smtClean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bn-IN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উম্মে ফাতেমা</a:t>
            </a:r>
          </a:p>
          <a:p>
            <a:r>
              <a:rPr lang="bn-IN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প্রভাষক</a:t>
            </a:r>
          </a:p>
          <a:p>
            <a:r>
              <a:rPr lang="bn-IN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রাষ্ট্রবিজ্ঞান বিভাগ</a:t>
            </a:r>
          </a:p>
          <a:p>
            <a:r>
              <a:rPr lang="bn-IN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হুলাইন ছালেহ নূর ডিগ্রি কলেজ</a:t>
            </a:r>
          </a:p>
          <a:p>
            <a:r>
              <a:rPr lang="bn-IN" sz="54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পটিয়া,চট্টগ্রাম।</a:t>
            </a:r>
            <a:endParaRPr lang="en-US" sz="5400" b="1" dirty="0" smtClean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en-US" sz="5400" b="1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09797"/>
            <a:ext cx="6019800" cy="592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74" y="-32035"/>
            <a:ext cx="5870374" cy="240065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endParaRPr lang="bn-IN" sz="4800" dirty="0" smtClean="0"/>
          </a:p>
          <a:p>
            <a:r>
              <a:rPr lang="bn-IN" sz="4800" dirty="0" smtClean="0">
                <a:solidFill>
                  <a:srgbClr val="FF66FF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মূল্যবোধের</a:t>
            </a:r>
            <a:r>
              <a:rPr lang="en-US" sz="5400" dirty="0" smtClean="0">
                <a:solidFill>
                  <a:srgbClr val="008000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বৈশিষ্ট্য</a:t>
            </a:r>
            <a:r>
              <a:rPr lang="bn-IN" sz="5400" dirty="0" smtClean="0">
                <a:solidFill>
                  <a:srgbClr val="008000"/>
                </a:solidFill>
              </a:rPr>
              <a:t>  </a:t>
            </a:r>
          </a:p>
          <a:p>
            <a:r>
              <a:rPr lang="en-US" sz="4800" dirty="0" smtClean="0">
                <a:solidFill>
                  <a:srgbClr val="FF66FF"/>
                </a:solidFill>
              </a:rPr>
              <a:t>    </a:t>
            </a:r>
            <a:endParaRPr lang="en-US" sz="4800" dirty="0">
              <a:solidFill>
                <a:srgbClr val="FF66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914400"/>
            <a:ext cx="12573000" cy="56605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24600" y="7696200"/>
            <a:ext cx="4924746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000" dirty="0" smtClean="0"/>
              <a:t>      অলিখিত 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9566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74" y="-32035"/>
            <a:ext cx="5870374" cy="240065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endParaRPr lang="bn-IN" sz="4800" dirty="0" smtClean="0"/>
          </a:p>
          <a:p>
            <a:r>
              <a:rPr lang="bn-IN" sz="4800" dirty="0" smtClean="0">
                <a:solidFill>
                  <a:srgbClr val="FF66FF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মূল্যবোধের</a:t>
            </a:r>
            <a:r>
              <a:rPr lang="en-US" sz="5400" dirty="0" smtClean="0">
                <a:solidFill>
                  <a:srgbClr val="008000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বৈশিষ্ট্য</a:t>
            </a:r>
            <a:r>
              <a:rPr lang="bn-IN" sz="5400" dirty="0" smtClean="0">
                <a:solidFill>
                  <a:srgbClr val="008000"/>
                </a:solidFill>
              </a:rPr>
              <a:t>  </a:t>
            </a:r>
          </a:p>
          <a:p>
            <a:r>
              <a:rPr lang="en-US" sz="4800" dirty="0" smtClean="0">
                <a:solidFill>
                  <a:srgbClr val="FF66FF"/>
                </a:solidFill>
              </a:rPr>
              <a:t>    </a:t>
            </a:r>
            <a:endParaRPr lang="en-US" sz="4800" dirty="0">
              <a:solidFill>
                <a:srgbClr val="FF66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6450" y="609600"/>
            <a:ext cx="6305550" cy="586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194" y="609600"/>
            <a:ext cx="6479006" cy="5867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08399" y="7315200"/>
            <a:ext cx="592181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/>
              <a:t>  পরিবেশের প্রভাব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8089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974" y="-32035"/>
            <a:ext cx="5870374" cy="240065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</a:t>
            </a:r>
            <a:endParaRPr lang="bn-IN" sz="4800" dirty="0" smtClean="0"/>
          </a:p>
          <a:p>
            <a:r>
              <a:rPr lang="bn-IN" sz="4800" dirty="0" smtClean="0">
                <a:solidFill>
                  <a:srgbClr val="FF66FF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মূল্যবোধের</a:t>
            </a:r>
            <a:r>
              <a:rPr lang="en-US" sz="5400" dirty="0" smtClean="0">
                <a:solidFill>
                  <a:srgbClr val="008000"/>
                </a:solidFill>
              </a:rPr>
              <a:t> </a:t>
            </a:r>
            <a:r>
              <a:rPr lang="en-US" sz="5400" dirty="0" err="1" smtClean="0">
                <a:solidFill>
                  <a:srgbClr val="008000"/>
                </a:solidFill>
              </a:rPr>
              <a:t>বৈশিষ্ট্য</a:t>
            </a:r>
            <a:r>
              <a:rPr lang="bn-IN" sz="5400" dirty="0" smtClean="0">
                <a:solidFill>
                  <a:srgbClr val="008000"/>
                </a:solidFill>
              </a:rPr>
              <a:t>  </a:t>
            </a:r>
          </a:p>
          <a:p>
            <a:r>
              <a:rPr lang="en-US" sz="4800" dirty="0" smtClean="0">
                <a:solidFill>
                  <a:srgbClr val="FF66FF"/>
                </a:solidFill>
              </a:rPr>
              <a:t>    </a:t>
            </a:r>
            <a:endParaRPr lang="en-US" sz="4800" dirty="0">
              <a:solidFill>
                <a:srgbClr val="FF66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0" y="838200"/>
            <a:ext cx="5686425" cy="541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796" y="838200"/>
            <a:ext cx="6449204" cy="541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0" y="7239000"/>
            <a:ext cx="10568919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/>
              <a:t>  এক ও অভিন্ন ,যা মানবকল্যাণকর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4290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76999" y="351586"/>
            <a:ext cx="737253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 smtClean="0"/>
              <a:t> 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মূল্যবোধের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বৈশিষ্ট্য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981200"/>
            <a:ext cx="18516600" cy="6324600"/>
          </a:xfrm>
          <a:prstGeom prst="rect">
            <a:avLst/>
          </a:prstGeom>
          <a:solidFill>
            <a:srgbClr val="57D6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bn-IN" sz="4000" dirty="0" smtClean="0">
              <a:solidFill>
                <a:srgbClr val="FF0000"/>
              </a:solidFill>
            </a:endParaRPr>
          </a:p>
          <a:p>
            <a:endParaRPr lang="bn-IN" sz="40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bn-IN" sz="40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4000" dirty="0" smtClean="0">
                <a:solidFill>
                  <a:srgbClr val="FF0000"/>
                </a:solidFill>
              </a:rPr>
              <a:t>   </a:t>
            </a:r>
            <a:r>
              <a:rPr lang="bn-IN" sz="4000" dirty="0" smtClean="0">
                <a:solidFill>
                  <a:srgbClr val="FF0000"/>
                </a:solidFill>
              </a:rPr>
              <a:t>মূল্যবোধ নিয়ম নীতির সমষ্টি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bn-IN" sz="4000" dirty="0" smtClean="0">
                <a:solidFill>
                  <a:srgbClr val="FF0000"/>
                </a:solidFill>
              </a:rPr>
              <a:t>অলিখিত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bn-IN" sz="4000" dirty="0" smtClean="0">
                <a:solidFill>
                  <a:srgbClr val="FF0000"/>
                </a:solidFill>
              </a:rPr>
              <a:t>পরিবর্তনশীলতা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bn-IN" sz="4000" dirty="0" smtClean="0">
                <a:solidFill>
                  <a:srgbClr val="FF0000"/>
                </a:solidFill>
              </a:rPr>
              <a:t>নৈতিক প্রাধান্য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bn-IN" sz="4000" dirty="0" smtClean="0">
                <a:solidFill>
                  <a:srgbClr val="FF0000"/>
                </a:solidFill>
              </a:rPr>
              <a:t>আপেক্ষিকতা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bn-IN" sz="4000" dirty="0" smtClean="0">
                <a:solidFill>
                  <a:srgbClr val="FF0000"/>
                </a:solidFill>
              </a:rPr>
              <a:t>অপরিমাপযোগ্য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bn-IN" sz="4000" dirty="0" smtClean="0">
                <a:solidFill>
                  <a:srgbClr val="FF0000"/>
                </a:solidFill>
              </a:rPr>
              <a:t>সামাজিক মানদন্ড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bn-IN" sz="4000" dirty="0" smtClean="0">
                <a:solidFill>
                  <a:srgbClr val="FF0000"/>
                </a:solidFill>
              </a:rPr>
              <a:t>সামাজিক ঐক্য ও সেতুবন্ধন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bn-IN" sz="4000" dirty="0" smtClean="0">
                <a:solidFill>
                  <a:srgbClr val="FF0000"/>
                </a:solidFill>
              </a:rPr>
              <a:t>শিক্ষনের মাধ্যমে অর্জিত</a:t>
            </a:r>
          </a:p>
          <a:p>
            <a:pPr marL="285750" indent="-285750">
              <a:buFont typeface="Wingdings" pitchFamily="2" charset="2"/>
              <a:buChar char="§"/>
            </a:pPr>
            <a:endParaRPr lang="bn-IN" sz="40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bn-IN" sz="40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bn-IN" sz="40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bn-IN" sz="40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bn-IN" sz="4000" dirty="0">
              <a:solidFill>
                <a:srgbClr val="FF0000"/>
              </a:solidFill>
            </a:endParaRPr>
          </a:p>
          <a:p>
            <a:endParaRPr lang="bn-IN" sz="40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নৈতিক চরিত্রের বিকাশ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জাতির উন্নতির মাপকাঠি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বিভিন্নতা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সার্বজনীনতা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এক ও অভিন্ন,যা মানবকল্যাণকর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ব্যক্তির দৃষ্টিভংগির উপর নির্ভরশীল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পরিবেশের প্রভাব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মূল্যবোধ বিকাশ লাভ করে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bn-IN" sz="4000" dirty="0" smtClean="0">
                <a:solidFill>
                  <a:srgbClr val="FF0000"/>
                </a:solidFill>
              </a:rPr>
              <a:t>  শ্রদ্ধাবোধ মূল্যবোধের ভিত্তি</a:t>
            </a:r>
          </a:p>
          <a:p>
            <a:endParaRPr lang="bn-IN" sz="40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1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6" y="0"/>
            <a:ext cx="20116799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4848" y="180210"/>
            <a:ext cx="3898824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000" dirty="0" smtClean="0"/>
              <a:t>  </a:t>
            </a:r>
            <a:r>
              <a:rPr lang="bn-IN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মূল্যায়ন</a:t>
            </a:r>
            <a:r>
              <a:rPr lang="bn-IN" sz="6000" dirty="0" smtClean="0"/>
              <a:t>  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17907000" cy="67403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bn-IN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bn-IN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bn-IN" sz="48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১/  মূল্যবোধ শব্দটির ইংরেজি প্রতিশব্দ কি?</a:t>
            </a:r>
          </a:p>
          <a:p>
            <a:endParaRPr lang="bn-IN" sz="4800" b="1" spc="50" dirty="0" smtClean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bn-IN" sz="48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২/  মূল্যবোধ বলতে কি বুঝ?</a:t>
            </a:r>
          </a:p>
          <a:p>
            <a:endParaRPr lang="bn-IN" sz="4800" b="1" spc="50" dirty="0" smtClean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bn-IN" sz="48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৩/  স্টূয়ার্ট সি ডড প্রদত্ত সংজ্ঞাটি লিখো।</a:t>
            </a:r>
          </a:p>
          <a:p>
            <a:endParaRPr lang="bn-IN" sz="4800" b="1" spc="50" dirty="0" smtClean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bn-IN" sz="48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৪/  মূল্যবোধের কয়েকটি বৈশিষ্ট্য উল্লেখ করো।</a:t>
            </a:r>
          </a:p>
          <a:p>
            <a:r>
              <a:rPr lang="bn-IN" sz="48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4800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55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3945" y="463183"/>
            <a:ext cx="1250662" cy="8217634"/>
          </a:xfrm>
          <a:prstGeom prst="rect">
            <a:avLst/>
          </a:prstGeom>
          <a:solidFill>
            <a:srgbClr val="FF66FF"/>
          </a:solidFill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bn-IN" sz="6600" b="1" cap="all" dirty="0" smtClean="0">
              <a:ln/>
              <a:solidFill>
                <a:srgbClr val="2BA72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bn-IN" sz="6600" b="1" cap="all" dirty="0" smtClean="0">
                <a:ln/>
                <a:solidFill>
                  <a:srgbClr val="2BA72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বা</a:t>
            </a:r>
          </a:p>
          <a:p>
            <a:pPr algn="ctr"/>
            <a:r>
              <a:rPr lang="bn-IN" sz="6600" b="1" cap="all" dirty="0" smtClean="0">
                <a:ln/>
                <a:solidFill>
                  <a:srgbClr val="2BA72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ড়ি</a:t>
            </a:r>
          </a:p>
          <a:p>
            <a:pPr algn="ctr"/>
            <a:r>
              <a:rPr lang="bn-IN" sz="6600" b="1" cap="all" dirty="0" smtClean="0">
                <a:ln/>
                <a:solidFill>
                  <a:srgbClr val="2BA72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র</a:t>
            </a:r>
          </a:p>
          <a:p>
            <a:pPr algn="ctr"/>
            <a:endParaRPr lang="bn-IN" sz="6600" b="1" cap="all" dirty="0" smtClean="0">
              <a:ln/>
              <a:solidFill>
                <a:srgbClr val="2BA72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bn-IN" sz="6600" b="1" cap="all" dirty="0" smtClean="0">
                <a:ln/>
                <a:solidFill>
                  <a:srgbClr val="2BA72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কা</a:t>
            </a:r>
          </a:p>
          <a:p>
            <a:pPr algn="ctr"/>
            <a:r>
              <a:rPr lang="bn-IN" sz="6600" b="1" cap="all" dirty="0" smtClean="0">
                <a:ln/>
                <a:solidFill>
                  <a:srgbClr val="2BA72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জ</a:t>
            </a:r>
          </a:p>
          <a:p>
            <a:pPr algn="ctr"/>
            <a:endParaRPr lang="en-US" sz="6600" b="1" cap="all" dirty="0">
              <a:ln/>
              <a:solidFill>
                <a:srgbClr val="2BA72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838200"/>
            <a:ext cx="15239999" cy="502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28999" y="6477000"/>
            <a:ext cx="15232055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5400" b="1" dirty="0" err="1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মূল্যবোধ</a:t>
            </a:r>
            <a:r>
              <a:rPr lang="en-US" sz="5400" b="1" dirty="0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সমাজে</a:t>
            </a:r>
            <a:r>
              <a:rPr lang="en-US" sz="5400" b="1" dirty="0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শান্তি</a:t>
            </a:r>
            <a:r>
              <a:rPr lang="en-US" sz="5400" b="1" dirty="0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প্রতিষ্ঠায়</a:t>
            </a:r>
            <a:r>
              <a:rPr lang="en-US" sz="5400" b="1" dirty="0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কিরূপ</a:t>
            </a:r>
            <a:r>
              <a:rPr lang="en-US" sz="5400" b="1" dirty="0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ভূমিকা</a:t>
            </a:r>
            <a:r>
              <a:rPr lang="en-US" sz="5400" b="1" dirty="0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</a:p>
          <a:p>
            <a:r>
              <a:rPr lang="en-US" sz="5400" b="1" dirty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5400" b="1" dirty="0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   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পালন</a:t>
            </a:r>
            <a:r>
              <a:rPr lang="en-US" sz="5400" b="1" dirty="0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করতে</a:t>
            </a:r>
            <a:r>
              <a:rPr lang="en-US" sz="5400" b="1" dirty="0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পারে-ব্যাখ্যা</a:t>
            </a:r>
            <a:r>
              <a:rPr lang="en-US" sz="5400" b="1" dirty="0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কর</a:t>
            </a:r>
            <a:r>
              <a:rPr lang="en-US" sz="5400" b="1" dirty="0" smtClean="0">
                <a:ln>
                  <a:prstDash val="solid"/>
                </a:ln>
                <a:solidFill>
                  <a:srgbClr val="FF0066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। </a:t>
            </a:r>
            <a:endParaRPr lang="en-US" sz="5400" b="1" dirty="0">
              <a:ln>
                <a:prstDash val="solid"/>
              </a:ln>
              <a:solidFill>
                <a:srgbClr val="FF0066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516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20189895" cy="9144000"/>
          </a:xfrm>
          <a:prstGeom prst="rect">
            <a:avLst/>
          </a:prstGeom>
          <a:solidFill>
            <a:srgbClr val="FF0066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3" name="TextBox 2"/>
          <p:cNvSpPr txBox="1"/>
          <p:nvPr/>
        </p:nvSpPr>
        <p:spPr>
          <a:xfrm>
            <a:off x="1605884" y="2017453"/>
            <a:ext cx="16939253" cy="5109091"/>
          </a:xfrm>
          <a:prstGeom prst="rect">
            <a:avLst/>
          </a:prstGeom>
          <a:ln w="57150">
            <a:solidFill>
              <a:srgbClr val="FF0066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sz="8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bn-IN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সবাইকে সাথে থাকার জন্য</a:t>
            </a:r>
          </a:p>
          <a:p>
            <a:r>
              <a:rPr lang="bn-IN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bn-IN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   </a:t>
            </a:r>
            <a:r>
              <a:rPr lang="bn-IN" sz="1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ধন্যবাদ</a:t>
            </a:r>
            <a:r>
              <a:rPr lang="en-US" sz="1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endParaRPr lang="en-US" sz="1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986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0" y="0"/>
            <a:ext cx="20116799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77692" y="265922"/>
            <a:ext cx="485581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পাঠ পরিচিতি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5834" y="1447800"/>
            <a:ext cx="15060022" cy="75405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9EE0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9EE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বিষয়ঃ   পৌরনীতি ও সুশাসন</a:t>
            </a:r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9EE0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bn-IN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9EE0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9EE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শ্রেণিঃ   একাদশ ও দ্বাদশ </a:t>
            </a:r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9EE0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bn-IN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9EE0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9EE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পত্রঃ  </a:t>
            </a:r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9EE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9EE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প্রথম</a:t>
            </a:r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9EE0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bn-IN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9EE0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9EE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অধ্যায়ঃ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9EE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9EE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তৃতীয়</a:t>
            </a:r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9EE0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bn-IN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9EE0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9EE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অধ্যায়ের </a:t>
            </a:r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9EE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নামঃ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9EE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9EE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মূল্যবোধ,আইন,স্বাধীনতা </a:t>
            </a:r>
            <a:r>
              <a:rPr lang="bn-IN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9EE0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ও সাম্য</a:t>
            </a:r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9EE0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9EE0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650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1800" y="304800"/>
            <a:ext cx="700544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>
                <a:solidFill>
                  <a:srgbClr val="FF0066"/>
                </a:solidFill>
              </a:rPr>
              <a:t>নিচের ছবিগুলো দেখোঃ</a:t>
            </a:r>
            <a:endParaRPr lang="en-US" sz="5400" dirty="0">
              <a:solidFill>
                <a:srgbClr val="FF006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522" y="5105399"/>
            <a:ext cx="8155878" cy="33071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522" y="1676400"/>
            <a:ext cx="8155878" cy="29481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0"/>
            <a:ext cx="8610600" cy="29481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05399"/>
            <a:ext cx="8610600" cy="33071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30735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-152400"/>
            <a:ext cx="20116799" cy="914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5562600" y="1524000"/>
            <a:ext cx="478849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আজকের</a:t>
            </a:r>
            <a:r>
              <a:rPr lang="bn-I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IN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পাঠ</a:t>
            </a:r>
            <a:endParaRPr lang="en-US" sz="5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6800" y="2971800"/>
            <a:ext cx="7696200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9600" b="1" i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bn-IN" sz="9600" b="1" i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মূল্যবোধ</a:t>
            </a:r>
            <a:endParaRPr lang="en-US" sz="9600" b="1" i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9600" b="1" i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96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4882" y="376535"/>
            <a:ext cx="4743606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>
                <a:solidFill>
                  <a:srgbClr val="FF0066"/>
                </a:solidFill>
              </a:rPr>
              <a:t> 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শিখনফল</a:t>
            </a:r>
            <a:r>
              <a:rPr lang="bn-IN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bn-IN" sz="5400" dirty="0" smtClean="0">
                <a:solidFill>
                  <a:srgbClr val="FF0066"/>
                </a:solidFill>
              </a:rPr>
              <a:t> </a:t>
            </a:r>
            <a:endParaRPr lang="en-US" sz="5400" dirty="0">
              <a:solidFill>
                <a:srgbClr val="FF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752600"/>
            <a:ext cx="1898147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n-IN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bn-IN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6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এই পাঠ শেষে শিক্ষার্থীরা-</a:t>
            </a:r>
          </a:p>
          <a:p>
            <a:endParaRPr lang="bn-IN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bn-IN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</a:t>
            </a:r>
            <a:r>
              <a:rPr lang="bn-IN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6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১/  </a:t>
            </a:r>
            <a:r>
              <a:rPr lang="bn-IN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মূল্যবোধের ধারনা সম্পর্কে লিখতে পারবে।</a:t>
            </a:r>
          </a:p>
          <a:p>
            <a:endParaRPr lang="bn-IN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bn-IN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</a:t>
            </a:r>
            <a:r>
              <a:rPr lang="bn-IN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6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২/</a:t>
            </a:r>
            <a:r>
              <a:rPr lang="bn-IN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মূল্যবোধ সম্পর্কে তাত্ত্বিকদের মতামত ব্যাখ্যা করতে পারবে।</a:t>
            </a:r>
          </a:p>
          <a:p>
            <a:endParaRPr lang="bn-IN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bn-IN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</a:t>
            </a:r>
            <a:r>
              <a:rPr lang="bn-IN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66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৩/</a:t>
            </a:r>
            <a:r>
              <a:rPr lang="bn-IN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মূল্যবোধের বৈশিষ্ট্যসমূহ বিশেষণ করতে পারবে।</a:t>
            </a:r>
          </a:p>
          <a:p>
            <a:endParaRPr 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337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231"/>
            <a:ext cx="20116799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7200" y="326570"/>
            <a:ext cx="63246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FF0066"/>
                </a:solidFill>
              </a:rPr>
              <a:t>  মূল্যবোধ কি? </a:t>
            </a:r>
            <a:endParaRPr lang="en-US" sz="4400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899" y="1356048"/>
            <a:ext cx="18195000" cy="747897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IN" sz="3200" dirty="0" smtClean="0"/>
          </a:p>
          <a:p>
            <a:r>
              <a:rPr lang="bn-IN" sz="3200" dirty="0" smtClean="0"/>
              <a:t>       </a:t>
            </a:r>
            <a:r>
              <a:rPr lang="bn-IN" sz="3200" dirty="0" smtClean="0">
                <a:solidFill>
                  <a:srgbClr val="FFFF00"/>
                </a:solidFill>
              </a:rPr>
              <a:t>মূল্যবোধ হচ্ছে সমাজ কাঠামোর অবিচ্ছেদ্য অংশ।মুল্যবোধের ইংরেজি </a:t>
            </a:r>
            <a:r>
              <a:rPr lang="en-US" sz="3200" dirty="0" err="1" smtClean="0">
                <a:solidFill>
                  <a:srgbClr val="FFFF00"/>
                </a:solidFill>
              </a:rPr>
              <a:t>প্রতিশব্দ</a:t>
            </a:r>
            <a:r>
              <a:rPr lang="en-US" sz="3200" dirty="0" smtClean="0">
                <a:solidFill>
                  <a:srgbClr val="FFFF00"/>
                </a:solidFill>
              </a:rPr>
              <a:t>  VALUES </a:t>
            </a:r>
            <a:r>
              <a:rPr lang="en-US" sz="3200" dirty="0" err="1" smtClean="0">
                <a:solidFill>
                  <a:srgbClr val="FFFF00"/>
                </a:solidFill>
              </a:rPr>
              <a:t>শাব্দিক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অর্থে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      </a:t>
            </a:r>
            <a:r>
              <a:rPr lang="bn-IN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VALUES</a:t>
            </a:r>
            <a:r>
              <a:rPr lang="bn-IN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মূল্যবোধ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অর্থ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তুলনামূলক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অর্থমূল্য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দাম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অন্তর্নিহিত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গুণাবলি</a:t>
            </a:r>
            <a:r>
              <a:rPr lang="en-US" sz="3200" dirty="0" smtClean="0">
                <a:solidFill>
                  <a:srgbClr val="FFFF00"/>
                </a:solidFill>
              </a:rPr>
              <a:t>। </a:t>
            </a:r>
            <a:r>
              <a:rPr lang="en-US" sz="3200" dirty="0" err="1" smtClean="0">
                <a:solidFill>
                  <a:srgbClr val="FFFF00"/>
                </a:solidFill>
              </a:rPr>
              <a:t>সাধারণভাবে,মূল্য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বা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bn-IN" sz="3200" dirty="0" smtClean="0">
                <a:solidFill>
                  <a:srgbClr val="FFFF00"/>
                </a:solidFill>
              </a:rPr>
              <a:t>      </a:t>
            </a:r>
            <a:r>
              <a:rPr lang="en-US" sz="3200" dirty="0" err="1" smtClean="0">
                <a:solidFill>
                  <a:srgbClr val="FFFF00"/>
                </a:solidFill>
              </a:rPr>
              <a:t>মূল্যবোধ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বলতে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কোনো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বস্তুর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দাম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সাপেক্ষে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অন্যকোনো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বস্তুর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তুলনামূলক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দাম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মূল্য।আর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সমাজে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bn-IN" sz="3200" dirty="0" smtClean="0">
                <a:solidFill>
                  <a:srgbClr val="FFFF00"/>
                </a:solidFill>
              </a:rPr>
              <a:t>      </a:t>
            </a:r>
            <a:r>
              <a:rPr lang="en-US" sz="3200" dirty="0" err="1" smtClean="0">
                <a:solidFill>
                  <a:srgbClr val="FFFF00"/>
                </a:solidFill>
              </a:rPr>
              <a:t>প্রচলিত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</a:rPr>
              <a:t>মূল্যবোধের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ধারণা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হলো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এমন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রীতিনীতি,আচার-আচরণ,আদর্শ</a:t>
            </a:r>
            <a:r>
              <a:rPr lang="en-US" sz="3200" dirty="0" smtClean="0">
                <a:solidFill>
                  <a:srgbClr val="FFFF00"/>
                </a:solidFill>
              </a:rPr>
              <a:t> ও </a:t>
            </a:r>
            <a:r>
              <a:rPr lang="en-US" sz="3200" dirty="0" err="1" smtClean="0">
                <a:solidFill>
                  <a:srgbClr val="FFFF00"/>
                </a:solidFill>
              </a:rPr>
              <a:t>লক্ষ্য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যা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সামাজিকভাবে</a:t>
            </a:r>
            <a:endParaRPr lang="en-US" sz="3200" dirty="0" smtClean="0">
              <a:solidFill>
                <a:srgbClr val="FFFF00"/>
              </a:solidFill>
            </a:endParaRP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bn-IN" sz="3200" dirty="0" smtClean="0">
                <a:solidFill>
                  <a:srgbClr val="FFFF00"/>
                </a:solidFill>
              </a:rPr>
              <a:t>      </a:t>
            </a:r>
            <a:r>
              <a:rPr lang="en-US" sz="3200" dirty="0" err="1" smtClean="0">
                <a:solidFill>
                  <a:srgbClr val="FFFF00"/>
                </a:solidFill>
              </a:rPr>
              <a:t>অনুমোদিত</a:t>
            </a:r>
            <a:r>
              <a:rPr lang="en-US" sz="3200" dirty="0" smtClean="0">
                <a:solidFill>
                  <a:srgbClr val="FFFF00"/>
                </a:solidFill>
              </a:rPr>
              <a:t>  ও </a:t>
            </a:r>
            <a:r>
              <a:rPr lang="en-US" sz="3200" dirty="0" err="1" smtClean="0">
                <a:solidFill>
                  <a:srgbClr val="FFFF00"/>
                </a:solidFill>
              </a:rPr>
              <a:t>সমর্থিত</a:t>
            </a:r>
            <a:r>
              <a:rPr lang="en-US" sz="3200" dirty="0" smtClean="0">
                <a:solidFill>
                  <a:srgbClr val="FFFF00"/>
                </a:solidFill>
              </a:rPr>
              <a:t>। </a:t>
            </a:r>
            <a:endParaRPr lang="bn-IN" sz="3200" dirty="0" smtClean="0">
              <a:solidFill>
                <a:srgbClr val="FFFF00"/>
              </a:solidFill>
            </a:endParaRP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                                           </a:t>
            </a:r>
            <a:r>
              <a:rPr lang="en-US" sz="3200" dirty="0" err="1" smtClean="0">
                <a:solidFill>
                  <a:srgbClr val="FFFF00"/>
                </a:solidFill>
              </a:rPr>
              <a:t>অর্থা</a:t>
            </a:r>
            <a:r>
              <a:rPr lang="en-US" sz="3200" dirty="0" smtClean="0">
                <a:solidFill>
                  <a:srgbClr val="FFFF00"/>
                </a:solidFill>
              </a:rPr>
              <a:t>ৎ </a:t>
            </a:r>
            <a:r>
              <a:rPr lang="en-US" sz="3200" dirty="0" err="1" smtClean="0">
                <a:solidFill>
                  <a:srgbClr val="FFFF00"/>
                </a:solidFill>
              </a:rPr>
              <a:t>মূল্যবোধ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হলো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মানুষের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মৌলিক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বিশ্বাস,যা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মানুষের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চিন্তা-চেতনা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ওনীতির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bn-IN" sz="3200" dirty="0" smtClean="0">
                <a:solidFill>
                  <a:srgbClr val="FFFF00"/>
                </a:solidFill>
              </a:rPr>
              <a:t>      </a:t>
            </a:r>
            <a:r>
              <a:rPr lang="en-US" sz="3200" dirty="0" err="1" smtClean="0">
                <a:solidFill>
                  <a:srgbClr val="FFFF00"/>
                </a:solidFill>
              </a:rPr>
              <a:t>মানদন্ড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এবং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যা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মানুষকে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ভালো-মন্দ,ন্যায়-অন্যায়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বিবেচনা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করতে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সহায়তা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করে</a:t>
            </a:r>
            <a:r>
              <a:rPr lang="en-US" sz="3200" dirty="0">
                <a:solidFill>
                  <a:srgbClr val="FFFF00"/>
                </a:solidFill>
              </a:rPr>
              <a:t>।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bn-IN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787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67600" y="152400"/>
            <a:ext cx="455124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5400" dirty="0" err="1" smtClean="0"/>
              <a:t>প্রামান্য</a:t>
            </a:r>
            <a:r>
              <a:rPr lang="en-US" sz="5400" dirty="0" smtClean="0"/>
              <a:t> </a:t>
            </a:r>
            <a:r>
              <a:rPr lang="en-US" sz="5400" dirty="0" err="1" smtClean="0"/>
              <a:t>সংজ্ঞা</a:t>
            </a:r>
            <a:r>
              <a:rPr lang="en-US" sz="5400" dirty="0" smtClean="0"/>
              <a:t>  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318915"/>
            <a:ext cx="18059399" cy="741741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IN" sz="3600" dirty="0" smtClean="0"/>
          </a:p>
          <a:p>
            <a:r>
              <a:rPr lang="bn-IN" sz="3600" dirty="0" smtClean="0">
                <a:solidFill>
                  <a:srgbClr val="C00000"/>
                </a:solidFill>
              </a:rPr>
              <a:t>   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>
                <a:solidFill>
                  <a:srgbClr val="C00000"/>
                </a:solidFill>
              </a:rPr>
              <a:t>STUART C. DODD  </a:t>
            </a:r>
            <a:r>
              <a:rPr lang="en-US" sz="4000" dirty="0" err="1" smtClean="0">
                <a:solidFill>
                  <a:srgbClr val="C00000"/>
                </a:solidFill>
              </a:rPr>
              <a:t>বলেছেন</a:t>
            </a:r>
            <a:r>
              <a:rPr lang="en-US" sz="4000" dirty="0" smtClean="0">
                <a:solidFill>
                  <a:srgbClr val="C00000"/>
                </a:solidFill>
              </a:rPr>
              <a:t>-</a:t>
            </a:r>
            <a:endParaRPr lang="bn-IN" sz="4000" dirty="0" smtClean="0">
              <a:solidFill>
                <a:srgbClr val="C00000"/>
              </a:solidFill>
            </a:endParaRPr>
          </a:p>
          <a:p>
            <a:endParaRPr lang="en-US" sz="3600" dirty="0" smtClean="0"/>
          </a:p>
          <a:p>
            <a:r>
              <a:rPr lang="bn-IN" sz="3600" dirty="0" smtClean="0"/>
              <a:t>   </a:t>
            </a:r>
            <a:r>
              <a:rPr lang="en-US" sz="3600" dirty="0" smtClean="0">
                <a:solidFill>
                  <a:srgbClr val="99FF66"/>
                </a:solidFill>
              </a:rPr>
              <a:t>“</a:t>
            </a:r>
            <a:r>
              <a:rPr lang="en-US" sz="3600" dirty="0" err="1" smtClean="0">
                <a:solidFill>
                  <a:srgbClr val="99FF66"/>
                </a:solidFill>
              </a:rPr>
              <a:t>সামাজিক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মূল্যবোধ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হলো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সেসব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রীতিনীতির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সমষ্টি,যা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ব্যক্তি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সমাজের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নিকট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হতে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আশা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করে</a:t>
            </a:r>
            <a:endParaRPr lang="bn-IN" sz="3600" dirty="0" smtClean="0">
              <a:solidFill>
                <a:srgbClr val="99FF66"/>
              </a:solidFill>
            </a:endParaRPr>
          </a:p>
          <a:p>
            <a:endParaRPr lang="en-US" sz="3600" dirty="0" smtClean="0">
              <a:solidFill>
                <a:srgbClr val="99FF66"/>
              </a:solidFill>
            </a:endParaRPr>
          </a:p>
          <a:p>
            <a:r>
              <a:rPr lang="bn-IN" sz="3600" dirty="0" smtClean="0">
                <a:solidFill>
                  <a:srgbClr val="99FF66"/>
                </a:solidFill>
              </a:rPr>
              <a:t>   </a:t>
            </a:r>
            <a:r>
              <a:rPr lang="en-US" sz="3600" dirty="0" err="1" smtClean="0">
                <a:solidFill>
                  <a:srgbClr val="99FF66"/>
                </a:solidFill>
              </a:rPr>
              <a:t>এবং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যা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সমাজ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ব্যক্তির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নিকট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হতে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লাভ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করে</a:t>
            </a:r>
            <a:r>
              <a:rPr lang="en-US" sz="3600" dirty="0" smtClean="0">
                <a:solidFill>
                  <a:srgbClr val="99FF66"/>
                </a:solidFill>
              </a:rPr>
              <a:t>।”</a:t>
            </a:r>
            <a:endParaRPr lang="bn-IN" sz="3600" dirty="0" smtClean="0">
              <a:solidFill>
                <a:srgbClr val="99FF66"/>
              </a:solidFill>
            </a:endParaRP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C00000"/>
                </a:solidFill>
              </a:rPr>
              <a:t>     </a:t>
            </a:r>
            <a:r>
              <a:rPr lang="en-US" sz="4000" dirty="0" smtClean="0">
                <a:solidFill>
                  <a:srgbClr val="C00000"/>
                </a:solidFill>
              </a:rPr>
              <a:t>M.R.WILLIAM </a:t>
            </a:r>
            <a:r>
              <a:rPr lang="en-US" sz="4000" dirty="0" err="1" smtClean="0">
                <a:solidFill>
                  <a:srgbClr val="C00000"/>
                </a:solidFill>
              </a:rPr>
              <a:t>এর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</a:rPr>
              <a:t>মতে</a:t>
            </a:r>
            <a:r>
              <a:rPr lang="en-US" sz="4000" dirty="0" smtClean="0">
                <a:solidFill>
                  <a:srgbClr val="C00000"/>
                </a:solidFill>
              </a:rPr>
              <a:t>-</a:t>
            </a:r>
            <a:endParaRPr lang="bn-IN" sz="4000" dirty="0" smtClean="0">
              <a:solidFill>
                <a:srgbClr val="C00000"/>
              </a:solidFill>
            </a:endParaRPr>
          </a:p>
          <a:p>
            <a:endParaRPr lang="en-US" sz="3600" dirty="0" smtClean="0"/>
          </a:p>
          <a:p>
            <a:r>
              <a:rPr lang="en-US" sz="3600" dirty="0" smtClean="0"/>
              <a:t>    </a:t>
            </a:r>
            <a:r>
              <a:rPr lang="en-US" sz="3600" dirty="0" smtClean="0">
                <a:solidFill>
                  <a:srgbClr val="99FF66"/>
                </a:solidFill>
              </a:rPr>
              <a:t>“</a:t>
            </a:r>
            <a:r>
              <a:rPr lang="en-US" sz="3600" dirty="0" err="1" smtClean="0">
                <a:solidFill>
                  <a:srgbClr val="99FF66"/>
                </a:solidFill>
              </a:rPr>
              <a:t>মূল্যবোধ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মানুষের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ইচ্ছার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একটি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মানদন্ড।এর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আদর্শে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মানুষের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আচার-ব্যবহার</a:t>
            </a:r>
            <a:r>
              <a:rPr lang="en-US" sz="3600" dirty="0" smtClean="0">
                <a:solidFill>
                  <a:srgbClr val="99FF66"/>
                </a:solidFill>
              </a:rPr>
              <a:t> ও </a:t>
            </a:r>
            <a:r>
              <a:rPr lang="en-US" sz="3600" dirty="0" err="1" smtClean="0">
                <a:solidFill>
                  <a:srgbClr val="99FF66"/>
                </a:solidFill>
              </a:rPr>
              <a:t>রীতিনীতি</a:t>
            </a:r>
            <a:endParaRPr lang="bn-IN" sz="3600" dirty="0" smtClean="0">
              <a:solidFill>
                <a:srgbClr val="99FF66"/>
              </a:solidFill>
            </a:endParaRPr>
          </a:p>
          <a:p>
            <a:endParaRPr lang="en-US" sz="3600" dirty="0" smtClean="0">
              <a:solidFill>
                <a:srgbClr val="99FF66"/>
              </a:solidFill>
            </a:endParaRPr>
          </a:p>
          <a:p>
            <a:r>
              <a:rPr lang="en-US" sz="3600" dirty="0">
                <a:solidFill>
                  <a:srgbClr val="99FF66"/>
                </a:solidFill>
              </a:rPr>
              <a:t> </a:t>
            </a:r>
            <a:r>
              <a:rPr lang="en-US" sz="3600" dirty="0" smtClean="0">
                <a:solidFill>
                  <a:srgbClr val="99FF66"/>
                </a:solidFill>
              </a:rPr>
              <a:t>     </a:t>
            </a:r>
            <a:r>
              <a:rPr lang="en-US" sz="3600" dirty="0" err="1" smtClean="0">
                <a:solidFill>
                  <a:srgbClr val="99FF66"/>
                </a:solidFill>
              </a:rPr>
              <a:t>নিয়ন্ত্রিত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হয়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এবং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এই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মানদন্ডে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সমাজে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মানুষের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কাজের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ভালো-মন্দ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বিচার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করা</a:t>
            </a:r>
            <a:r>
              <a:rPr lang="en-US" sz="3600" dirty="0" smtClean="0">
                <a:solidFill>
                  <a:srgbClr val="99FF66"/>
                </a:solidFill>
              </a:rPr>
              <a:t> </a:t>
            </a:r>
            <a:r>
              <a:rPr lang="en-US" sz="3600" dirty="0" err="1" smtClean="0">
                <a:solidFill>
                  <a:srgbClr val="99FF66"/>
                </a:solidFill>
              </a:rPr>
              <a:t>হয়</a:t>
            </a:r>
            <a:r>
              <a:rPr lang="en-US" sz="3600" dirty="0" smtClean="0">
                <a:solidFill>
                  <a:srgbClr val="99FF66"/>
                </a:solidFill>
              </a:rPr>
              <a:t>।” </a:t>
            </a:r>
            <a:endParaRPr lang="bn-IN" sz="3600" dirty="0" smtClean="0">
              <a:solidFill>
                <a:srgbClr val="99FF66"/>
              </a:solidFill>
            </a:endParaRPr>
          </a:p>
          <a:p>
            <a:endParaRPr lang="en-US" sz="36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0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116799" cy="9144000"/>
          </a:xfrm>
          <a:prstGeom prst="rect">
            <a:avLst/>
          </a:prstGeom>
        </p:spPr>
      </p:pic>
      <p:sp>
        <p:nvSpPr>
          <p:cNvPr id="3" name="Round Same Side Corner Rectangle 2"/>
          <p:cNvSpPr/>
          <p:nvPr/>
        </p:nvSpPr>
        <p:spPr>
          <a:xfrm>
            <a:off x="1600200" y="685800"/>
            <a:ext cx="17221200" cy="7772400"/>
          </a:xfrm>
          <a:prstGeom prst="round2Same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</a:rPr>
              <a:t>উপরোক্ত সংজ্ঞাসমূহের আলোকে বলা যায় যে,</a:t>
            </a:r>
          </a:p>
          <a:p>
            <a:endParaRPr lang="bn-IN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মূল্যবোধ হলো ভালো বা মন্দ সম্পর্কে সামাজিক ধারণা।</a:t>
            </a:r>
          </a:p>
          <a:p>
            <a:pPr marL="571500" indent="-571500">
              <a:buFont typeface="Wingdings" pitchFamily="2" charset="2"/>
              <a:buChar char="v"/>
            </a:pPr>
            <a:endParaRPr lang="bn-IN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কাংখিত বা অনাকাংখিত বিষয় সম্পর্কে সমাজের বিশ্লেষণমূলক রায়।</a:t>
            </a:r>
          </a:p>
          <a:p>
            <a:pPr marL="571500" indent="-571500">
              <a:buFont typeface="Wingdings" pitchFamily="2" charset="2"/>
              <a:buChar char="v"/>
            </a:pPr>
            <a:endParaRPr lang="bn-IN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সামাজিক সদস্যদের সাধারণ আচরণ;যাতে আবেগ বিদ্যমান।</a:t>
            </a:r>
          </a:p>
          <a:p>
            <a:pPr marL="571500" indent="-571500" algn="ctr">
              <a:buFont typeface="Wingdings" pitchFamily="2" charset="2"/>
              <a:buChar char="v"/>
            </a:pPr>
            <a:endParaRPr lang="bn-IN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571500" indent="-571500" algn="ctr">
              <a:buFont typeface="Wingdings" pitchFamily="2" charset="2"/>
              <a:buChar char="v"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0588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533</Words>
  <Application>Microsoft Office PowerPoint</Application>
  <PresentationFormat>Custom</PresentationFormat>
  <Paragraphs>180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42</cp:revision>
  <dcterms:created xsi:type="dcterms:W3CDTF">2020-11-09T03:29:09Z</dcterms:created>
  <dcterms:modified xsi:type="dcterms:W3CDTF">2020-11-12T04:01:54Z</dcterms:modified>
</cp:coreProperties>
</file>