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77" r:id="rId4"/>
    <p:sldId id="276" r:id="rId5"/>
    <p:sldId id="259" r:id="rId6"/>
    <p:sldId id="273" r:id="rId7"/>
    <p:sldId id="279" r:id="rId8"/>
    <p:sldId id="281" r:id="rId9"/>
    <p:sldId id="280" r:id="rId10"/>
    <p:sldId id="282" r:id="rId11"/>
    <p:sldId id="278" r:id="rId12"/>
    <p:sldId id="261" r:id="rId13"/>
    <p:sldId id="275" r:id="rId14"/>
    <p:sldId id="283" r:id="rId15"/>
    <p:sldId id="265" r:id="rId16"/>
    <p:sldId id="284" r:id="rId17"/>
    <p:sldId id="266" r:id="rId18"/>
    <p:sldId id="269" r:id="rId19"/>
    <p:sldId id="267" r:id="rId20"/>
    <p:sldId id="268"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FF3300"/>
    <a:srgbClr val="FF0000"/>
    <a:srgbClr val="33CC3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2797" autoAdjust="0"/>
    <p:restoredTop sz="93991" autoAdjust="0"/>
  </p:normalViewPr>
  <p:slideViewPr>
    <p:cSldViewPr>
      <p:cViewPr varScale="1">
        <p:scale>
          <a:sx n="86" d="100"/>
          <a:sy n="86" d="100"/>
        </p:scale>
        <p:origin x="-6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4D266-DA62-42F7-BA39-BF0ED8853585}" type="datetimeFigureOut">
              <a:rPr lang="en-US" smtClean="0"/>
              <a:pPr/>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F887D-1352-4BE8-974D-CD75E7C7D7E6}" type="slidenum">
              <a:rPr lang="en-US" smtClean="0"/>
              <a:pPr/>
              <a:t>‹#›</a:t>
            </a:fld>
            <a:endParaRPr lang="en-US"/>
          </a:p>
        </p:txBody>
      </p:sp>
    </p:spTree>
    <p:extLst>
      <p:ext uri="{BB962C8B-B14F-4D97-AF65-F5344CB8AC3E}">
        <p14:creationId xmlns:p14="http://schemas.microsoft.com/office/powerpoint/2010/main" xmlns="" val="249530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AF887D-1352-4BE8-974D-CD75E7C7D7E6}" type="slidenum">
              <a:rPr lang="en-US" smtClean="0"/>
              <a:pPr/>
              <a:t>1</a:t>
            </a:fld>
            <a:endParaRPr lang="en-US"/>
          </a:p>
        </p:txBody>
      </p:sp>
    </p:spTree>
    <p:extLst>
      <p:ext uri="{BB962C8B-B14F-4D97-AF65-F5344CB8AC3E}">
        <p14:creationId xmlns:p14="http://schemas.microsoft.com/office/powerpoint/2010/main" xmlns="" val="227507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F887D-1352-4BE8-974D-CD75E7C7D7E6}" type="slidenum">
              <a:rPr lang="en-US" smtClean="0"/>
              <a:pPr/>
              <a:t>5</a:t>
            </a:fld>
            <a:endParaRPr lang="en-US"/>
          </a:p>
        </p:txBody>
      </p:sp>
    </p:spTree>
    <p:extLst>
      <p:ext uri="{BB962C8B-B14F-4D97-AF65-F5344CB8AC3E}">
        <p14:creationId xmlns:p14="http://schemas.microsoft.com/office/powerpoint/2010/main" xmlns="" val="286951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AF887D-1352-4BE8-974D-CD75E7C7D7E6}" type="slidenum">
              <a:rPr lang="en-US" smtClean="0"/>
              <a:pPr/>
              <a:t>17</a:t>
            </a:fld>
            <a:endParaRPr lang="en-US"/>
          </a:p>
        </p:txBody>
      </p:sp>
    </p:spTree>
    <p:extLst>
      <p:ext uri="{BB962C8B-B14F-4D97-AF65-F5344CB8AC3E}">
        <p14:creationId xmlns:p14="http://schemas.microsoft.com/office/powerpoint/2010/main" xmlns="" val="963257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3.wav"/><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Users\User\Desktop\Downloaded Picture\777a71cb2f659f54261ad0d969aa3183.gif"/>
          <p:cNvPicPr>
            <a:picLocks noChangeAspect="1" noChangeArrowheads="1" noCrop="1"/>
          </p:cNvPicPr>
          <p:nvPr/>
        </p:nvPicPr>
        <p:blipFill>
          <a:blip r:embed="rId4"/>
          <a:stretch>
            <a:fillRect/>
          </a:stretch>
        </p:blipFill>
        <p:spPr bwMode="auto">
          <a:xfrm>
            <a:off x="0" y="0"/>
            <a:ext cx="9144000" cy="6858000"/>
          </a:xfrm>
          <a:prstGeom prst="rect">
            <a:avLst/>
          </a:prstGeom>
          <a:noFill/>
        </p:spPr>
      </p:pic>
      <p:sp>
        <p:nvSpPr>
          <p:cNvPr id="3" name="Rectangle 2"/>
          <p:cNvSpPr/>
          <p:nvPr/>
        </p:nvSpPr>
        <p:spPr>
          <a:xfrm>
            <a:off x="685800" y="1"/>
            <a:ext cx="7241085" cy="3770263"/>
          </a:xfrm>
          <a:prstGeom prst="rect">
            <a:avLst/>
          </a:prstGeom>
        </p:spPr>
        <p:txBody>
          <a:bodyPr wrap="square">
            <a:spAutoFit/>
          </a:bodyPr>
          <a:lstStyle/>
          <a:p>
            <a:r>
              <a:rPr lang="bn-BD" sz="23900" b="1" dirty="0">
                <a:solidFill>
                  <a:srgbClr val="FF0000"/>
                </a:solidFill>
                <a:latin typeface="NikoshBAN" pitchFamily="2" charset="0"/>
                <a:cs typeface="NikoshBAN" pitchFamily="2" charset="0"/>
              </a:rPr>
              <a:t>স্বাগতম</a:t>
            </a:r>
            <a:endParaRPr lang="en-US" sz="23900" b="1" dirty="0">
              <a:solidFill>
                <a:srgbClr val="FF0000"/>
              </a:solidFill>
            </a:endParaRPr>
          </a:p>
        </p:txBody>
      </p:sp>
    </p:spTree>
  </p:cSld>
  <p:clrMapOvr>
    <a:masterClrMapping/>
  </p:clrMapOvr>
  <p:transition>
    <p:diamond/>
    <p:sndAc>
      <p:stSnd>
        <p:snd r:embed="rId3"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0"/>
            <a:ext cx="9144000" cy="830997"/>
          </a:xfrm>
          <a:prstGeom prst="rect">
            <a:avLst/>
          </a:prstGeom>
        </p:spPr>
        <p:txBody>
          <a:bodyPr wrap="square">
            <a:spAutoFit/>
          </a:bodyPr>
          <a:lstStyle/>
          <a:p>
            <a:r>
              <a:rPr lang="bn-BD" sz="4800" b="1" dirty="0" smtClean="0">
                <a:solidFill>
                  <a:srgbClr val="FF0000"/>
                </a:solidFill>
                <a:latin typeface="NikoshBAN" pitchFamily="2" charset="0"/>
                <a:cs typeface="NikoshBAN" pitchFamily="2" charset="0"/>
              </a:rPr>
              <a:t>নেশার নাম ‘ড্যান্ডি’, আসক্ত হয়ে পড়ছে শিশুরা</a:t>
            </a:r>
            <a:endParaRPr lang="bn-BD" sz="4800" b="1" dirty="0">
              <a:solidFill>
                <a:srgbClr val="FF0000"/>
              </a:solidFill>
              <a:latin typeface="NikoshBAN" pitchFamily="2" charset="0"/>
              <a:cs typeface="NikoshBAN" pitchFamily="2" charset="0"/>
            </a:endParaRPr>
          </a:p>
        </p:txBody>
      </p:sp>
      <p:pic>
        <p:nvPicPr>
          <p:cNvPr id="3" name="Picture 2" descr="02-13.jpg"/>
          <p:cNvPicPr>
            <a:picLocks noChangeAspect="1"/>
          </p:cNvPicPr>
          <p:nvPr/>
        </p:nvPicPr>
        <p:blipFill>
          <a:blip r:embed="rId3"/>
          <a:stretch>
            <a:fillRect/>
          </a:stretch>
        </p:blipFill>
        <p:spPr>
          <a:xfrm>
            <a:off x="0" y="381000"/>
            <a:ext cx="4542692" cy="4724400"/>
          </a:xfrm>
          <a:prstGeom prst="rect">
            <a:avLst/>
          </a:prstGeom>
        </p:spPr>
      </p:pic>
      <p:pic>
        <p:nvPicPr>
          <p:cNvPr id="4" name="Picture 3" descr="37877.jpeg"/>
          <p:cNvPicPr>
            <a:picLocks noChangeAspect="1"/>
          </p:cNvPicPr>
          <p:nvPr/>
        </p:nvPicPr>
        <p:blipFill>
          <a:blip r:embed="rId4"/>
          <a:stretch>
            <a:fillRect/>
          </a:stretch>
        </p:blipFill>
        <p:spPr>
          <a:xfrm>
            <a:off x="4618654" y="381001"/>
            <a:ext cx="4220546" cy="4700154"/>
          </a:xfrm>
          <a:prstGeom prst="rect">
            <a:avLst/>
          </a:prstGeom>
        </p:spPr>
      </p:pic>
    </p:spTree>
  </p:cSld>
  <p:clrMapOvr>
    <a:masterClrMapping/>
  </p:clrMapOvr>
  <p:transition spd="slow">
    <p:wheel/>
    <p:sndAc>
      <p:stSnd>
        <p:snd r:embed="rId2" name="drumroll.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p:cNvSpPr/>
          <p:nvPr/>
        </p:nvSpPr>
        <p:spPr>
          <a:xfrm>
            <a:off x="838200" y="838200"/>
            <a:ext cx="7391400" cy="5509200"/>
          </a:xfrm>
          <a:prstGeom prst="rect">
            <a:avLst/>
          </a:prstGeom>
          <a:solidFill>
            <a:srgbClr val="00B0F0"/>
          </a:solidFill>
        </p:spPr>
        <p:txBody>
          <a:bodyPr wrap="square" lIns="91440" tIns="45720" rIns="91440" bIns="45720">
            <a:spAutoFit/>
          </a:bodyPr>
          <a:lstStyle/>
          <a:p>
            <a:pPr algn="ctr"/>
            <a:r>
              <a:rPr lang="bn-BD" sz="8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rPr>
              <a:t>আমাদের আজকের পাঠ</a:t>
            </a:r>
          </a:p>
          <a:p>
            <a:pPr algn="ctr"/>
            <a:r>
              <a:rPr lang="bn-BD" sz="88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rPr>
              <a:t>باب السكران</a:t>
            </a:r>
          </a:p>
          <a:p>
            <a:pPr algn="ctr"/>
            <a:r>
              <a:rPr lang="bn-BD" sz="8800" b="1" cap="none" spc="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rPr>
              <a:t>নেশা জাতীয় দ্রব্যাদি </a:t>
            </a:r>
            <a:endParaRPr lang="en-US" sz="8800" b="1" cap="none" spc="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NikoshBAN" pitchFamily="2" charset="0"/>
              <a:cs typeface="NikoshBAN" pitchFamily="2" charset="0"/>
            </a:endParaRPr>
          </a:p>
        </p:txBody>
      </p:sp>
    </p:spTree>
  </p:cSld>
  <p:clrMapOvr>
    <a:masterClrMapping/>
  </p:clrMapOvr>
  <p:transition spd="slow">
    <p:diamond/>
    <p:sndAc>
      <p:stSnd>
        <p:snd r:embed="rId2" name="chimes.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9144000" cy="5293757"/>
          </a:xfrm>
          <a:prstGeom prst="rect">
            <a:avLst/>
          </a:prstGeom>
          <a:solidFill>
            <a:srgbClr val="0070C0"/>
          </a:solidFill>
          <a:ln w="38100">
            <a:solidFill>
              <a:schemeClr val="tx1"/>
            </a:solidFill>
          </a:ln>
        </p:spPr>
        <p:txBody>
          <a:bodyPr wrap="square" rtlCol="0">
            <a:spAutoFit/>
          </a:bodyPr>
          <a:lstStyle/>
          <a:p>
            <a:endParaRPr lang="en-US" sz="40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endParaRPr>
          </a:p>
          <a:p>
            <a:pPr algn="ctr"/>
            <a:r>
              <a:rPr lang="bn-BD" sz="66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শিখন ফলঃ</a:t>
            </a:r>
          </a:p>
          <a:p>
            <a:r>
              <a:rPr lang="bn-BD" sz="40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১</a:t>
            </a:r>
            <a:r>
              <a:rPr lang="bn-BD" sz="40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 নেশা দ্রব্যের নাম বলতে </a:t>
            </a:r>
            <a:r>
              <a:rPr lang="bn-BD" sz="48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পারবে</a:t>
            </a:r>
            <a:r>
              <a:rPr lang="bn-BD" sz="48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a:t>
            </a:r>
          </a:p>
          <a:p>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৩</a:t>
            </a:r>
            <a:r>
              <a:rPr lang="en-US"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 </a:t>
            </a:r>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নেশায় আশক্ত হওয়ার </a:t>
            </a:r>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কার</a:t>
            </a:r>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ন </a:t>
            </a:r>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বল</a:t>
            </a:r>
            <a:r>
              <a:rPr lang="bn-BD" sz="36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পারবে ।  </a:t>
            </a:r>
          </a:p>
          <a:p>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২। নেশার হুকুম কি বলতে তে </a:t>
            </a:r>
            <a:r>
              <a:rPr lang="bn-BD"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পারবে। </a:t>
            </a:r>
            <a:endParaRPr lang="en-US" sz="4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endParaRPr>
          </a:p>
          <a:p>
            <a:r>
              <a:rPr lang="bn-BD" sz="48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rPr>
              <a:t>৪। নেশা থেকে যুব সমাজকে মুক্ত করার উপায় বলতে পারবে</a:t>
            </a:r>
            <a:endParaRPr lang="en-US" sz="48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latin typeface="NikoshBAN" pitchFamily="2" charset="0"/>
              <a:cs typeface="NikoshBAN" pitchFamily="2" charset="0"/>
            </a:endParaRPr>
          </a:p>
        </p:txBody>
      </p:sp>
    </p:spTree>
  </p:cSld>
  <p:clrMapOvr>
    <a:masterClrMapping/>
  </p:clrMapOvr>
  <p:transition spd="slow">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7"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6096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ar-SA" sz="9600" b="1" dirty="0" smtClean="0"/>
          </a:p>
          <a:p>
            <a:pPr algn="ctr"/>
            <a:r>
              <a:rPr lang="en-US" sz="9600" b="1" dirty="0" err="1" smtClean="0">
                <a:latin typeface="NikoshBAN" pitchFamily="2" charset="0"/>
                <a:cs typeface="NikoshBAN" pitchFamily="2" charset="0"/>
              </a:rPr>
              <a:t>হাদিস</a:t>
            </a:r>
            <a:r>
              <a:rPr lang="en-US" sz="9600" b="1" dirty="0" smtClean="0">
                <a:latin typeface="NikoshBAN" pitchFamily="2" charset="0"/>
                <a:cs typeface="NikoshBAN" pitchFamily="2" charset="0"/>
              </a:rPr>
              <a:t> </a:t>
            </a:r>
            <a:r>
              <a:rPr lang="en-US" sz="9600" b="1" dirty="0" err="1" smtClean="0">
                <a:latin typeface="NikoshBAN" pitchFamily="2" charset="0"/>
                <a:cs typeface="NikoshBAN" pitchFamily="2" charset="0"/>
              </a:rPr>
              <a:t>খানা</a:t>
            </a:r>
            <a:r>
              <a:rPr lang="en-US" sz="9600" b="1" dirty="0" smtClean="0">
                <a:latin typeface="NikoshBAN" pitchFamily="2" charset="0"/>
                <a:cs typeface="NikoshBAN" pitchFamily="2" charset="0"/>
              </a:rPr>
              <a:t> </a:t>
            </a:r>
            <a:r>
              <a:rPr lang="en-US" sz="9600" b="1" dirty="0" err="1" smtClean="0">
                <a:latin typeface="NikoshBAN" pitchFamily="2" charset="0"/>
                <a:cs typeface="NikoshBAN" pitchFamily="2" charset="0"/>
              </a:rPr>
              <a:t>পড়</a:t>
            </a:r>
            <a:endParaRPr lang="bn-BD" sz="9600" b="1" dirty="0" smtClean="0">
              <a:latin typeface="NikoshBAN" pitchFamily="2" charset="0"/>
              <a:cs typeface="NikoshBAN" pitchFamily="2" charset="0"/>
            </a:endParaRPr>
          </a:p>
          <a:p>
            <a:pPr algn="r"/>
            <a:r>
              <a:rPr lang="bn-BD" sz="4400" b="1" dirty="0" smtClean="0">
                <a:solidFill>
                  <a:srgbClr val="00B0F0"/>
                </a:solidFill>
                <a:latin typeface="Arial" panose="020B0604020202020204" pitchFamily="34" charset="0"/>
                <a:cs typeface="Arial" panose="020B0604020202020204" pitchFamily="34" charset="0"/>
              </a:rPr>
              <a:t>عن ابن عمر رضي الله عنه قال قال رسول الله صلي الله عليه وسلم كل مسكر خمر وكل مسكر حرام ومن شرب الخمر في ادنيا فمات وهو يد منها لم يتب لم يشربها في الخرة   رواه مسلم</a:t>
            </a:r>
            <a:endParaRPr lang="ar-SA" sz="4400" b="1" dirty="0" smtClean="0">
              <a:solidFill>
                <a:srgbClr val="00B0F0"/>
              </a:solidFill>
              <a:latin typeface="Arial" panose="020B0604020202020204" pitchFamily="34" charset="0"/>
              <a:cs typeface="Arial" panose="020B0604020202020204" pitchFamily="34" charset="0"/>
            </a:endParaRPr>
          </a:p>
          <a:p>
            <a:pPr algn="ctr"/>
            <a:r>
              <a:rPr lang="ar-SA" sz="4400" b="1" dirty="0" smtClean="0">
                <a:latin typeface="Arial" panose="020B0604020202020204" pitchFamily="34" charset="0"/>
                <a:cs typeface="Arial" panose="020B0604020202020204" pitchFamily="34" charset="0"/>
              </a:rPr>
              <a:t> </a:t>
            </a:r>
            <a:r>
              <a:rPr lang="en-US" sz="11500" b="1" dirty="0" smtClean="0"/>
              <a:t> </a:t>
            </a:r>
            <a:endParaRPr lang="en-US" sz="11500" b="1" dirty="0"/>
          </a:p>
        </p:txBody>
      </p:sp>
    </p:spTree>
    <p:extLst>
      <p:ext uri="{BB962C8B-B14F-4D97-AF65-F5344CB8AC3E}">
        <p14:creationId xmlns:p14="http://schemas.microsoft.com/office/powerpoint/2010/main" xmlns="" val="2755946313"/>
      </p:ext>
    </p:extLst>
  </p:cSld>
  <p:clrMapOvr>
    <a:masterClrMapping/>
  </p:clrMapOvr>
  <p:transition spd="slow">
    <p:zoom dir="in"/>
    <p:sndAc>
      <p:stSnd>
        <p:snd r:embed="rId2" name="drumroll.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0"/>
            <a:ext cx="9144000" cy="685800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হযরত  ইবনে উমর (রাঃ) হতে বর্ণিত ,তিনি বলেন হজরত রাসুল (সাঃ) ইরশাদ করেছেন  প্রত্যেক নেশা আনায়নকারী বস্তু মদের শামিল এবং   </a:t>
            </a:r>
            <a:r>
              <a:rPr lang="bn-BD" dirty="0" smtClean="0"/>
              <a:t>     </a:t>
            </a:r>
            <a:endParaRPr lang="en-US" dirty="0"/>
          </a:p>
        </p:txBody>
      </p:sp>
      <p:sp>
        <p:nvSpPr>
          <p:cNvPr id="3" name="Flowchart: Process 2"/>
          <p:cNvSpPr/>
          <p:nvPr/>
        </p:nvSpPr>
        <p:spPr>
          <a:xfrm>
            <a:off x="152400" y="152400"/>
            <a:ext cx="9144000" cy="685800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বঙ্গানুবাদঃ </a:t>
            </a:r>
          </a:p>
          <a:p>
            <a:pPr algn="ctr"/>
            <a:r>
              <a:rPr lang="bn-BD" sz="4400" dirty="0" smtClean="0">
                <a:latin typeface="NikoshBAN" pitchFamily="2" charset="0"/>
                <a:cs typeface="NikoshBAN" pitchFamily="2" charset="0"/>
              </a:rPr>
              <a:t>হযরত  ইবনে উমর (রাঃ) হতে বর্ণিত ,তিনি বলেন হজরত রাসুল (সাঃ) ইরশাদ করেছেন  প্রত্যেক নেশা আনায়নকারী বস্তু মদের শামিল এবং করেছেন  প্রত্যেক নেশা আনায়নকারী বস্তু হারাম। যে ব্যক্তি  দুনিয়ায় মদ পান করবে অতঃপর  তওবা না করে  মদ্যপানের অভ্যাস নিয়ে মৃত্যু বরণ  করবে,সে আখেরাতে (জান্নাতের) মদপান করতে পারবে না।</a:t>
            </a:r>
          </a:p>
          <a:p>
            <a:pPr algn="ctr"/>
            <a:r>
              <a:rPr lang="bn-BD" sz="4400" dirty="0" smtClean="0">
                <a:latin typeface="NikoshBAN" pitchFamily="2" charset="0"/>
                <a:cs typeface="NikoshBAN" pitchFamily="2" charset="0"/>
              </a:rPr>
              <a:t> (সহীহ বুখারী</a:t>
            </a:r>
            <a:r>
              <a:rPr lang="bn-BD" sz="2400" dirty="0" smtClean="0">
                <a:latin typeface="NikoshBAN" pitchFamily="2" charset="0"/>
                <a:cs typeface="NikoshBAN" pitchFamily="2" charset="0"/>
              </a:rPr>
              <a:t>)</a:t>
            </a:r>
            <a:r>
              <a:rPr lang="bn-BD" dirty="0" smtClean="0"/>
              <a:t> </a:t>
            </a:r>
            <a:endParaRPr lang="en-US" dirty="0"/>
          </a:p>
        </p:txBody>
      </p:sp>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232749"/>
          </a:xfrm>
          <a:prstGeom prst="rect">
            <a:avLst/>
          </a:prstGeom>
          <a:solidFill>
            <a:srgbClr val="92D050"/>
          </a:solidFill>
        </p:spPr>
        <p:txBody>
          <a:bodyPr wrap="square" rtlCol="0">
            <a:spAutoFit/>
          </a:bodyPr>
          <a:lstStyle/>
          <a:p>
            <a:pPr algn="ctr"/>
            <a:r>
              <a:rPr lang="en-US" sz="8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মাদকের পরিচয়</a:t>
            </a:r>
            <a:endParaRPr lang="bn-BD" sz="80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r>
              <a:rPr lang="bn-BD" sz="4000" dirty="0" smtClean="0">
                <a:solidFill>
                  <a:srgbClr val="7030A0"/>
                </a:solidFill>
                <a:latin typeface="NikoshBAN" pitchFamily="2" charset="0"/>
                <a:cs typeface="NikoshBAN" pitchFamily="2" charset="0"/>
              </a:rPr>
              <a:t>মাদকের আরবি </a:t>
            </a:r>
            <a:r>
              <a:rPr lang="bn-BD" sz="4000" smtClean="0">
                <a:solidFill>
                  <a:srgbClr val="7030A0"/>
                </a:solidFill>
                <a:latin typeface="NikoshBAN" pitchFamily="2" charset="0"/>
                <a:cs typeface="NikoshBAN" pitchFamily="2" charset="0"/>
              </a:rPr>
              <a:t>শব্দ “الخمر” </a:t>
            </a:r>
            <a:r>
              <a:rPr lang="bn-BD" sz="4000" dirty="0" smtClean="0">
                <a:solidFill>
                  <a:srgbClr val="7030A0"/>
                </a:solidFill>
                <a:latin typeface="NikoshBAN" pitchFamily="2" charset="0"/>
                <a:cs typeface="NikoshBAN" pitchFamily="2" charset="0"/>
              </a:rPr>
              <a:t>অর্থ  মদ বা মাদক </a:t>
            </a:r>
          </a:p>
          <a:p>
            <a:r>
              <a:rPr lang="bn-BD" sz="4000" dirty="0" smtClean="0">
                <a:solidFill>
                  <a:srgbClr val="FF0000"/>
                </a:solidFill>
                <a:latin typeface="NikoshBAN" pitchFamily="2" charset="0"/>
                <a:cs typeface="NikoshBAN" pitchFamily="2" charset="0"/>
              </a:rPr>
              <a:t>পরিভাষায়ঃ</a:t>
            </a:r>
            <a:r>
              <a:rPr lang="bn-BD" sz="3600" dirty="0" smtClean="0">
                <a:solidFill>
                  <a:srgbClr val="FF0000"/>
                </a:solidFill>
                <a:latin typeface="NikoshBAN" pitchFamily="2" charset="0"/>
                <a:cs typeface="NikoshBAN" pitchFamily="2" charset="0"/>
              </a:rPr>
              <a:t>-</a:t>
            </a:r>
          </a:p>
          <a:p>
            <a:r>
              <a:rPr lang="bn-BD" sz="3600" dirty="0" smtClean="0">
                <a:solidFill>
                  <a:srgbClr val="FF0000"/>
                </a:solidFill>
                <a:latin typeface="NikoshBAN" pitchFamily="2" charset="0"/>
                <a:cs typeface="NikoshBAN" pitchFamily="2" charset="0"/>
              </a:rPr>
              <a:t> প্রত্যেক এমন সব বস্তুকে মাদক বলা হয়, যা মানুষের জ্ঞান-বুদ্ধি কে লোপ করে দেয়। তা যে উপাদান থেকেই  তৈরী করা হোক না কেন ।</a:t>
            </a:r>
          </a:p>
          <a:p>
            <a:r>
              <a:rPr lang="bn-BD" sz="4400" dirty="0" smtClean="0">
                <a:solidFill>
                  <a:srgbClr val="002060"/>
                </a:solidFill>
                <a:latin typeface="NikoshBAN" pitchFamily="2" charset="0"/>
                <a:cs typeface="NikoshBAN" pitchFamily="2" charset="0"/>
              </a:rPr>
              <a:t>  </a:t>
            </a:r>
          </a:p>
          <a:p>
            <a:r>
              <a:rPr lang="bn-BD" sz="4400" dirty="0" smtClean="0">
                <a:solidFill>
                  <a:srgbClr val="002060"/>
                </a:solidFill>
                <a:latin typeface="NikoshBAN" pitchFamily="2" charset="0"/>
                <a:cs typeface="NikoshBAN" pitchFamily="2" charset="0"/>
              </a:rPr>
              <a:t>মাদকের প্রকারভেদ  সমূহঃ-</a:t>
            </a:r>
          </a:p>
          <a:p>
            <a:r>
              <a:rPr lang="bn-BD" sz="3600" dirty="0" smtClean="0">
                <a:solidFill>
                  <a:schemeClr val="tx1">
                    <a:lumMod val="95000"/>
                    <a:lumOff val="5000"/>
                  </a:schemeClr>
                </a:solidFill>
                <a:latin typeface="NikoshBAN" pitchFamily="2" charset="0"/>
                <a:cs typeface="NikoshBAN" pitchFamily="2" charset="0"/>
              </a:rPr>
              <a:t>১।মদ ২। ফেনসিডিল </a:t>
            </a:r>
            <a:r>
              <a:rPr lang="en-US" sz="3600" dirty="0" smtClean="0">
                <a:solidFill>
                  <a:schemeClr val="tx1">
                    <a:lumMod val="95000"/>
                    <a:lumOff val="5000"/>
                  </a:schemeClr>
                </a:solidFill>
                <a:latin typeface="NikoshBAN" pitchFamily="2" charset="0"/>
                <a:cs typeface="NikoshBAN" pitchFamily="2" charset="0"/>
              </a:rPr>
              <a:t>3.গাজা, ৪। </a:t>
            </a:r>
            <a:r>
              <a:rPr lang="en-US" sz="3600" dirty="0" err="1" smtClean="0">
                <a:solidFill>
                  <a:schemeClr val="tx1">
                    <a:lumMod val="95000"/>
                    <a:lumOff val="5000"/>
                  </a:schemeClr>
                </a:solidFill>
                <a:latin typeface="NikoshBAN" pitchFamily="2" charset="0"/>
                <a:cs typeface="NikoshBAN" pitchFamily="2" charset="0"/>
              </a:rPr>
              <a:t>আফিম</a:t>
            </a:r>
            <a:r>
              <a:rPr lang="en-US" sz="3600" dirty="0" smtClean="0">
                <a:solidFill>
                  <a:schemeClr val="tx1">
                    <a:lumMod val="95000"/>
                    <a:lumOff val="5000"/>
                  </a:schemeClr>
                </a:solidFill>
                <a:latin typeface="NikoshBAN" pitchFamily="2" charset="0"/>
                <a:cs typeface="NikoshBAN" pitchFamily="2" charset="0"/>
              </a:rPr>
              <a:t>, ৫। </a:t>
            </a:r>
            <a:r>
              <a:rPr lang="en-US" sz="3600" dirty="0" err="1" smtClean="0">
                <a:solidFill>
                  <a:schemeClr val="tx1">
                    <a:lumMod val="95000"/>
                    <a:lumOff val="5000"/>
                  </a:schemeClr>
                </a:solidFill>
                <a:latin typeface="NikoshBAN" pitchFamily="2" charset="0"/>
                <a:cs typeface="NikoshBAN" pitchFamily="2" charset="0"/>
              </a:rPr>
              <a:t>কোকেন</a:t>
            </a:r>
            <a:r>
              <a:rPr lang="en-US" sz="3600" dirty="0" smtClean="0">
                <a:solidFill>
                  <a:schemeClr val="tx1">
                    <a:lumMod val="95000"/>
                    <a:lumOff val="5000"/>
                  </a:schemeClr>
                </a:solidFill>
                <a:latin typeface="NikoshBAN" pitchFamily="2" charset="0"/>
                <a:cs typeface="NikoshBAN" pitchFamily="2" charset="0"/>
              </a:rPr>
              <a:t>,    </a:t>
            </a:r>
            <a:endParaRPr lang="bn-BD" sz="3600" dirty="0" smtClean="0">
              <a:solidFill>
                <a:schemeClr val="tx1">
                  <a:lumMod val="95000"/>
                  <a:lumOff val="5000"/>
                </a:schemeClr>
              </a:solidFill>
              <a:latin typeface="NikoshBAN" pitchFamily="2" charset="0"/>
              <a:cs typeface="NikoshBAN" pitchFamily="2" charset="0"/>
            </a:endParaRPr>
          </a:p>
          <a:p>
            <a:r>
              <a:rPr lang="en-US" sz="3600" dirty="0" smtClean="0">
                <a:solidFill>
                  <a:schemeClr val="tx1">
                    <a:lumMod val="95000"/>
                    <a:lumOff val="5000"/>
                  </a:schemeClr>
                </a:solidFill>
                <a:latin typeface="NikoshBAN" pitchFamily="2" charset="0"/>
                <a:cs typeface="NikoshBAN" pitchFamily="2" charset="0"/>
              </a:rPr>
              <a:t>৬। </a:t>
            </a:r>
            <a:r>
              <a:rPr lang="en-US" sz="3600" dirty="0" err="1" smtClean="0">
                <a:solidFill>
                  <a:schemeClr val="tx1">
                    <a:lumMod val="95000"/>
                    <a:lumOff val="5000"/>
                  </a:schemeClr>
                </a:solidFill>
                <a:latin typeface="NikoshBAN" pitchFamily="2" charset="0"/>
                <a:cs typeface="NikoshBAN" pitchFamily="2" charset="0"/>
              </a:rPr>
              <a:t>হিরোইন</a:t>
            </a:r>
            <a:r>
              <a:rPr lang="en-US" sz="3600" dirty="0" smtClean="0">
                <a:solidFill>
                  <a:schemeClr val="tx1">
                    <a:lumMod val="95000"/>
                    <a:lumOff val="5000"/>
                  </a:schemeClr>
                </a:solidFill>
                <a:latin typeface="NikoshBAN" pitchFamily="2" charset="0"/>
                <a:cs typeface="NikoshBAN" pitchFamily="2" charset="0"/>
              </a:rPr>
              <a:t>, ৭। </a:t>
            </a:r>
            <a:r>
              <a:rPr lang="en-US" sz="3600" dirty="0" err="1" smtClean="0">
                <a:solidFill>
                  <a:schemeClr val="tx1">
                    <a:lumMod val="95000"/>
                    <a:lumOff val="5000"/>
                  </a:schemeClr>
                </a:solidFill>
                <a:latin typeface="NikoshBAN" pitchFamily="2" charset="0"/>
                <a:cs typeface="NikoshBAN" pitchFamily="2" charset="0"/>
              </a:rPr>
              <a:t>ইয়াবা</a:t>
            </a:r>
            <a:r>
              <a:rPr lang="en-US" sz="3600" dirty="0" smtClean="0">
                <a:solidFill>
                  <a:schemeClr val="tx1">
                    <a:lumMod val="95000"/>
                    <a:lumOff val="5000"/>
                  </a:schemeClr>
                </a:solidFill>
                <a:latin typeface="NikoshBAN" pitchFamily="2" charset="0"/>
                <a:cs typeface="NikoshBAN" pitchFamily="2" charset="0"/>
              </a:rPr>
              <a:t> </a:t>
            </a:r>
            <a:r>
              <a:rPr lang="bn-BD" sz="3600" dirty="0" smtClean="0">
                <a:solidFill>
                  <a:schemeClr val="tx1">
                    <a:lumMod val="95000"/>
                    <a:lumOff val="5000"/>
                  </a:schemeClr>
                </a:solidFill>
                <a:latin typeface="NikoshBAN" pitchFamily="2" charset="0"/>
                <a:cs typeface="NikoshBAN" pitchFamily="2" charset="0"/>
              </a:rPr>
              <a:t>৮।ড্যান্ডি </a:t>
            </a:r>
            <a:r>
              <a:rPr lang="en-US" sz="3600" dirty="0" err="1" smtClean="0">
                <a:solidFill>
                  <a:schemeClr val="tx1">
                    <a:lumMod val="95000"/>
                    <a:lumOff val="5000"/>
                  </a:schemeClr>
                </a:solidFill>
                <a:latin typeface="NikoshBAN" pitchFamily="2" charset="0"/>
                <a:cs typeface="NikoshBAN" pitchFamily="2" charset="0"/>
              </a:rPr>
              <a:t>ইত্যাদি</a:t>
            </a:r>
            <a:r>
              <a:rPr lang="en-US" sz="3600" dirty="0" smtClean="0">
                <a:solidFill>
                  <a:schemeClr val="tx1">
                    <a:lumMod val="95000"/>
                    <a:lumOff val="5000"/>
                  </a:schemeClr>
                </a:solidFill>
                <a:latin typeface="NikoshBAN" pitchFamily="2" charset="0"/>
                <a:cs typeface="NikoshBAN" pitchFamily="2" charset="0"/>
              </a:rPr>
              <a:t>।</a:t>
            </a:r>
            <a:endParaRPr lang="bn-BD" sz="6600" dirty="0">
              <a:solidFill>
                <a:schemeClr val="tx1">
                  <a:lumMod val="95000"/>
                  <a:lumOff val="5000"/>
                </a:schemeClr>
              </a:solidFill>
              <a:latin typeface="NikoshBAN" pitchFamily="2" charset="0"/>
              <a:cs typeface="NikoshBAN" pitchFamily="2" charset="0"/>
            </a:endParaRPr>
          </a:p>
          <a:p>
            <a:r>
              <a:rPr lang="bn-BD" sz="3600" dirty="0" smtClean="0">
                <a:solidFill>
                  <a:schemeClr val="tx1">
                    <a:lumMod val="95000"/>
                    <a:lumOff val="5000"/>
                  </a:schemeClr>
                </a:solidFill>
                <a:latin typeface="NikoshBAN" pitchFamily="2" charset="0"/>
                <a:cs typeface="NikoshBAN" pitchFamily="2" charset="0"/>
              </a:rPr>
              <a:t> </a:t>
            </a:r>
            <a:r>
              <a:rPr lang="ar-SA" sz="3600" dirty="0" smtClean="0">
                <a:solidFill>
                  <a:schemeClr val="tx1">
                    <a:lumMod val="95000"/>
                    <a:lumOff val="5000"/>
                  </a:schemeClr>
                </a:solidFill>
                <a:latin typeface="NikoshBAN" pitchFamily="2" charset="0"/>
                <a:cs typeface="NikoshBAN" pitchFamily="2" charset="0"/>
              </a:rPr>
              <a:t>     </a:t>
            </a:r>
            <a:endParaRPr lang="bn-BD" sz="6600" dirty="0" smtClean="0">
              <a:solidFill>
                <a:schemeClr val="tx1">
                  <a:lumMod val="95000"/>
                  <a:lumOff val="5000"/>
                </a:schemeClr>
              </a:solidFill>
              <a:latin typeface="NikoshBAN" pitchFamily="2" charset="0"/>
              <a:cs typeface="NikoshBAN" pitchFamily="2" charset="0"/>
            </a:endParaRPr>
          </a:p>
        </p:txBody>
      </p:sp>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anim calcmode="lin" valueType="num">
                                      <p:cBhvr>
                                        <p:cTn id="15"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0"/>
                                        <p:tgtEl>
                                          <p:spTgt spid="4">
                                            <p:txEl>
                                              <p:pRg st="2" end="2"/>
                                            </p:txEl>
                                          </p:spTgt>
                                        </p:tgtEl>
                                      </p:cBhvr>
                                    </p:animEffect>
                                    <p:anim calcmode="lin" valueType="num">
                                      <p:cBhvr>
                                        <p:cTn id="22"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iterate type="lt">
                                    <p:tmPct val="10000"/>
                                  </p:iterate>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2000"/>
                                        <p:tgtEl>
                                          <p:spTgt spid="4">
                                            <p:txEl>
                                              <p:pRg st="3" end="3"/>
                                            </p:txEl>
                                          </p:spTgt>
                                        </p:tgtEl>
                                      </p:cBhvr>
                                    </p:animEffect>
                                    <p:anim calcmode="lin" valueType="num">
                                      <p:cBhvr>
                                        <p:cTn id="29"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iterate type="lt">
                                    <p:tmPct val="10000"/>
                                  </p:iterate>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2000"/>
                                        <p:tgtEl>
                                          <p:spTgt spid="4">
                                            <p:txEl>
                                              <p:pRg st="4" end="4"/>
                                            </p:txEl>
                                          </p:spTgt>
                                        </p:tgtEl>
                                      </p:cBhvr>
                                    </p:animEffect>
                                    <p:anim calcmode="lin" valueType="num">
                                      <p:cBhvr>
                                        <p:cTn id="36"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iterate type="lt">
                                    <p:tmPct val="10000"/>
                                  </p:iterate>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2000"/>
                                        <p:tgtEl>
                                          <p:spTgt spid="4">
                                            <p:txEl>
                                              <p:pRg st="5" end="5"/>
                                            </p:txEl>
                                          </p:spTgt>
                                        </p:tgtEl>
                                      </p:cBhvr>
                                    </p:animEffect>
                                    <p:anim calcmode="lin" valueType="num">
                                      <p:cBhvr>
                                        <p:cTn id="43"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accent2"/>
                </a:solidFill>
                <a:latin typeface="NikoshBAN" pitchFamily="2" charset="0"/>
                <a:cs typeface="NikoshBAN" pitchFamily="2" charset="0"/>
              </a:rPr>
              <a:t>মাদকাসক্তির কারণঃ </a:t>
            </a:r>
          </a:p>
          <a:p>
            <a:pPr algn="ctr"/>
            <a:r>
              <a:rPr lang="bn-BD" sz="3200" dirty="0" smtClean="0">
                <a:latin typeface="NikoshBAN" pitchFamily="2" charset="0"/>
                <a:cs typeface="NikoshBAN" pitchFamily="2" charset="0"/>
              </a:rPr>
              <a:t>১। মাদকাসক্ত সাধারনত সঙ্গদোষের কারনেই হয়ে  থাকে। মাদকের ক্ষতিকর দিকগুলো সম্পর্কে না জেনেই ,কেবল সাময়িক উত্তেজনা লাভের জন্য ও বন্ধুদের প্ররোচনায় কিশোর-কিশোরীরা মাদকদ্রব্য সেবন করে। পরে তা মরণনেশায় পরিনত হয়।</a:t>
            </a:r>
          </a:p>
          <a:p>
            <a:pPr algn="ctr"/>
            <a:r>
              <a:rPr lang="bn-BD" sz="3200" dirty="0" smtClean="0">
                <a:latin typeface="NikoshBAN" pitchFamily="2" charset="0"/>
                <a:cs typeface="NikoshBAN" pitchFamily="2" charset="0"/>
              </a:rPr>
              <a:t>২। বেকারত্ব,নিঃসঙ্গতা, প্রিয়জনের মৃত্যু ,প্রেমে ব্যর্থতা,পারিবারিক অশান্তি ইত্যাদি কারনে অনেকের মনে হতাশা সৃষ্টি হয়।এই হতাশা থেকে মুক্তি লাভের জন্য বন্ধু-বান্ধবদের পরামর্শে অনেকে মাদক দ্রব্য গ্রহণ করে। পরে তা মরণ-নেশায় পরিণত হয়।  </a:t>
            </a:r>
          </a:p>
          <a:p>
            <a:pPr algn="ctr"/>
            <a:r>
              <a:rPr lang="bn-BD" sz="3200" dirty="0" smtClean="0">
                <a:latin typeface="NikoshBAN" pitchFamily="2" charset="0"/>
                <a:cs typeface="NikoshBAN" pitchFamily="2" charset="0"/>
              </a:rPr>
              <a:t>৩। সর্বোপরি ইসলামী শিক্ষা তথা আল্লাহ-ভীতি না থাকার কারণে মানুষ মাদকাসক্ত হয়।  ইসলামী শরীয়তে নেশা দ্রব্য গ্রহণ  সর্বাবস্থায় হারাম। কোন  প্রকৃত মুসলিম কোন অবস্থায় তা গ্রহণ করতে পারে না।  </a:t>
            </a:r>
            <a:endParaRPr lang="en-US" sz="3200" dirty="0">
              <a:latin typeface="NikoshBAN" pitchFamily="2" charset="0"/>
              <a:cs typeface="NikoshBAN" pitchFamily="2" charset="0"/>
            </a:endParaRPr>
          </a:p>
        </p:txBody>
      </p:sp>
    </p:spTree>
  </p:cSld>
  <p:clrMapOvr>
    <a:masterClrMapping/>
  </p:clrMapOvr>
  <p:transition spd="slow">
    <p:cover dir="r"/>
    <p:sndAc>
      <p:stSnd>
        <p:snd r:embed="rId2" name="drumroll.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04" y="3313"/>
            <a:ext cx="9117496" cy="1446550"/>
          </a:xfrm>
          <a:prstGeom prst="rect">
            <a:avLst/>
          </a:prstGeom>
          <a:solidFill>
            <a:srgbClr val="33CC33"/>
          </a:solidFill>
        </p:spPr>
        <p:txBody>
          <a:bodyPr wrap="square" rtlCol="0">
            <a:spAutoFit/>
          </a:bodyPr>
          <a:lstStyle/>
          <a:p>
            <a:r>
              <a:rPr lang="bn-BD" sz="8800" b="1" dirty="0" smtClean="0">
                <a:solidFill>
                  <a:schemeClr val="bg1"/>
                </a:solidFill>
                <a:latin typeface="NikoshBAN" pitchFamily="2" charset="0"/>
                <a:cs typeface="NikoshBAN" pitchFamily="2" charset="0"/>
              </a:rPr>
              <a:t>মাদকাসক্তি রোধে করণীয় </a:t>
            </a:r>
          </a:p>
        </p:txBody>
      </p:sp>
      <p:sp>
        <p:nvSpPr>
          <p:cNvPr id="3" name="TextBox 2"/>
          <p:cNvSpPr txBox="1"/>
          <p:nvPr/>
        </p:nvSpPr>
        <p:spPr>
          <a:xfrm>
            <a:off x="0" y="1524000"/>
            <a:ext cx="9144000" cy="4955203"/>
          </a:xfrm>
          <a:prstGeom prst="rect">
            <a:avLst/>
          </a:prstGeom>
          <a:solidFill>
            <a:srgbClr val="00B050"/>
          </a:solidFill>
          <a:ln>
            <a:noFill/>
          </a:ln>
        </p:spPr>
        <p:txBody>
          <a:bodyPr wrap="square" rtlCol="0">
            <a:spAutoFit/>
          </a:bodyPr>
          <a:lstStyle/>
          <a:p>
            <a:r>
              <a:rPr lang="bn-BD" sz="3600" dirty="0" smtClean="0">
                <a:latin typeface="NikoshBAN" pitchFamily="2" charset="0"/>
                <a:cs typeface="NikoshBAN" pitchFamily="2" charset="0"/>
              </a:rPr>
              <a:t>১। মাদক দ্রব্যের উৎপাদন, ব্যবসা, চোরাচালান বন্ধ করা।</a:t>
            </a:r>
          </a:p>
          <a:p>
            <a:r>
              <a:rPr lang="bn-BD" sz="3600" dirty="0" smtClean="0">
                <a:latin typeface="NikoshBAN" pitchFamily="2" charset="0"/>
                <a:cs typeface="NikoshBAN" pitchFamily="2" charset="0"/>
              </a:rPr>
              <a:t>২। উৎপাদক ও চোরাচালানীদের বিরুদ্ধে আইনি ব্যবস্থা গ্রহন নিশ্চিত করা।</a:t>
            </a:r>
          </a:p>
          <a:p>
            <a:r>
              <a:rPr lang="bn-BD" sz="3600" dirty="0" smtClean="0">
                <a:latin typeface="NikoshBAN" pitchFamily="2" charset="0"/>
                <a:cs typeface="NikoshBAN" pitchFamily="2" charset="0"/>
              </a:rPr>
              <a:t>৩।মিডিয়া,ইলেক্ট্রোনিক মিডিয়া,সামাজিক যোগাযোগ মাধ্যম ফেসবুকে মাদকাসক্তির কূফল সম্পর্কে ব্যাপক প্রচার করা।</a:t>
            </a:r>
          </a:p>
          <a:p>
            <a:r>
              <a:rPr lang="bn-BD" sz="3600" dirty="0" smtClean="0">
                <a:latin typeface="NikoshBAN" pitchFamily="2" charset="0"/>
                <a:cs typeface="NikoshBAN" pitchFamily="2" charset="0"/>
              </a:rPr>
              <a:t>৪।অপসংস্কৃতি রোধ,তরুণ সমাজকে নৈতিক মূল্যবোধে উ</a:t>
            </a:r>
            <a:r>
              <a:rPr lang="en-US" sz="3600" dirty="0" smtClean="0">
                <a:latin typeface="NikoshBAN" pitchFamily="2" charset="0"/>
                <a:cs typeface="NikoshBAN" pitchFamily="2" charset="0"/>
              </a:rPr>
              <a:t>দ্বুদ্ধ করা</a:t>
            </a:r>
            <a:r>
              <a:rPr lang="bn-BD" sz="3600" dirty="0" smtClean="0">
                <a:latin typeface="NikoshBAN" pitchFamily="2" charset="0"/>
                <a:cs typeface="NikoshBAN" pitchFamily="2" charset="0"/>
              </a:rPr>
              <a:t>।</a:t>
            </a:r>
          </a:p>
          <a:p>
            <a:r>
              <a:rPr lang="bn-BD" sz="3600" dirty="0" smtClean="0">
                <a:latin typeface="NikoshBAN" pitchFamily="2" charset="0"/>
                <a:cs typeface="NikoshBAN" pitchFamily="2" charset="0"/>
              </a:rPr>
              <a:t>৫।মাদকে নিরুৎসাহিত করে ক্রিড়ায় উৎসাহিত করা।                                                                                                                                                                                                                                                                                  </a:t>
            </a:r>
          </a:p>
          <a:p>
            <a:r>
              <a:rPr lang="bn-BD" sz="3200" dirty="0" smtClean="0">
                <a:latin typeface="NikoshBAN" pitchFamily="2" charset="0"/>
                <a:cs typeface="NikoshBAN" pitchFamily="2" charset="0"/>
              </a:rPr>
              <a:t>                                                                                                               </a:t>
            </a:r>
          </a:p>
          <a:p>
            <a:r>
              <a:rPr lang="bn-BD" sz="3200" dirty="0" smtClean="0">
                <a:latin typeface="NikoshBAN" pitchFamily="2" charset="0"/>
                <a:cs typeface="NikoshBAN" pitchFamily="2" charset="0"/>
              </a:rPr>
              <a:t>  </a:t>
            </a:r>
          </a:p>
        </p:txBody>
      </p:sp>
    </p:spTree>
  </p:cSld>
  <p:clrMapOvr>
    <a:masterClrMapping/>
  </p:clrMapOvr>
  <p:transition spd="slow">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4000" cy="1200329"/>
          </a:xfrm>
          <a:prstGeom prst="rect">
            <a:avLst/>
          </a:prstGeom>
          <a:solidFill>
            <a:schemeClr val="tx1"/>
          </a:solidFill>
        </p:spPr>
        <p:txBody>
          <a:bodyPr wrap="square" rtlCol="0">
            <a:spAutoFit/>
          </a:bodyPr>
          <a:lstStyle/>
          <a:p>
            <a:pPr algn="ctr"/>
            <a:r>
              <a:rPr lang="bn-BD" sz="7200" b="1" dirty="0" smtClean="0">
                <a:solidFill>
                  <a:srgbClr val="33CC33"/>
                </a:solidFill>
                <a:latin typeface="NikoshBAN" pitchFamily="2" charset="0"/>
                <a:cs typeface="NikoshBAN" pitchFamily="2" charset="0"/>
              </a:rPr>
              <a:t>মূল্যায়ন</a:t>
            </a:r>
            <a:endParaRPr lang="en-US" sz="7200" b="1" dirty="0">
              <a:solidFill>
                <a:srgbClr val="33CC33"/>
              </a:solidFill>
              <a:latin typeface="NikoshBAN" pitchFamily="2" charset="0"/>
              <a:cs typeface="NikoshBAN" pitchFamily="2" charset="0"/>
            </a:endParaRPr>
          </a:p>
        </p:txBody>
      </p:sp>
      <p:sp>
        <p:nvSpPr>
          <p:cNvPr id="3" name="TextBox 2"/>
          <p:cNvSpPr txBox="1"/>
          <p:nvPr/>
        </p:nvSpPr>
        <p:spPr>
          <a:xfrm>
            <a:off x="0" y="1143000"/>
            <a:ext cx="9144000" cy="7478970"/>
          </a:xfrm>
          <a:prstGeom prst="rect">
            <a:avLst/>
          </a:prstGeom>
          <a:solidFill>
            <a:srgbClr val="00B050"/>
          </a:solidFill>
        </p:spPr>
        <p:txBody>
          <a:bodyPr wrap="square" rtlCol="0">
            <a:spAutoFit/>
          </a:bodyPr>
          <a:lstStyle/>
          <a:p>
            <a:r>
              <a:rPr lang="bn-BD" sz="4000" dirty="0" smtClean="0">
                <a:solidFill>
                  <a:schemeClr val="bg1"/>
                </a:solidFill>
                <a:latin typeface="NikoshBAN" pitchFamily="2" charset="0"/>
                <a:cs typeface="NikoshBAN" pitchFamily="2" charset="0"/>
              </a:rPr>
              <a:t>(ক) মাদক কী ?</a:t>
            </a:r>
          </a:p>
          <a:p>
            <a:r>
              <a:rPr lang="bn-BD" sz="4000" dirty="0" smtClean="0">
                <a:solidFill>
                  <a:schemeClr val="bg1"/>
                </a:solidFill>
                <a:latin typeface="NikoshBAN" pitchFamily="2" charset="0"/>
                <a:cs typeface="NikoshBAN" pitchFamily="2" charset="0"/>
              </a:rPr>
              <a:t>উত্তরঃ  প্রত্যেক এমন সব বস্তুকে মাদক বলা হয়, যা মানুষের জ্ঞান- বুদ্ধিকে লোপ করে দেয়।</a:t>
            </a:r>
          </a:p>
          <a:p>
            <a:r>
              <a:rPr lang="bn-BD" sz="4000" dirty="0" smtClean="0">
                <a:solidFill>
                  <a:schemeClr val="bg1"/>
                </a:solidFill>
                <a:latin typeface="NikoshBAN" pitchFamily="2" charset="0"/>
                <a:cs typeface="NikoshBAN" pitchFamily="2" charset="0"/>
              </a:rPr>
              <a:t>(খ) মাদক গ্রহণ কারী জান্নাতে কি থেকে বঞ্চিত হবে ? </a:t>
            </a:r>
          </a:p>
          <a:p>
            <a:r>
              <a:rPr lang="bn-BD" sz="4000" dirty="0" smtClean="0">
                <a:solidFill>
                  <a:schemeClr val="bg1"/>
                </a:solidFill>
                <a:latin typeface="NikoshBAN" pitchFamily="2" charset="0"/>
                <a:cs typeface="NikoshBAN" pitchFamily="2" charset="0"/>
              </a:rPr>
              <a:t> উত্তরঃ-জান্নাতি শরাব,যা আঙ্গুর থেকে তৈরী ।</a:t>
            </a:r>
          </a:p>
          <a:p>
            <a:r>
              <a:rPr lang="bn-BD" sz="4000" dirty="0" smtClean="0">
                <a:solidFill>
                  <a:schemeClr val="bg1"/>
                </a:solidFill>
                <a:latin typeface="NikoshBAN" pitchFamily="2" charset="0"/>
                <a:cs typeface="NikoshBAN" pitchFamily="2" charset="0"/>
              </a:rPr>
              <a:t>(গ)  যুব-সমাজ কেন মাদকের মত মরণ নেশার দিকে ঝুকে পড়ে? </a:t>
            </a:r>
          </a:p>
          <a:p>
            <a:r>
              <a:rPr lang="bn-BD" sz="4000" dirty="0" smtClean="0">
                <a:solidFill>
                  <a:schemeClr val="bg1"/>
                </a:solidFill>
                <a:latin typeface="NikoshBAN" pitchFamily="2" charset="0"/>
                <a:cs typeface="NikoshBAN" pitchFamily="2" charset="0"/>
              </a:rPr>
              <a:t>উত্তরঃ- সঙ্গ –দোষ,পারিবারিক অশান্তি, হতাশা  থেকে মুক্তির আশায়, সাময়িক উত্তেজনার জন্য খারাপ বন্ধুদের পরামর্শে এ মরণ  পথ বেছে নেয়।  </a:t>
            </a:r>
          </a:p>
          <a:p>
            <a:endParaRPr lang="bn-BD" sz="4000" dirty="0" smtClean="0">
              <a:solidFill>
                <a:schemeClr val="bg1"/>
              </a:solidFill>
              <a:latin typeface="NikoshBAN" pitchFamily="2" charset="0"/>
              <a:cs typeface="NikoshBAN" pitchFamily="2" charset="0"/>
            </a:endParaRPr>
          </a:p>
          <a:p>
            <a:endParaRPr lang="bn-BD" sz="4000" dirty="0" smtClean="0">
              <a:solidFill>
                <a:schemeClr val="bg1"/>
              </a:solidFill>
              <a:latin typeface="NikoshBAN" pitchFamily="2" charset="0"/>
              <a:cs typeface="NikoshBAN" pitchFamily="2" charset="0"/>
            </a:endParaRP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iterate type="lt">
                                    <p:tmPct val="10000"/>
                                  </p:iterate>
                                  <p:childTnLst>
                                    <p:set>
                                      <p:cBhvr>
                                        <p:cTn id="60" dur="1" fill="hold">
                                          <p:stCondLst>
                                            <p:cond delay="0"/>
                                          </p:stCondLst>
                                        </p:cTn>
                                        <p:tgtEl>
                                          <p:spTgt spid="3">
                                            <p:txEl>
                                              <p:pRg st="3" end="3"/>
                                            </p:txEl>
                                          </p:spTgt>
                                        </p:tgtEl>
                                        <p:attrNameLst>
                                          <p:attrName>style.visibility</p:attrName>
                                        </p:attrNameLst>
                                      </p:cBhvr>
                                      <p:to>
                                        <p:strVal val="visible"/>
                                      </p:to>
                                    </p:set>
                                    <p:animEffect transition="in" filter="fade">
                                      <p:cBhvr>
                                        <p:cTn id="61" dur="2000"/>
                                        <p:tgtEl>
                                          <p:spTgt spid="3">
                                            <p:txEl>
                                              <p:pRg st="3" end="3"/>
                                            </p:txEl>
                                          </p:spTgt>
                                        </p:tgtEl>
                                      </p:cBhvr>
                                    </p:animEffect>
                                    <p:anim calcmode="lin" valueType="num">
                                      <p:cBhvr>
                                        <p:cTn id="6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6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nodeType="clickEffect">
                                  <p:stCondLst>
                                    <p:cond delay="0"/>
                                  </p:stCondLst>
                                  <p:iterate type="lt">
                                    <p:tmPct val="10000"/>
                                  </p:iterate>
                                  <p:childTnLst>
                                    <p:set>
                                      <p:cBhvr>
                                        <p:cTn id="67" dur="1" fill="hold">
                                          <p:stCondLst>
                                            <p:cond delay="0"/>
                                          </p:stCondLst>
                                        </p:cTn>
                                        <p:tgtEl>
                                          <p:spTgt spid="3">
                                            <p:txEl>
                                              <p:pRg st="4" end="4"/>
                                            </p:txEl>
                                          </p:spTgt>
                                        </p:tgtEl>
                                        <p:attrNameLst>
                                          <p:attrName>style.visibility</p:attrName>
                                        </p:attrNameLst>
                                      </p:cBhvr>
                                      <p:to>
                                        <p:strVal val="visible"/>
                                      </p:to>
                                    </p:set>
                                    <p:animEffect transition="in" filter="fade">
                                      <p:cBhvr>
                                        <p:cTn id="68" dur="2000"/>
                                        <p:tgtEl>
                                          <p:spTgt spid="3">
                                            <p:txEl>
                                              <p:pRg st="4" end="4"/>
                                            </p:txEl>
                                          </p:spTgt>
                                        </p:tgtEl>
                                      </p:cBhvr>
                                    </p:animEffect>
                                    <p:anim calcmode="lin" valueType="num">
                                      <p:cBhvr>
                                        <p:cTn id="6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7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nodeType="clickEffect">
                                  <p:stCondLst>
                                    <p:cond delay="0"/>
                                  </p:stCondLst>
                                  <p:iterate type="lt">
                                    <p:tmPct val="10000"/>
                                  </p:iterate>
                                  <p:childTnLst>
                                    <p:set>
                                      <p:cBhvr>
                                        <p:cTn id="74" dur="1" fill="hold">
                                          <p:stCondLst>
                                            <p:cond delay="0"/>
                                          </p:stCondLst>
                                        </p:cTn>
                                        <p:tgtEl>
                                          <p:spTgt spid="3">
                                            <p:txEl>
                                              <p:pRg st="5" end="5"/>
                                            </p:txEl>
                                          </p:spTgt>
                                        </p:tgtEl>
                                        <p:attrNameLst>
                                          <p:attrName>style.visibility</p:attrName>
                                        </p:attrNameLst>
                                      </p:cBhvr>
                                      <p:to>
                                        <p:strVal val="visible"/>
                                      </p:to>
                                    </p:set>
                                    <p:animEffect transition="in" filter="fade">
                                      <p:cBhvr>
                                        <p:cTn id="75" dur="2000"/>
                                        <p:tgtEl>
                                          <p:spTgt spid="3">
                                            <p:txEl>
                                              <p:pRg st="5" end="5"/>
                                            </p:txEl>
                                          </p:spTgt>
                                        </p:tgtEl>
                                      </p:cBhvr>
                                    </p:animEffect>
                                    <p:anim calcmode="lin" valueType="num">
                                      <p:cBhvr>
                                        <p:cTn id="7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7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solidFill>
            <a:srgbClr val="00CC00"/>
          </a:solidFill>
        </p:spPr>
        <p:txBody>
          <a:bodyPr wrap="square" rtlCol="0">
            <a:spAutoFit/>
          </a:bodyPr>
          <a:lstStyle/>
          <a:p>
            <a:r>
              <a:rPr lang="bn-BD" dirty="0" smtClean="0">
                <a:latin typeface="NikoshBAN" pitchFamily="2" charset="0"/>
                <a:cs typeface="NikoshBAN" pitchFamily="2" charset="0"/>
              </a:rPr>
              <a:t>                                           </a:t>
            </a:r>
            <a:r>
              <a:rPr lang="bn-BD" sz="8000" b="1" dirty="0" smtClean="0">
                <a:solidFill>
                  <a:schemeClr val="bg1"/>
                </a:solidFill>
                <a:latin typeface="NikoshBAN" pitchFamily="2" charset="0"/>
                <a:cs typeface="NikoshBAN" pitchFamily="2" charset="0"/>
              </a:rPr>
              <a:t>একক কাজ </a:t>
            </a:r>
            <a:endParaRPr lang="bn-BD" sz="9600" b="1" dirty="0" smtClean="0">
              <a:solidFill>
                <a:schemeClr val="bg1"/>
              </a:solidFill>
              <a:latin typeface="NikoshBAN" pitchFamily="2" charset="0"/>
              <a:cs typeface="NikoshBAN" pitchFamily="2" charset="0"/>
            </a:endParaRPr>
          </a:p>
          <a:p>
            <a:r>
              <a:rPr lang="en-US" sz="4400" dirty="0" smtClean="0">
                <a:solidFill>
                  <a:srgbClr val="002060"/>
                </a:solidFill>
                <a:latin typeface="NikoshBAN" pitchFamily="2" charset="0"/>
                <a:cs typeface="NikoshBAN" pitchFamily="2" charset="0"/>
              </a:rPr>
              <a:t>১। </a:t>
            </a:r>
            <a:r>
              <a:rPr lang="en-US" sz="4400" dirty="0" err="1" smtClean="0">
                <a:solidFill>
                  <a:srgbClr val="002060"/>
                </a:solidFill>
                <a:latin typeface="NikoshBAN" pitchFamily="2" charset="0"/>
                <a:cs typeface="NikoshBAN" pitchFamily="2" charset="0"/>
              </a:rPr>
              <a:t>খামরু</a:t>
            </a:r>
            <a:r>
              <a:rPr lang="bn-BD" sz="4400" dirty="0" smtClean="0">
                <a:solidFill>
                  <a:srgbClr val="002060"/>
                </a:solidFill>
                <a:latin typeface="NikoshBAN" pitchFamily="2" charset="0"/>
                <a:cs typeface="NikoshBAN" pitchFamily="2" charset="0"/>
              </a:rPr>
              <a:t>ন </a:t>
            </a:r>
            <a:r>
              <a:rPr lang="en-US" sz="4400" dirty="0" smtClean="0">
                <a:solidFill>
                  <a:srgbClr val="002060"/>
                </a:solidFill>
                <a:latin typeface="NikoshBAN" pitchFamily="2" charset="0"/>
                <a:cs typeface="NikoshBAN" pitchFamily="2" charset="0"/>
              </a:rPr>
              <a:t> </a:t>
            </a:r>
            <a:r>
              <a:rPr lang="en-US" sz="4400" dirty="0" err="1" smtClean="0">
                <a:solidFill>
                  <a:srgbClr val="002060"/>
                </a:solidFill>
                <a:latin typeface="NikoshBAN" pitchFamily="2" charset="0"/>
                <a:cs typeface="NikoshBAN" pitchFamily="2" charset="0"/>
              </a:rPr>
              <a:t>শব্দের</a:t>
            </a:r>
            <a:r>
              <a:rPr lang="en-US" sz="4400" dirty="0" smtClean="0">
                <a:solidFill>
                  <a:srgbClr val="002060"/>
                </a:solidFill>
                <a:latin typeface="NikoshBAN" pitchFamily="2" charset="0"/>
                <a:cs typeface="NikoshBAN" pitchFamily="2" charset="0"/>
              </a:rPr>
              <a:t> </a:t>
            </a:r>
            <a:r>
              <a:rPr lang="en-US" sz="4400" dirty="0" err="1" smtClean="0">
                <a:solidFill>
                  <a:srgbClr val="002060"/>
                </a:solidFill>
                <a:latin typeface="NikoshBAN" pitchFamily="2" charset="0"/>
                <a:cs typeface="NikoshBAN" pitchFamily="2" charset="0"/>
              </a:rPr>
              <a:t>অর্থ</a:t>
            </a:r>
            <a:r>
              <a:rPr lang="en-US" sz="4400" dirty="0" smtClean="0">
                <a:solidFill>
                  <a:srgbClr val="002060"/>
                </a:solidFill>
                <a:latin typeface="NikoshBAN" pitchFamily="2" charset="0"/>
                <a:cs typeface="NikoshBAN" pitchFamily="2" charset="0"/>
              </a:rPr>
              <a:t> </a:t>
            </a:r>
            <a:r>
              <a:rPr lang="en-US" sz="4400" dirty="0" err="1" smtClean="0">
                <a:solidFill>
                  <a:srgbClr val="002060"/>
                </a:solidFill>
                <a:latin typeface="NikoshBAN" pitchFamily="2" charset="0"/>
                <a:cs typeface="NikoshBAN" pitchFamily="2" charset="0"/>
              </a:rPr>
              <a:t>কি</a:t>
            </a:r>
            <a:r>
              <a:rPr lang="en-US" sz="4400" dirty="0" smtClean="0">
                <a:solidFill>
                  <a:srgbClr val="002060"/>
                </a:solidFill>
                <a:latin typeface="NikoshBAN" pitchFamily="2" charset="0"/>
                <a:cs typeface="NikoshBAN" pitchFamily="2" charset="0"/>
              </a:rPr>
              <a:t>?</a:t>
            </a:r>
          </a:p>
          <a:p>
            <a:r>
              <a:rPr lang="bn-BD" sz="4400" dirty="0" smtClean="0">
                <a:solidFill>
                  <a:srgbClr val="002060"/>
                </a:solidFill>
                <a:latin typeface="NikoshBAN" pitchFamily="2" charset="0"/>
                <a:cs typeface="NikoshBAN" pitchFamily="2" charset="0"/>
              </a:rPr>
              <a:t>উত্তরঃ মদ বা মাদক।</a:t>
            </a:r>
          </a:p>
          <a:p>
            <a:r>
              <a:rPr lang="bn-BD" sz="4400" dirty="0" smtClean="0">
                <a:solidFill>
                  <a:srgbClr val="002060"/>
                </a:solidFill>
                <a:latin typeface="NikoshBAN" pitchFamily="2" charset="0"/>
                <a:cs typeface="NikoshBAN" pitchFamily="2" charset="0"/>
              </a:rPr>
              <a:t>২।কোন কোন বস্তু মাদকের আওতায় পড়ে ? </a:t>
            </a:r>
          </a:p>
          <a:p>
            <a:r>
              <a:rPr lang="bn-BD" sz="4400" dirty="0" smtClean="0">
                <a:solidFill>
                  <a:srgbClr val="002060"/>
                </a:solidFill>
                <a:latin typeface="NikoshBAN" pitchFamily="2" charset="0"/>
                <a:cs typeface="NikoshBAN" pitchFamily="2" charset="0"/>
              </a:rPr>
              <a:t>উত্তরঃমদ,হেরোইন,আফিম,গাজা,ইয়াবা,ফেনসিডিল, ড্যান্ডি  ইত্যাদি। </a:t>
            </a:r>
          </a:p>
          <a:p>
            <a:r>
              <a:rPr lang="bn-BD" sz="4400" dirty="0" smtClean="0">
                <a:solidFill>
                  <a:srgbClr val="002060"/>
                </a:solidFill>
                <a:latin typeface="NikoshBAN" pitchFamily="2" charset="0"/>
                <a:cs typeface="NikoshBAN" pitchFamily="2" charset="0"/>
              </a:rPr>
              <a:t>৩। নেশা দ্রব্য কেন হারাম করা হয়েছে?</a:t>
            </a:r>
          </a:p>
          <a:p>
            <a:r>
              <a:rPr lang="bn-BD" sz="4400" dirty="0" smtClean="0">
                <a:solidFill>
                  <a:srgbClr val="002060"/>
                </a:solidFill>
                <a:latin typeface="NikoshBAN" pitchFamily="2" charset="0"/>
                <a:cs typeface="NikoshBAN" pitchFamily="2" charset="0"/>
              </a:rPr>
              <a:t>উত্তরঃ নেশা দ্রব্য মানুষের শারীরিক ভাবে চরম ক্ষতি করে, মৃত্যুর দিকে ঠেলে দেয়।   </a:t>
            </a:r>
            <a:endParaRPr lang="en-US" sz="4400" dirty="0">
              <a:solidFill>
                <a:srgbClr val="002060"/>
              </a:solidFill>
              <a:latin typeface="NikoshBAN" pitchFamily="2" charset="0"/>
              <a:cs typeface="NikoshBAN" pitchFamily="2" charset="0"/>
            </a:endParaRPr>
          </a:p>
        </p:txBody>
      </p:sp>
    </p:spTree>
  </p:cSld>
  <p:clrMapOvr>
    <a:masterClrMapping/>
  </p:clrMapOvr>
  <p:transition>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1862048"/>
          </a:xfrm>
          <a:prstGeom prst="rect">
            <a:avLst/>
          </a:prstGeom>
          <a:solidFill>
            <a:srgbClr val="FFFF00"/>
          </a:solidFill>
        </p:spPr>
        <p:txBody>
          <a:bodyPr wrap="square" rtlCol="0">
            <a:spAutoFit/>
          </a:bodyPr>
          <a:lstStyle/>
          <a:p>
            <a:pPr algn="ctr"/>
            <a:r>
              <a:rPr lang="bn-BD" sz="115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শিক্ষক </a:t>
            </a:r>
            <a:r>
              <a:rPr lang="en-US" sz="115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পরিচিতি</a:t>
            </a:r>
            <a:r>
              <a:rPr lang="en-US" sz="115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a:t>
            </a:r>
            <a:endParaRPr lang="en-US" sz="11500" dirty="0">
              <a:solidFill>
                <a:srgbClr val="00B050"/>
              </a:solidFill>
              <a:latin typeface="NikoshBAN" pitchFamily="2" charset="0"/>
              <a:cs typeface="NikoshBAN" pitchFamily="2" charset="0"/>
            </a:endParaRPr>
          </a:p>
        </p:txBody>
      </p:sp>
      <p:pic>
        <p:nvPicPr>
          <p:cNvPr id="7169" name="Picture 1" descr="E:\সুপার.jpg"/>
          <p:cNvPicPr>
            <a:picLocks noChangeAspect="1" noChangeArrowheads="1"/>
          </p:cNvPicPr>
          <p:nvPr/>
        </p:nvPicPr>
        <p:blipFill>
          <a:blip r:embed="rId3"/>
          <a:stretch>
            <a:fillRect/>
          </a:stretch>
        </p:blipFill>
        <p:spPr bwMode="auto">
          <a:xfrm>
            <a:off x="0" y="2209800"/>
            <a:ext cx="3352800" cy="3733800"/>
          </a:xfrm>
          <a:prstGeom prst="rect">
            <a:avLst/>
          </a:prstGeom>
          <a:noFill/>
        </p:spPr>
      </p:pic>
      <p:sp>
        <p:nvSpPr>
          <p:cNvPr id="5" name="Rectangle 4"/>
          <p:cNvSpPr/>
          <p:nvPr/>
        </p:nvSpPr>
        <p:spPr>
          <a:xfrm>
            <a:off x="3276600" y="1905000"/>
            <a:ext cx="5867400" cy="4524315"/>
          </a:xfrm>
          <a:prstGeom prst="rect">
            <a:avLst/>
          </a:prstGeom>
          <a:solidFill>
            <a:srgbClr val="FFC000"/>
          </a:solidFill>
        </p:spPr>
        <p:txBody>
          <a:bodyPr wrap="square" lIns="91440" tIns="45720" rIns="91440" bIns="45720">
            <a:spAutoFit/>
          </a:bodyPr>
          <a:lstStyle/>
          <a:p>
            <a:pPr algn="ctr"/>
            <a:r>
              <a:rPr lang="bn-BD"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মোঃসাইদুর রহমান</a:t>
            </a:r>
          </a:p>
          <a:p>
            <a:pPr algn="ctr"/>
            <a:r>
              <a:rPr lang="bn-BD"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সহকারী সুপার </a:t>
            </a:r>
          </a:p>
          <a:p>
            <a:pPr algn="ctr"/>
            <a:r>
              <a:rPr lang="bn-BD"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 </a:t>
            </a:r>
            <a:r>
              <a:rPr lang="bn-BD"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গোয়ালন্দ ইদ্রিসিয়া ইসলামিয়া দাখিল মাদ্রাসা</a:t>
            </a:r>
          </a:p>
          <a:p>
            <a:pPr algn="ctr"/>
            <a:r>
              <a:rPr lang="bn-BD"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গোয়ালন্দ, রাজবাড়ি </a:t>
            </a:r>
          </a:p>
          <a:p>
            <a:pPr algn="ctr"/>
            <a:r>
              <a:rPr lang="bn-BD"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মোবাইলঃ ০১৭০৬০৫০৩৪৬ </a:t>
            </a:r>
          </a:p>
        </p:txBody>
      </p:sp>
    </p:spTree>
  </p:cSld>
  <p:clrMapOvr>
    <a:masterClrMapping/>
  </p:clrMapOvr>
  <p:transition spd="slow">
    <p:wedge/>
    <p:sndAc>
      <p:stSnd>
        <p:snd r:embed="rId2" name="applaus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382000" cy="4431983"/>
          </a:xfrm>
          <a:prstGeom prst="rect">
            <a:avLst/>
          </a:prstGeom>
          <a:solidFill>
            <a:srgbClr val="00B0F0"/>
          </a:solidFill>
          <a:ln w="76200">
            <a:solidFill>
              <a:srgbClr val="000000"/>
            </a:solidFill>
          </a:ln>
        </p:spPr>
        <p:txBody>
          <a:bodyPr wrap="square" rtlCol="0">
            <a:spAutoFit/>
          </a:bodyPr>
          <a:lstStyle/>
          <a:p>
            <a:r>
              <a:rPr lang="bn-BD" sz="1400" dirty="0" smtClean="0"/>
              <a:t>                    </a:t>
            </a:r>
            <a:r>
              <a:rPr lang="en-US" sz="13800" b="1" dirty="0" err="1" smtClean="0">
                <a:solidFill>
                  <a:srgbClr val="002060"/>
                </a:solidFill>
                <a:latin typeface="NikoshBAN" pitchFamily="2" charset="0"/>
                <a:cs typeface="NikoshBAN" pitchFamily="2" charset="0"/>
              </a:rPr>
              <a:t>দলীয়</a:t>
            </a:r>
            <a:r>
              <a:rPr lang="en-US" sz="13800" b="1" dirty="0" smtClean="0">
                <a:solidFill>
                  <a:srgbClr val="002060"/>
                </a:solidFill>
                <a:latin typeface="NikoshBAN" pitchFamily="2" charset="0"/>
                <a:cs typeface="NikoshBAN" pitchFamily="2" charset="0"/>
              </a:rPr>
              <a:t> কাজ</a:t>
            </a:r>
            <a:endParaRPr lang="en-US" sz="6600" b="1" dirty="0" smtClean="0">
              <a:solidFill>
                <a:srgbClr val="002060"/>
              </a:solidFill>
              <a:latin typeface="NikoshBAN" pitchFamily="2" charset="0"/>
              <a:cs typeface="NikoshBAN" pitchFamily="2" charset="0"/>
            </a:endParaRPr>
          </a:p>
          <a:p>
            <a:r>
              <a:rPr lang="bn-BD" sz="7200" dirty="0" smtClean="0">
                <a:solidFill>
                  <a:srgbClr val="FFFF00"/>
                </a:solidFill>
                <a:latin typeface="NikoshBAN" pitchFamily="2" charset="0"/>
                <a:cs typeface="NikoshBAN" pitchFamily="2" charset="0"/>
              </a:rPr>
              <a:t> নেশা কিভাবে যুব সমাজ কে মৃত্যুর দিকে ঠেলে দিচ্ছে? </a:t>
            </a:r>
            <a:endParaRPr lang="en-US" sz="7200" dirty="0">
              <a:solidFill>
                <a:srgbClr val="FFFF00"/>
              </a:solidFill>
              <a:latin typeface="NikoshBAN" pitchFamily="2" charset="0"/>
              <a:cs typeface="NikoshBAN" pitchFamily="2" charset="0"/>
            </a:endParaRPr>
          </a:p>
        </p:txBody>
      </p:sp>
    </p:spTree>
  </p:cSld>
  <p:clrMapOvr>
    <a:masterClrMapping/>
  </p:clrMapOvr>
  <p:transition spd="slow">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0"/>
            <a:ext cx="4724400" cy="1569660"/>
          </a:xfrm>
          <a:prstGeom prst="rect">
            <a:avLst/>
          </a:prstGeom>
          <a:noFill/>
          <a:ln w="57150">
            <a:solidFill>
              <a:schemeClr val="tx1"/>
            </a:solidFill>
          </a:ln>
        </p:spPr>
        <p:txBody>
          <a:bodyPr wrap="square" rtlCol="0">
            <a:spAutoFit/>
          </a:bodyPr>
          <a:lstStyle/>
          <a:p>
            <a:r>
              <a:rPr lang="bn-BD" sz="9600" b="1" dirty="0" smtClean="0">
                <a:solidFill>
                  <a:srgbClr val="FF0000"/>
                </a:solidFill>
                <a:latin typeface="NikoshBAN" pitchFamily="2" charset="0"/>
                <a:cs typeface="NikoshBAN" pitchFamily="2" charset="0"/>
              </a:rPr>
              <a:t>বাড়ির কাজ</a:t>
            </a:r>
            <a:endParaRPr lang="en-US" sz="9600" b="1" dirty="0">
              <a:solidFill>
                <a:srgbClr val="FF0000"/>
              </a:solidFill>
              <a:latin typeface="NikoshBAN" pitchFamily="2" charset="0"/>
              <a:cs typeface="NikoshBAN" pitchFamily="2" charset="0"/>
            </a:endParaRPr>
          </a:p>
        </p:txBody>
      </p:sp>
      <p:pic>
        <p:nvPicPr>
          <p:cNvPr id="1026" name="Picture 2" descr="D:\Users\User\Desktop\Downloaded Picture\images.jpg"/>
          <p:cNvPicPr>
            <a:picLocks noChangeAspect="1" noChangeArrowheads="1"/>
          </p:cNvPicPr>
          <p:nvPr/>
        </p:nvPicPr>
        <p:blipFill>
          <a:blip r:embed="rId3"/>
          <a:srcRect/>
          <a:stretch>
            <a:fillRect/>
          </a:stretch>
        </p:blipFill>
        <p:spPr bwMode="auto">
          <a:xfrm>
            <a:off x="825137" y="3202578"/>
            <a:ext cx="7620000" cy="3429000"/>
          </a:xfrm>
          <a:prstGeom prst="rect">
            <a:avLst/>
          </a:prstGeom>
          <a:noFill/>
        </p:spPr>
      </p:pic>
      <p:sp>
        <p:nvSpPr>
          <p:cNvPr id="4" name="TextBox 3"/>
          <p:cNvSpPr txBox="1"/>
          <p:nvPr/>
        </p:nvSpPr>
        <p:spPr>
          <a:xfrm>
            <a:off x="0" y="5791200"/>
            <a:ext cx="9144000" cy="1200329"/>
          </a:xfrm>
          <a:prstGeom prst="rect">
            <a:avLst/>
          </a:prstGeom>
          <a:solidFill>
            <a:schemeClr val="bg1"/>
          </a:solidFill>
          <a:ln w="38100">
            <a:solidFill>
              <a:srgbClr val="FF0000"/>
            </a:solidFill>
          </a:ln>
        </p:spPr>
        <p:txBody>
          <a:bodyPr wrap="square" rtlCol="0">
            <a:spAutoFit/>
          </a:bodyPr>
          <a:lstStyle/>
          <a:p>
            <a:pPr algn="ctr"/>
            <a:r>
              <a:rPr lang="bn-BD" sz="3600" smtClean="0">
                <a:solidFill>
                  <a:srgbClr val="002060"/>
                </a:solidFill>
                <a:latin typeface="NikoshBAN" pitchFamily="2" charset="0"/>
                <a:cs typeface="NikoshBAN" pitchFamily="2" charset="0"/>
              </a:rPr>
              <a:t>যুবসমাজকে</a:t>
            </a:r>
            <a:r>
              <a:rPr lang="bn-BD" sz="3600" smtClean="0">
                <a:solidFill>
                  <a:srgbClr val="002060"/>
                </a:solidFill>
              </a:rPr>
              <a:t> </a:t>
            </a:r>
            <a:r>
              <a:rPr lang="bn-BD" sz="3600" smtClean="0">
                <a:solidFill>
                  <a:srgbClr val="002060"/>
                </a:solidFill>
                <a:latin typeface="NikoshBAN" pitchFamily="2" charset="0"/>
                <a:cs typeface="NikoshBAN" pitchFamily="2" charset="0"/>
              </a:rPr>
              <a:t>মাদকাসক্তি </a:t>
            </a:r>
            <a:r>
              <a:rPr lang="bn-BD" sz="3600" dirty="0" smtClean="0">
                <a:solidFill>
                  <a:srgbClr val="002060"/>
                </a:solidFill>
                <a:latin typeface="NikoshBAN" pitchFamily="2" charset="0"/>
                <a:cs typeface="NikoshBAN" pitchFamily="2" charset="0"/>
              </a:rPr>
              <a:t>থেকে মুক্ত করতে তুমি কিভাবে সাহায্য  করতে  পারে ?  </a:t>
            </a:r>
            <a:endParaRPr lang="en-US" sz="4400" dirty="0">
              <a:solidFill>
                <a:srgbClr val="002060"/>
              </a:solidFill>
              <a:latin typeface="NikoshBAN" pitchFamily="2" charset="0"/>
              <a:cs typeface="NikoshBAN" pitchFamily="2" charset="0"/>
            </a:endParaRPr>
          </a:p>
        </p:txBody>
      </p:sp>
      <p:pic>
        <p:nvPicPr>
          <p:cNvPr id="5" name="Picture 4"/>
          <p:cNvPicPr/>
          <p:nvPr/>
        </p:nvPicPr>
        <p:blipFill>
          <a:blip r:embed="rId4"/>
          <a:srcRect/>
          <a:stretch>
            <a:fillRect/>
          </a:stretch>
        </p:blipFill>
        <p:spPr>
          <a:xfrm>
            <a:off x="0" y="1600200"/>
            <a:ext cx="9144000" cy="4191000"/>
          </a:xfrm>
          <a:prstGeom prst="rect">
            <a:avLst/>
          </a:prstGeom>
          <a:noFill/>
        </p:spPr>
      </p:pic>
    </p:spTree>
  </p:cSld>
  <p:clrMapOvr>
    <a:masterClrMapping/>
  </p:clrMapOvr>
  <p:transition>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User\Desktop\Downloaded Picture\maxresdefault.jpg"/>
          <p:cNvPicPr>
            <a:picLocks noChangeAspect="1" noChangeArrowheads="1"/>
          </p:cNvPicPr>
          <p:nvPr/>
        </p:nvPicPr>
        <p:blipFill>
          <a:blip r:embed="rId3"/>
          <a:srcRect/>
          <a:stretch>
            <a:fillRect/>
          </a:stretch>
        </p:blipFill>
        <p:spPr bwMode="auto">
          <a:xfrm>
            <a:off x="33070800" y="-2133600"/>
            <a:ext cx="18288000" cy="10287000"/>
          </a:xfrm>
          <a:prstGeom prst="rect">
            <a:avLst/>
          </a:prstGeom>
          <a:noFill/>
        </p:spPr>
      </p:pic>
      <p:pic>
        <p:nvPicPr>
          <p:cNvPr id="3" name="Picture 2"/>
          <p:cNvPicPr>
            <a:picLocks noChangeAspect="1"/>
          </p:cNvPicPr>
          <p:nvPr/>
        </p:nvPicPr>
        <p:blipFill>
          <a:blip r:embed="rId4"/>
          <a:stretch>
            <a:fillRect/>
          </a:stretch>
        </p:blipFill>
        <p:spPr>
          <a:xfrm>
            <a:off x="0" y="1295400"/>
            <a:ext cx="9144000" cy="5562600"/>
          </a:xfrm>
          <a:prstGeom prst="rect">
            <a:avLst/>
          </a:prstGeom>
        </p:spPr>
      </p:pic>
      <p:sp>
        <p:nvSpPr>
          <p:cNvPr id="4" name="Rectangle 3"/>
          <p:cNvSpPr/>
          <p:nvPr/>
        </p:nvSpPr>
        <p:spPr>
          <a:xfrm>
            <a:off x="762000" y="0"/>
            <a:ext cx="7585731" cy="1569660"/>
          </a:xfrm>
          <a:prstGeom prst="rect">
            <a:avLst/>
          </a:prstGeom>
        </p:spPr>
        <p:txBody>
          <a:bodyPr wrap="square">
            <a:spAutoFit/>
          </a:bodyPr>
          <a:lstStyle/>
          <a:p>
            <a:r>
              <a:rPr lang="bn-BD" sz="9600" b="1" dirty="0" smtClean="0">
                <a:solidFill>
                  <a:srgbClr val="002060"/>
                </a:solidFill>
                <a:latin typeface="NikoshBAN" pitchFamily="2" charset="0"/>
                <a:cs typeface="NikoshBAN" pitchFamily="2" charset="0"/>
              </a:rPr>
              <a:t>সবাইকে ধন্যবাদ</a:t>
            </a:r>
            <a:endParaRPr lang="en-US" sz="11500" b="1" dirty="0">
              <a:solidFill>
                <a:srgbClr val="002060"/>
              </a:solidFill>
              <a:latin typeface="NikoshBAN" pitchFamily="2" charset="0"/>
              <a:cs typeface="NikoshBAN" pitchFamily="2" charset="0"/>
            </a:endParaRPr>
          </a:p>
        </p:txBody>
      </p:sp>
    </p:spTree>
  </p:cSld>
  <p:clrMapOvr>
    <a:masterClrMapping/>
  </p:clrMapOvr>
  <p:transition spd="slow">
    <p:cover/>
    <p:sndAc>
      <p:stSnd>
        <p:snd r:embed="rId2" name="laser.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457200"/>
            <a:ext cx="8382000" cy="495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পাঠ পরিচিতিঃ</a:t>
            </a:r>
          </a:p>
          <a:p>
            <a:pPr algn="ctr"/>
            <a:r>
              <a:rPr lang="bn-BD" sz="4800" dirty="0" smtClean="0">
                <a:latin typeface="NikoshBAN" pitchFamily="2" charset="0"/>
                <a:cs typeface="NikoshBAN" pitchFamily="2" charset="0"/>
              </a:rPr>
              <a:t>বিষয়  -হাদিস শরীফ</a:t>
            </a:r>
          </a:p>
          <a:p>
            <a:pPr algn="ctr"/>
            <a:r>
              <a:rPr lang="bn-BD" sz="4800" dirty="0" smtClean="0">
                <a:latin typeface="NikoshBAN" pitchFamily="2" charset="0"/>
                <a:cs typeface="NikoshBAN" pitchFamily="2" charset="0"/>
              </a:rPr>
              <a:t>দশম –  শ্রেণি</a:t>
            </a:r>
          </a:p>
          <a:p>
            <a:pPr algn="ctr"/>
            <a:r>
              <a:rPr lang="bn-BD" sz="4800" dirty="0" smtClean="0">
                <a:latin typeface="NikoshBAN" pitchFamily="2" charset="0"/>
                <a:cs typeface="NikoshBAN" pitchFamily="2" charset="0"/>
              </a:rPr>
              <a:t>অধ্যায় - ২৮তম</a:t>
            </a:r>
          </a:p>
          <a:p>
            <a:pPr algn="ctr"/>
            <a:r>
              <a:rPr lang="bn-BD"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cSld>
  <p:clrMapOvr>
    <a:masterClrMapping/>
  </p:clrMapOvr>
  <p:transition spd="slow">
    <p:wheel/>
    <p:sndAc>
      <p:stSnd>
        <p:snd r:embed="rId2" name="laser.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be 2"/>
          <p:cNvSpPr/>
          <p:nvPr/>
        </p:nvSpPr>
        <p:spPr>
          <a:xfrm>
            <a:off x="609600" y="533400"/>
            <a:ext cx="7848600" cy="5029200"/>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latin typeface="NikoshBAN" pitchFamily="2" charset="0"/>
                <a:cs typeface="NikoshBAN" pitchFamily="2" charset="0"/>
              </a:rPr>
              <a:t>নীচের ছবিগুলো মনোযোগ সহকারে দেখ </a:t>
            </a:r>
            <a:endParaRPr lang="en-US" sz="6600" dirty="0">
              <a:latin typeface="NikoshBAN" pitchFamily="2" charset="0"/>
              <a:cs typeface="NikoshBAN" pitchFamily="2" charset="0"/>
            </a:endParaRPr>
          </a:p>
        </p:txBody>
      </p:sp>
    </p:spTree>
  </p:cSld>
  <p:clrMapOvr>
    <a:masterClrMapping/>
  </p:clrMapOvr>
  <p:transition spd="slow">
    <p:checker dir="vert"/>
    <p:sndAc>
      <p:stSnd>
        <p:snd r:embed="rId2" name="drumroll.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sers\User\Downloads\images.jpg"/>
          <p:cNvPicPr>
            <a:picLocks noChangeAspect="1" noChangeArrowheads="1"/>
          </p:cNvPicPr>
          <p:nvPr/>
        </p:nvPicPr>
        <p:blipFill>
          <a:blip r:embed="rId4"/>
          <a:srcRect/>
          <a:stretch>
            <a:fillRect/>
          </a:stretch>
        </p:blipFill>
        <p:spPr bwMode="auto">
          <a:xfrm flipH="1">
            <a:off x="152399" y="0"/>
            <a:ext cx="4267199" cy="5562600"/>
          </a:xfrm>
          <a:prstGeom prst="rect">
            <a:avLst/>
          </a:prstGeom>
          <a:noFill/>
          <a:ln w="28575">
            <a:noFill/>
          </a:ln>
        </p:spPr>
      </p:pic>
      <p:pic>
        <p:nvPicPr>
          <p:cNvPr id="2" name="Picture 2" descr="D:\Users\User\Downloads\images.jpg"/>
          <p:cNvPicPr>
            <a:picLocks noChangeAspect="1" noChangeArrowheads="1"/>
          </p:cNvPicPr>
          <p:nvPr/>
        </p:nvPicPr>
        <p:blipFill>
          <a:blip r:embed="rId5"/>
          <a:srcRect/>
          <a:stretch>
            <a:fillRect/>
          </a:stretch>
        </p:blipFill>
        <p:spPr bwMode="auto">
          <a:xfrm>
            <a:off x="4572000" y="0"/>
            <a:ext cx="4572000" cy="6019800"/>
          </a:xfrm>
          <a:prstGeom prst="rect">
            <a:avLst/>
          </a:prstGeom>
          <a:noFill/>
          <a:ln w="28575">
            <a:noFill/>
          </a:ln>
        </p:spPr>
      </p:pic>
      <p:sp>
        <p:nvSpPr>
          <p:cNvPr id="4" name="TextBox 3"/>
          <p:cNvSpPr txBox="1"/>
          <p:nvPr/>
        </p:nvSpPr>
        <p:spPr>
          <a:xfrm>
            <a:off x="1600200" y="1524000"/>
            <a:ext cx="1447800" cy="830997"/>
          </a:xfrm>
          <a:prstGeom prst="rect">
            <a:avLst/>
          </a:prstGeom>
          <a:noFill/>
        </p:spPr>
        <p:txBody>
          <a:bodyPr wrap="square" rtlCol="0">
            <a:spAutoFit/>
          </a:bodyPr>
          <a:lstStyle/>
          <a:p>
            <a:endParaRPr lang="en-US" sz="4800" dirty="0">
              <a:solidFill>
                <a:srgbClr val="FF0000"/>
              </a:solidFill>
              <a:latin typeface="NikoshBAN" pitchFamily="2" charset="0"/>
              <a:cs typeface="NikoshBAN" pitchFamily="2" charset="0"/>
            </a:endParaRPr>
          </a:p>
        </p:txBody>
      </p:sp>
      <p:sp>
        <p:nvSpPr>
          <p:cNvPr id="6" name="TextBox 5"/>
          <p:cNvSpPr txBox="1"/>
          <p:nvPr/>
        </p:nvSpPr>
        <p:spPr>
          <a:xfrm rot="10800000" flipV="1">
            <a:off x="0" y="5557837"/>
            <a:ext cx="9144000" cy="1446550"/>
          </a:xfrm>
          <a:prstGeom prst="rect">
            <a:avLst/>
          </a:prstGeom>
          <a:noFill/>
          <a:ln w="28575">
            <a:solidFill>
              <a:schemeClr val="tx1"/>
            </a:solidFill>
          </a:ln>
        </p:spPr>
        <p:txBody>
          <a:bodyPr wrap="square" rtlCol="0">
            <a:spAutoFit/>
          </a:bodyPr>
          <a:lstStyle/>
          <a:p>
            <a:pPr algn="ctr"/>
            <a:r>
              <a:rPr lang="en-US" sz="8800" dirty="0" smtClean="0">
                <a:solidFill>
                  <a:srgbClr val="00CC00"/>
                </a:solidFill>
                <a:latin typeface="NikoshBAN" pitchFamily="2" charset="0"/>
                <a:cs typeface="NikoshBAN" pitchFamily="2" charset="0"/>
              </a:rPr>
              <a:t> </a:t>
            </a:r>
            <a:endParaRPr lang="en-US" sz="8800" dirty="0">
              <a:solidFill>
                <a:srgbClr val="00CC00"/>
              </a:solidFill>
              <a:latin typeface="NikoshBAN" pitchFamily="2" charset="0"/>
              <a:cs typeface="NikoshBAN" pitchFamily="2" charset="0"/>
            </a:endParaRPr>
          </a:p>
        </p:txBody>
      </p:sp>
      <p:sp>
        <p:nvSpPr>
          <p:cNvPr id="3" name="Rectangle 2"/>
          <p:cNvSpPr/>
          <p:nvPr/>
        </p:nvSpPr>
        <p:spPr>
          <a:xfrm>
            <a:off x="609600" y="5638800"/>
            <a:ext cx="2438400" cy="369332"/>
          </a:xfrm>
          <a:prstGeom prst="rect">
            <a:avLst/>
          </a:prstGeom>
        </p:spPr>
        <p:txBody>
          <a:bodyPr wrap="square">
            <a:spAutoFit/>
          </a:bodyPr>
          <a:lstStyle/>
          <a:p>
            <a:pPr algn="ct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9" name="Oval 8"/>
          <p:cNvSpPr/>
          <p:nvPr/>
        </p:nvSpPr>
        <p:spPr>
          <a:xfrm>
            <a:off x="381000" y="5638800"/>
            <a:ext cx="3200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ফেনসিডিল </a:t>
            </a:r>
            <a:endParaRPr lang="en-US" sz="4800" dirty="0">
              <a:latin typeface="NikoshBAN" pitchFamily="2" charset="0"/>
              <a:cs typeface="NikoshBAN" pitchFamily="2" charset="0"/>
            </a:endParaRPr>
          </a:p>
        </p:txBody>
      </p:sp>
      <p:sp>
        <p:nvSpPr>
          <p:cNvPr id="10" name="Oval 9"/>
          <p:cNvSpPr/>
          <p:nvPr/>
        </p:nvSpPr>
        <p:spPr>
          <a:xfrm>
            <a:off x="5562600" y="5715000"/>
            <a:ext cx="3276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ইয়াবা</a:t>
            </a:r>
            <a:r>
              <a:rPr lang="bn-BD" dirty="0" smtClean="0"/>
              <a:t> </a:t>
            </a:r>
            <a:endParaRPr lang="en-US" dirty="0"/>
          </a:p>
        </p:txBody>
      </p:sp>
    </p:spTree>
  </p:cSld>
  <p:clrMapOvr>
    <a:masterClrMapping/>
  </p:clrMapOvr>
  <p:transition>
    <p:pull dir="d"/>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Users\User\Desktop\index.jpg"/>
          <p:cNvPicPr>
            <a:picLocks noChangeAspect="1" noChangeArrowheads="1"/>
          </p:cNvPicPr>
          <p:nvPr/>
        </p:nvPicPr>
        <p:blipFill>
          <a:blip r:embed="rId3"/>
          <a:srcRect/>
          <a:stretch>
            <a:fillRect/>
          </a:stretch>
        </p:blipFill>
        <p:spPr bwMode="auto">
          <a:xfrm>
            <a:off x="152400" y="685800"/>
            <a:ext cx="3990975" cy="4648200"/>
          </a:xfrm>
          <a:prstGeom prst="rect">
            <a:avLst/>
          </a:prstGeom>
          <a:noFill/>
        </p:spPr>
      </p:pic>
      <p:pic>
        <p:nvPicPr>
          <p:cNvPr id="3075" name="Picture 3" descr="D:\Users\User\Downloads\images.jpg"/>
          <p:cNvPicPr>
            <a:picLocks noChangeAspect="1" noChangeArrowheads="1"/>
          </p:cNvPicPr>
          <p:nvPr/>
        </p:nvPicPr>
        <p:blipFill>
          <a:blip r:embed="rId4"/>
          <a:srcRect/>
          <a:stretch>
            <a:fillRect/>
          </a:stretch>
        </p:blipFill>
        <p:spPr bwMode="auto">
          <a:xfrm>
            <a:off x="4419600" y="609600"/>
            <a:ext cx="4191000" cy="4648200"/>
          </a:xfrm>
          <a:prstGeom prst="rect">
            <a:avLst/>
          </a:prstGeom>
          <a:noFill/>
        </p:spPr>
      </p:pic>
      <p:sp>
        <p:nvSpPr>
          <p:cNvPr id="4" name="TextBox 3"/>
          <p:cNvSpPr txBox="1"/>
          <p:nvPr/>
        </p:nvSpPr>
        <p:spPr>
          <a:xfrm>
            <a:off x="1143000" y="5486400"/>
            <a:ext cx="1917513" cy="830997"/>
          </a:xfrm>
          <a:prstGeom prst="rect">
            <a:avLst/>
          </a:prstGeom>
          <a:noFill/>
          <a:ln w="28575">
            <a:noFill/>
          </a:ln>
        </p:spPr>
        <p:txBody>
          <a:bodyPr wrap="none" rtlCol="0">
            <a:spAutoFit/>
          </a:bodyPr>
          <a:lstStyle/>
          <a:p>
            <a:r>
              <a:rPr lang="bn-BD" sz="4800" dirty="0" smtClean="0">
                <a:solidFill>
                  <a:srgbClr val="FF0000"/>
                </a:solidFill>
                <a:latin typeface="NikoshBAN" pitchFamily="2" charset="0"/>
                <a:cs typeface="NikoshBAN" pitchFamily="2" charset="0"/>
              </a:rPr>
              <a:t>গাঁজা গাছ</a:t>
            </a:r>
            <a:endParaRPr lang="en-US" sz="4800" dirty="0">
              <a:solidFill>
                <a:srgbClr val="FF0000"/>
              </a:solidFill>
              <a:latin typeface="NikoshBAN" pitchFamily="2" charset="0"/>
              <a:cs typeface="NikoshBAN" pitchFamily="2" charset="0"/>
            </a:endParaRPr>
          </a:p>
        </p:txBody>
      </p:sp>
      <p:sp>
        <p:nvSpPr>
          <p:cNvPr id="6" name="TextBox 5"/>
          <p:cNvSpPr txBox="1"/>
          <p:nvPr/>
        </p:nvSpPr>
        <p:spPr>
          <a:xfrm>
            <a:off x="6172200" y="5562600"/>
            <a:ext cx="1236236" cy="923330"/>
          </a:xfrm>
          <a:prstGeom prst="rect">
            <a:avLst/>
          </a:prstGeom>
          <a:noFill/>
        </p:spPr>
        <p:txBody>
          <a:bodyPr wrap="none" rtlCol="0">
            <a:spAutoFit/>
          </a:bodyPr>
          <a:lstStyle/>
          <a:p>
            <a:r>
              <a:rPr lang="bn-BD" sz="5400" dirty="0" smtClean="0">
                <a:solidFill>
                  <a:srgbClr val="FF0000"/>
                </a:solidFill>
                <a:latin typeface="NikoshBAN" pitchFamily="2" charset="0"/>
                <a:cs typeface="NikoshBAN" pitchFamily="2" charset="0"/>
              </a:rPr>
              <a:t>গাঁজা</a:t>
            </a:r>
            <a:r>
              <a:rPr lang="bn-BD" dirty="0" smtClean="0">
                <a:solidFill>
                  <a:srgbClr val="FF0000"/>
                </a:solidFill>
              </a:rPr>
              <a:t> </a:t>
            </a:r>
            <a:endParaRPr lang="en-US" dirty="0">
              <a:solidFill>
                <a:srgbClr val="FF0000"/>
              </a:solidFill>
            </a:endParaRPr>
          </a:p>
        </p:txBody>
      </p:sp>
    </p:spTree>
  </p:cSld>
  <p:clrMapOvr>
    <a:masterClrMapping/>
  </p:clrMapOvr>
  <p:transition spd="slow">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80">
                                          <p:stCondLst>
                                            <p:cond delay="0"/>
                                          </p:stCondLst>
                                        </p:cTn>
                                        <p:tgtEl>
                                          <p:spTgt spid="4">
                                            <p:txEl>
                                              <p:pRg st="0" end="0"/>
                                            </p:txEl>
                                          </p:spTgt>
                                        </p:tgtEl>
                                      </p:cBhvr>
                                    </p:animEffect>
                                    <p:anim calcmode="lin" valueType="num">
                                      <p:cBhvr>
                                        <p:cTn id="1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0" end="0"/>
                                            </p:txEl>
                                          </p:spTgt>
                                        </p:tgtEl>
                                      </p:cBhvr>
                                      <p:to x="100000" y="60000"/>
                                    </p:animScale>
                                    <p:animScale>
                                      <p:cBhvr>
                                        <p:cTn id="19" dur="166" decel="50000">
                                          <p:stCondLst>
                                            <p:cond delay="676"/>
                                          </p:stCondLst>
                                        </p:cTn>
                                        <p:tgtEl>
                                          <p:spTgt spid="4">
                                            <p:txEl>
                                              <p:pRg st="0" end="0"/>
                                            </p:txEl>
                                          </p:spTgt>
                                        </p:tgtEl>
                                      </p:cBhvr>
                                      <p:to x="100000" y="100000"/>
                                    </p:animScale>
                                    <p:animScale>
                                      <p:cBhvr>
                                        <p:cTn id="20" dur="26">
                                          <p:stCondLst>
                                            <p:cond delay="1312"/>
                                          </p:stCondLst>
                                        </p:cTn>
                                        <p:tgtEl>
                                          <p:spTgt spid="4">
                                            <p:txEl>
                                              <p:pRg st="0" end="0"/>
                                            </p:txEl>
                                          </p:spTgt>
                                        </p:tgtEl>
                                      </p:cBhvr>
                                      <p:to x="100000" y="80000"/>
                                    </p:animScale>
                                    <p:animScale>
                                      <p:cBhvr>
                                        <p:cTn id="21" dur="166" decel="50000">
                                          <p:stCondLst>
                                            <p:cond delay="1338"/>
                                          </p:stCondLst>
                                        </p:cTn>
                                        <p:tgtEl>
                                          <p:spTgt spid="4">
                                            <p:txEl>
                                              <p:pRg st="0" end="0"/>
                                            </p:txEl>
                                          </p:spTgt>
                                        </p:tgtEl>
                                      </p:cBhvr>
                                      <p:to x="100000" y="100000"/>
                                    </p:animScale>
                                    <p:animScale>
                                      <p:cBhvr>
                                        <p:cTn id="22" dur="26">
                                          <p:stCondLst>
                                            <p:cond delay="1642"/>
                                          </p:stCondLst>
                                        </p:cTn>
                                        <p:tgtEl>
                                          <p:spTgt spid="4">
                                            <p:txEl>
                                              <p:pRg st="0" end="0"/>
                                            </p:txEl>
                                          </p:spTgt>
                                        </p:tgtEl>
                                      </p:cBhvr>
                                      <p:to x="100000" y="90000"/>
                                    </p:animScale>
                                    <p:animScale>
                                      <p:cBhvr>
                                        <p:cTn id="23" dur="166" decel="50000">
                                          <p:stCondLst>
                                            <p:cond delay="1668"/>
                                          </p:stCondLst>
                                        </p:cTn>
                                        <p:tgtEl>
                                          <p:spTgt spid="4">
                                            <p:txEl>
                                              <p:pRg st="0" end="0"/>
                                            </p:txEl>
                                          </p:spTgt>
                                        </p:tgtEl>
                                      </p:cBhvr>
                                      <p:to x="100000" y="100000"/>
                                    </p:animScale>
                                    <p:animScale>
                                      <p:cBhvr>
                                        <p:cTn id="24" dur="26">
                                          <p:stCondLst>
                                            <p:cond delay="1808"/>
                                          </p:stCondLst>
                                        </p:cTn>
                                        <p:tgtEl>
                                          <p:spTgt spid="4">
                                            <p:txEl>
                                              <p:pRg st="0" end="0"/>
                                            </p:txEl>
                                          </p:spTgt>
                                        </p:tgtEl>
                                      </p:cBhvr>
                                      <p:to x="100000" y="95000"/>
                                    </p:animScale>
                                    <p:animScale>
                                      <p:cBhvr>
                                        <p:cTn id="25" dur="166" decel="50000">
                                          <p:stCondLst>
                                            <p:cond delay="1834"/>
                                          </p:stCondLst>
                                        </p:cTn>
                                        <p:tgtEl>
                                          <p:spTgt spid="4">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wipe(down)">
                                      <p:cBhvr>
                                        <p:cTn id="30" dur="580">
                                          <p:stCondLst>
                                            <p:cond delay="0"/>
                                          </p:stCondLst>
                                        </p:cTn>
                                        <p:tgtEl>
                                          <p:spTgt spid="3075"/>
                                        </p:tgtEl>
                                      </p:cBhvr>
                                    </p:animEffect>
                                    <p:anim calcmode="lin" valueType="num">
                                      <p:cBhvr>
                                        <p:cTn id="31" dur="1822" tmFilter="0,0; 0.14,0.36; 0.43,0.73; 0.71,0.91; 1.0,1.0">
                                          <p:stCondLst>
                                            <p:cond delay="0"/>
                                          </p:stCondLst>
                                        </p:cTn>
                                        <p:tgtEl>
                                          <p:spTgt spid="307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07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07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07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075"/>
                                        </p:tgtEl>
                                        <p:attrNameLst>
                                          <p:attrName>ppt_y</p:attrName>
                                        </p:attrNameLst>
                                      </p:cBhvr>
                                      <p:tavLst>
                                        <p:tav tm="0" fmla="#ppt_y-sin(pi*$)/81">
                                          <p:val>
                                            <p:fltVal val="0"/>
                                          </p:val>
                                        </p:tav>
                                        <p:tav tm="100000">
                                          <p:val>
                                            <p:fltVal val="1"/>
                                          </p:val>
                                        </p:tav>
                                      </p:tavLst>
                                    </p:anim>
                                    <p:animScale>
                                      <p:cBhvr>
                                        <p:cTn id="36" dur="26">
                                          <p:stCondLst>
                                            <p:cond delay="650"/>
                                          </p:stCondLst>
                                        </p:cTn>
                                        <p:tgtEl>
                                          <p:spTgt spid="3075"/>
                                        </p:tgtEl>
                                      </p:cBhvr>
                                      <p:to x="100000" y="60000"/>
                                    </p:animScale>
                                    <p:animScale>
                                      <p:cBhvr>
                                        <p:cTn id="37" dur="166" decel="50000">
                                          <p:stCondLst>
                                            <p:cond delay="676"/>
                                          </p:stCondLst>
                                        </p:cTn>
                                        <p:tgtEl>
                                          <p:spTgt spid="3075"/>
                                        </p:tgtEl>
                                      </p:cBhvr>
                                      <p:to x="100000" y="100000"/>
                                    </p:animScale>
                                    <p:animScale>
                                      <p:cBhvr>
                                        <p:cTn id="38" dur="26">
                                          <p:stCondLst>
                                            <p:cond delay="1312"/>
                                          </p:stCondLst>
                                        </p:cTn>
                                        <p:tgtEl>
                                          <p:spTgt spid="3075"/>
                                        </p:tgtEl>
                                      </p:cBhvr>
                                      <p:to x="100000" y="80000"/>
                                    </p:animScale>
                                    <p:animScale>
                                      <p:cBhvr>
                                        <p:cTn id="39" dur="166" decel="50000">
                                          <p:stCondLst>
                                            <p:cond delay="1338"/>
                                          </p:stCondLst>
                                        </p:cTn>
                                        <p:tgtEl>
                                          <p:spTgt spid="3075"/>
                                        </p:tgtEl>
                                      </p:cBhvr>
                                      <p:to x="100000" y="100000"/>
                                    </p:animScale>
                                    <p:animScale>
                                      <p:cBhvr>
                                        <p:cTn id="40" dur="26">
                                          <p:stCondLst>
                                            <p:cond delay="1642"/>
                                          </p:stCondLst>
                                        </p:cTn>
                                        <p:tgtEl>
                                          <p:spTgt spid="3075"/>
                                        </p:tgtEl>
                                      </p:cBhvr>
                                      <p:to x="100000" y="90000"/>
                                    </p:animScale>
                                    <p:animScale>
                                      <p:cBhvr>
                                        <p:cTn id="41" dur="166" decel="50000">
                                          <p:stCondLst>
                                            <p:cond delay="1668"/>
                                          </p:stCondLst>
                                        </p:cTn>
                                        <p:tgtEl>
                                          <p:spTgt spid="3075"/>
                                        </p:tgtEl>
                                      </p:cBhvr>
                                      <p:to x="100000" y="100000"/>
                                    </p:animScale>
                                    <p:animScale>
                                      <p:cBhvr>
                                        <p:cTn id="42" dur="26">
                                          <p:stCondLst>
                                            <p:cond delay="1808"/>
                                          </p:stCondLst>
                                        </p:cTn>
                                        <p:tgtEl>
                                          <p:spTgt spid="3075"/>
                                        </p:tgtEl>
                                      </p:cBhvr>
                                      <p:to x="100000" y="95000"/>
                                    </p:animScale>
                                    <p:animScale>
                                      <p:cBhvr>
                                        <p:cTn id="43" dur="166" decel="50000">
                                          <p:stCondLst>
                                            <p:cond delay="1834"/>
                                          </p:stCondLst>
                                        </p:cTn>
                                        <p:tgtEl>
                                          <p:spTgt spid="3075"/>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Effect transition="in" filter="wipe(down)">
                                      <p:cBhvr>
                                        <p:cTn id="48" dur="580">
                                          <p:stCondLst>
                                            <p:cond delay="0"/>
                                          </p:stCondLst>
                                        </p:cTn>
                                        <p:tgtEl>
                                          <p:spTgt spid="6">
                                            <p:txEl>
                                              <p:pRg st="0" end="0"/>
                                            </p:txEl>
                                          </p:spTgt>
                                        </p:tgtEl>
                                      </p:cBhvr>
                                    </p:animEffect>
                                    <p:anim calcmode="lin" valueType="num">
                                      <p:cBhvr>
                                        <p:cTn id="49"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txEl>
                                              <p:pRg st="0" end="0"/>
                                            </p:txEl>
                                          </p:spTgt>
                                        </p:tgtEl>
                                      </p:cBhvr>
                                      <p:to x="100000" y="60000"/>
                                    </p:animScale>
                                    <p:animScale>
                                      <p:cBhvr>
                                        <p:cTn id="55" dur="166" decel="50000">
                                          <p:stCondLst>
                                            <p:cond delay="676"/>
                                          </p:stCondLst>
                                        </p:cTn>
                                        <p:tgtEl>
                                          <p:spTgt spid="6">
                                            <p:txEl>
                                              <p:pRg st="0" end="0"/>
                                            </p:txEl>
                                          </p:spTgt>
                                        </p:tgtEl>
                                      </p:cBhvr>
                                      <p:to x="100000" y="100000"/>
                                    </p:animScale>
                                    <p:animScale>
                                      <p:cBhvr>
                                        <p:cTn id="56" dur="26">
                                          <p:stCondLst>
                                            <p:cond delay="1312"/>
                                          </p:stCondLst>
                                        </p:cTn>
                                        <p:tgtEl>
                                          <p:spTgt spid="6">
                                            <p:txEl>
                                              <p:pRg st="0" end="0"/>
                                            </p:txEl>
                                          </p:spTgt>
                                        </p:tgtEl>
                                      </p:cBhvr>
                                      <p:to x="100000" y="80000"/>
                                    </p:animScale>
                                    <p:animScale>
                                      <p:cBhvr>
                                        <p:cTn id="57" dur="166" decel="50000">
                                          <p:stCondLst>
                                            <p:cond delay="1338"/>
                                          </p:stCondLst>
                                        </p:cTn>
                                        <p:tgtEl>
                                          <p:spTgt spid="6">
                                            <p:txEl>
                                              <p:pRg st="0" end="0"/>
                                            </p:txEl>
                                          </p:spTgt>
                                        </p:tgtEl>
                                      </p:cBhvr>
                                      <p:to x="100000" y="100000"/>
                                    </p:animScale>
                                    <p:animScale>
                                      <p:cBhvr>
                                        <p:cTn id="58" dur="26">
                                          <p:stCondLst>
                                            <p:cond delay="1642"/>
                                          </p:stCondLst>
                                        </p:cTn>
                                        <p:tgtEl>
                                          <p:spTgt spid="6">
                                            <p:txEl>
                                              <p:pRg st="0" end="0"/>
                                            </p:txEl>
                                          </p:spTgt>
                                        </p:tgtEl>
                                      </p:cBhvr>
                                      <p:to x="100000" y="90000"/>
                                    </p:animScale>
                                    <p:animScale>
                                      <p:cBhvr>
                                        <p:cTn id="59" dur="166" decel="50000">
                                          <p:stCondLst>
                                            <p:cond delay="1668"/>
                                          </p:stCondLst>
                                        </p:cTn>
                                        <p:tgtEl>
                                          <p:spTgt spid="6">
                                            <p:txEl>
                                              <p:pRg st="0" end="0"/>
                                            </p:txEl>
                                          </p:spTgt>
                                        </p:tgtEl>
                                      </p:cBhvr>
                                      <p:to x="100000" y="100000"/>
                                    </p:animScale>
                                    <p:animScale>
                                      <p:cBhvr>
                                        <p:cTn id="60" dur="26">
                                          <p:stCondLst>
                                            <p:cond delay="1808"/>
                                          </p:stCondLst>
                                        </p:cTn>
                                        <p:tgtEl>
                                          <p:spTgt spid="6">
                                            <p:txEl>
                                              <p:pRg st="0" end="0"/>
                                            </p:txEl>
                                          </p:spTgt>
                                        </p:tgtEl>
                                      </p:cBhvr>
                                      <p:to x="100000" y="95000"/>
                                    </p:animScale>
                                    <p:animScale>
                                      <p:cBhvr>
                                        <p:cTn id="61"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2).jpg"/>
          <p:cNvPicPr>
            <a:picLocks noChangeAspect="1"/>
          </p:cNvPicPr>
          <p:nvPr/>
        </p:nvPicPr>
        <p:blipFill>
          <a:blip r:embed="rId3"/>
          <a:stretch>
            <a:fillRect/>
          </a:stretch>
        </p:blipFill>
        <p:spPr>
          <a:xfrm>
            <a:off x="0" y="152400"/>
            <a:ext cx="4475818" cy="5105400"/>
          </a:xfrm>
          <a:prstGeom prst="rect">
            <a:avLst/>
          </a:prstGeom>
        </p:spPr>
      </p:pic>
      <p:pic>
        <p:nvPicPr>
          <p:cNvPr id="3" name="Picture 2" descr="download (3).jpg"/>
          <p:cNvPicPr>
            <a:picLocks noChangeAspect="1"/>
          </p:cNvPicPr>
          <p:nvPr/>
        </p:nvPicPr>
        <p:blipFill>
          <a:blip r:embed="rId4"/>
          <a:stretch>
            <a:fillRect/>
          </a:stretch>
        </p:blipFill>
        <p:spPr>
          <a:xfrm>
            <a:off x="4648200" y="228600"/>
            <a:ext cx="4267200" cy="5029200"/>
          </a:xfrm>
          <a:prstGeom prst="rect">
            <a:avLst/>
          </a:prstGeom>
        </p:spPr>
      </p:pic>
      <p:sp>
        <p:nvSpPr>
          <p:cNvPr id="4" name="Rectangle 3"/>
          <p:cNvSpPr/>
          <p:nvPr/>
        </p:nvSpPr>
        <p:spPr>
          <a:xfrm>
            <a:off x="0" y="5334000"/>
            <a:ext cx="9144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rgbClr val="FF0000"/>
                </a:solidFill>
                <a:latin typeface="NikoshBAN" pitchFamily="2" charset="0"/>
                <a:cs typeface="NikoshBAN" pitchFamily="2" charset="0"/>
              </a:rPr>
              <a:t>গাজা সেবনকারী </a:t>
            </a:r>
            <a:endParaRPr lang="en-US" sz="8000" dirty="0">
              <a:solidFill>
                <a:srgbClr val="FF0000"/>
              </a:solidFill>
              <a:latin typeface="NikoshBAN" pitchFamily="2" charset="0"/>
              <a:cs typeface="NikoshBAN" pitchFamily="2" charset="0"/>
            </a:endParaRPr>
          </a:p>
        </p:txBody>
      </p:sp>
    </p:spTree>
  </p:cSld>
  <p:clrMapOvr>
    <a:masterClrMapping/>
  </p:clrMapOvr>
  <p:transition spd="slow">
    <p:newsflash/>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sers\User\Downloads\index.jpg"/>
          <p:cNvPicPr>
            <a:picLocks noChangeAspect="1" noChangeArrowheads="1"/>
          </p:cNvPicPr>
          <p:nvPr/>
        </p:nvPicPr>
        <p:blipFill>
          <a:blip r:embed="rId3"/>
          <a:srcRect/>
          <a:stretch>
            <a:fillRect/>
          </a:stretch>
        </p:blipFill>
        <p:spPr bwMode="auto">
          <a:xfrm>
            <a:off x="152400" y="533400"/>
            <a:ext cx="4343400" cy="4953000"/>
          </a:xfrm>
          <a:prstGeom prst="rect">
            <a:avLst/>
          </a:prstGeom>
          <a:noFill/>
        </p:spPr>
      </p:pic>
      <p:sp>
        <p:nvSpPr>
          <p:cNvPr id="3" name="TextBox 2"/>
          <p:cNvSpPr txBox="1"/>
          <p:nvPr/>
        </p:nvSpPr>
        <p:spPr>
          <a:xfrm>
            <a:off x="152400" y="5562600"/>
            <a:ext cx="4343400" cy="1200329"/>
          </a:xfrm>
          <a:prstGeom prst="rect">
            <a:avLst/>
          </a:prstGeom>
          <a:solidFill>
            <a:srgbClr val="0070C0"/>
          </a:solidFill>
        </p:spPr>
        <p:txBody>
          <a:bodyPr wrap="square" rtlCol="0">
            <a:spAutoFit/>
          </a:bodyPr>
          <a:lstStyle/>
          <a:p>
            <a:pPr algn="ctr"/>
            <a:r>
              <a:rPr lang="bn-BD" sz="7200" dirty="0" smtClean="0">
                <a:solidFill>
                  <a:srgbClr val="FF0000"/>
                </a:solidFill>
                <a:latin typeface="NikoshBAN" pitchFamily="2" charset="0"/>
                <a:cs typeface="NikoshBAN" pitchFamily="2" charset="0"/>
              </a:rPr>
              <a:t>আফিম</a:t>
            </a:r>
            <a:endParaRPr lang="en-US" sz="7200" dirty="0">
              <a:solidFill>
                <a:srgbClr val="FF0000"/>
              </a:solidFill>
              <a:latin typeface="NikoshBAN" pitchFamily="2" charset="0"/>
              <a:cs typeface="NikoshBAN" pitchFamily="2" charset="0"/>
            </a:endParaRPr>
          </a:p>
        </p:txBody>
      </p:sp>
      <p:pic>
        <p:nvPicPr>
          <p:cNvPr id="6" name="Picture 5" descr="images (7).jpg"/>
          <p:cNvPicPr>
            <a:picLocks noChangeAspect="1"/>
          </p:cNvPicPr>
          <p:nvPr/>
        </p:nvPicPr>
        <p:blipFill>
          <a:blip r:embed="rId4"/>
          <a:stretch>
            <a:fillRect/>
          </a:stretch>
        </p:blipFill>
        <p:spPr>
          <a:xfrm>
            <a:off x="4724400" y="533400"/>
            <a:ext cx="4267200" cy="4953000"/>
          </a:xfrm>
          <a:prstGeom prst="rect">
            <a:avLst/>
          </a:prstGeom>
        </p:spPr>
      </p:pic>
      <p:sp>
        <p:nvSpPr>
          <p:cNvPr id="7" name="Rectangle 6"/>
          <p:cNvSpPr/>
          <p:nvPr/>
        </p:nvSpPr>
        <p:spPr>
          <a:xfrm>
            <a:off x="4724400" y="5562600"/>
            <a:ext cx="441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FF0000"/>
                </a:solidFill>
                <a:latin typeface="NikoshBAN" pitchFamily="2" charset="0"/>
                <a:cs typeface="NikoshBAN" pitchFamily="2" charset="0"/>
              </a:rPr>
              <a:t>প্যাথডিন</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cSld>
  <p:clrMapOvr>
    <a:masterClrMapping/>
  </p:clrMapOvr>
  <p:transition spd="slow">
    <p:cover dir="ld"/>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jpg"/>
          <p:cNvPicPr>
            <a:picLocks noChangeAspect="1"/>
          </p:cNvPicPr>
          <p:nvPr/>
        </p:nvPicPr>
        <p:blipFill>
          <a:blip r:embed="rId3"/>
          <a:stretch>
            <a:fillRect/>
          </a:stretch>
        </p:blipFill>
        <p:spPr>
          <a:xfrm>
            <a:off x="0" y="457200"/>
            <a:ext cx="4419600" cy="5105400"/>
          </a:xfrm>
          <a:prstGeom prst="rect">
            <a:avLst/>
          </a:prstGeom>
        </p:spPr>
      </p:pic>
      <p:pic>
        <p:nvPicPr>
          <p:cNvPr id="3" name="Picture 3" descr="D:\Users\User\Downloads\images.jpg"/>
          <p:cNvPicPr>
            <a:picLocks noChangeAspect="1" noChangeArrowheads="1"/>
          </p:cNvPicPr>
          <p:nvPr/>
        </p:nvPicPr>
        <p:blipFill>
          <a:blip r:embed="rId4"/>
          <a:srcRect/>
          <a:stretch>
            <a:fillRect/>
          </a:stretch>
        </p:blipFill>
        <p:spPr bwMode="auto">
          <a:xfrm>
            <a:off x="4648200" y="533400"/>
            <a:ext cx="4047624" cy="4953000"/>
          </a:xfrm>
          <a:prstGeom prst="rect">
            <a:avLst/>
          </a:prstGeom>
          <a:noFill/>
        </p:spPr>
      </p:pic>
      <p:sp>
        <p:nvSpPr>
          <p:cNvPr id="4" name="Rectangle 3"/>
          <p:cNvSpPr/>
          <p:nvPr/>
        </p:nvSpPr>
        <p:spPr>
          <a:xfrm>
            <a:off x="4419600" y="5562600"/>
            <a:ext cx="4724400" cy="830997"/>
          </a:xfrm>
          <a:prstGeom prst="rect">
            <a:avLst/>
          </a:prstGeom>
          <a:solidFill>
            <a:srgbClr val="00B0F0"/>
          </a:solidFill>
        </p:spPr>
        <p:txBody>
          <a:bodyPr wrap="square">
            <a:spAutoFit/>
          </a:bodyPr>
          <a:lstStyle/>
          <a:p>
            <a:pPr algn="ctr"/>
            <a:r>
              <a:rPr lang="en-US" sz="4800" dirty="0" smtClean="0">
                <a:solidFill>
                  <a:srgbClr val="FF0000"/>
                </a:solidFill>
                <a:latin typeface="NikoshBAN" pitchFamily="2" charset="0"/>
                <a:cs typeface="NikoshBAN" pitchFamily="2" charset="0"/>
              </a:rPr>
              <a:t>   </a:t>
            </a:r>
            <a:r>
              <a:rPr lang="bn-BD" sz="4800" dirty="0" smtClean="0">
                <a:solidFill>
                  <a:srgbClr val="FF0000"/>
                </a:solidFill>
                <a:latin typeface="NikoshBAN" pitchFamily="2" charset="0"/>
                <a:cs typeface="NikoshBAN" pitchFamily="2" charset="0"/>
              </a:rPr>
              <a:t>   হেরোইন সেবনকারী</a:t>
            </a:r>
            <a:endParaRPr lang="en-US" sz="4800" dirty="0">
              <a:solidFill>
                <a:srgbClr val="FF0000"/>
              </a:solidFill>
              <a:latin typeface="NikoshBAN" pitchFamily="2" charset="0"/>
              <a:cs typeface="NikoshBAN" pitchFamily="2" charset="0"/>
            </a:endParaRPr>
          </a:p>
        </p:txBody>
      </p:sp>
      <p:sp>
        <p:nvSpPr>
          <p:cNvPr id="5" name="Rectangle 4"/>
          <p:cNvSpPr/>
          <p:nvPr/>
        </p:nvSpPr>
        <p:spPr>
          <a:xfrm>
            <a:off x="152400" y="5638800"/>
            <a:ext cx="4038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FF0000"/>
                </a:solidFill>
                <a:latin typeface="NikoshBAN" pitchFamily="2" charset="0"/>
                <a:cs typeface="NikoshBAN" pitchFamily="2" charset="0"/>
              </a:rPr>
              <a:t>হেরোইন</a:t>
            </a:r>
            <a:endParaRPr lang="en-US" sz="5400" dirty="0"/>
          </a:p>
        </p:txBody>
      </p:sp>
    </p:spTree>
  </p:cSld>
  <p:clrMapOvr>
    <a:masterClrMapping/>
  </p:clrMapOvr>
  <p:transition spd="slow">
    <p:pull dir="u"/>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1456</TotalTime>
  <Words>645</Words>
  <Application>Microsoft Office PowerPoint</Application>
  <PresentationFormat>On-screen Show (4:3)</PresentationFormat>
  <Paragraphs>85</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User</dc:creator>
  <cp:lastModifiedBy>Ma</cp:lastModifiedBy>
  <cp:revision>311</cp:revision>
  <dcterms:created xsi:type="dcterms:W3CDTF">2006-08-16T00:00:00Z</dcterms:created>
  <dcterms:modified xsi:type="dcterms:W3CDTF">2020-11-12T15:21:21Z</dcterms:modified>
</cp:coreProperties>
</file>