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8" r:id="rId3"/>
    <p:sldId id="269" r:id="rId4"/>
    <p:sldId id="272" r:id="rId5"/>
    <p:sldId id="273" r:id="rId6"/>
    <p:sldId id="266" r:id="rId7"/>
    <p:sldId id="267" r:id="rId8"/>
    <p:sldId id="265" r:id="rId9"/>
    <p:sldId id="270" r:id="rId10"/>
    <p:sldId id="271" r:id="rId11"/>
    <p:sldId id="274" r:id="rId12"/>
    <p:sldId id="261" r:id="rId13"/>
    <p:sldId id="262" r:id="rId14"/>
    <p:sldId id="263" r:id="rId15"/>
    <p:sldId id="264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985" autoAdjust="0"/>
    <p:restoredTop sz="99642" autoAdjust="0"/>
  </p:normalViewPr>
  <p:slideViewPr>
    <p:cSldViewPr snapToGrid="0">
      <p:cViewPr varScale="1">
        <p:scale>
          <a:sx n="73" d="100"/>
          <a:sy n="73" d="100"/>
        </p:scale>
        <p:origin x="-540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3834F-1D19-49A6-8602-7CCF145B4449}" type="datetimeFigureOut">
              <a:rPr lang="en-US" smtClean="0"/>
              <a:pPr/>
              <a:t>11/12/2020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FE728-3356-4317-9C42-698D8D8953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3834F-1D19-49A6-8602-7CCF145B4449}" type="datetimeFigureOut">
              <a:rPr lang="en-US" smtClean="0"/>
              <a:pPr/>
              <a:t>11/12/2020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FE728-3356-4317-9C42-698D8D8953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3834F-1D19-49A6-8602-7CCF145B4449}" type="datetimeFigureOut">
              <a:rPr lang="en-US" smtClean="0"/>
              <a:pPr/>
              <a:t>11/12/2020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FE728-3356-4317-9C42-698D8D8953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3834F-1D19-49A6-8602-7CCF145B4449}" type="datetimeFigureOut">
              <a:rPr lang="en-US" smtClean="0"/>
              <a:pPr/>
              <a:t>11/12/2020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FE728-3356-4317-9C42-698D8D8953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3834F-1D19-49A6-8602-7CCF145B4449}" type="datetimeFigureOut">
              <a:rPr lang="en-US" smtClean="0"/>
              <a:pPr/>
              <a:t>11/12/2020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FE728-3356-4317-9C42-698D8D8953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3834F-1D19-49A6-8602-7CCF145B4449}" type="datetimeFigureOut">
              <a:rPr lang="en-US" smtClean="0"/>
              <a:pPr/>
              <a:t>11/12/2020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FE728-3356-4317-9C42-698D8D8953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3834F-1D19-49A6-8602-7CCF145B4449}" type="datetimeFigureOut">
              <a:rPr lang="en-US" smtClean="0"/>
              <a:pPr/>
              <a:t>11/12/2020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FE728-3356-4317-9C42-698D8D8953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3834F-1D19-49A6-8602-7CCF145B4449}" type="datetimeFigureOut">
              <a:rPr lang="en-US" smtClean="0"/>
              <a:pPr/>
              <a:t>11/12/2020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FE728-3356-4317-9C42-698D8D8953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3834F-1D19-49A6-8602-7CCF145B4449}" type="datetimeFigureOut">
              <a:rPr lang="en-US" smtClean="0"/>
              <a:pPr/>
              <a:t>11/12/2020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FE728-3356-4317-9C42-698D8D8953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3834F-1D19-49A6-8602-7CCF145B4449}" type="datetimeFigureOut">
              <a:rPr lang="en-US" smtClean="0"/>
              <a:pPr/>
              <a:t>11/12/2020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FE728-3356-4317-9C42-698D8D8953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3834F-1D19-49A6-8602-7CCF145B4449}" type="datetimeFigureOut">
              <a:rPr lang="en-US" smtClean="0"/>
              <a:pPr/>
              <a:t>11/12/2020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/>
          <a:p>
            <a:fld id="{2CCFE728-3356-4317-9C42-698D8D8953B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12700" y="-7144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842000" y="-7144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703834F-1D19-49A6-8602-7CCF145B4449}" type="datetimeFigureOut">
              <a:rPr lang="en-US" smtClean="0"/>
              <a:pPr/>
              <a:t>11/12/2020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CCFE728-3356-4317-9C42-698D8D8953B7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25356" y="202408"/>
            <a:ext cx="12240731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017829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862149" y="-378823"/>
            <a:ext cx="11329851" cy="31547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BD" sz="19900" b="1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3200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33938193"/>
      </p:ext>
    </p:extLst>
  </p:cSld>
  <p:clrMapOvr>
    <a:masterClrMapping/>
  </p:clrMapOvr>
  <p:transition spd="slow">
    <p:newsflash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61366"/>
            <a:ext cx="10972800" cy="2070846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847165"/>
            <a:ext cx="10972800" cy="547743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18566" y="228600"/>
            <a:ext cx="10919010" cy="6158752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n-BD" sz="4800" dirty="0" smtClean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48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হাঁচির উত্তর দেওয়ার হূকুমঃ</a:t>
            </a:r>
          </a:p>
          <a:p>
            <a:r>
              <a:rPr lang="bn-BD" sz="40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হাঁচির উত্তর দেওয়ার হুকুম হলো- হাঁচি দাতা  আলহামদু লিল্লাহ বললে তার উত্তরে শ্রোতাকে বলতে হয় ,ইয়ার হামুকাল্লাহ।  হাঁচির জবাব দেওয়া ওয়াজীব না সুন্নাত তা নিয়ে ইমামদের মধ্যে মতভেদ রয়েছে। </a:t>
            </a:r>
          </a:p>
          <a:p>
            <a:r>
              <a:rPr lang="bn-BD" sz="40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১। ইমামে আযম আবু হানিফা রহঃ বলেন, হাঁচির জবাব দেওয়া ওয়াজীবে কেফায়া। </a:t>
            </a:r>
          </a:p>
          <a:p>
            <a:r>
              <a:rPr lang="bn-BD" sz="40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২। ইমাম শাফেয়ী রহঃ এর মতে হাচির জবাব দেওয়া সুন্নাতে কেফায়া।  </a:t>
            </a:r>
          </a:p>
          <a:p>
            <a:r>
              <a:rPr lang="bn-BD" sz="40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৩।ইমাম মালেক রহঃ থেকে  সুন্নাত ও ওয়াজীব উভয়ই মত পাওয়া যায়।  </a:t>
            </a:r>
          </a:p>
          <a:p>
            <a:pPr algn="ctr"/>
            <a:endParaRPr lang="bn-BD" sz="3200" dirty="0" smtClean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32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slow">
    <p:zoom/>
    <p:sndAc>
      <p:stSnd>
        <p:snd r:embed="rId2" name="laser.wav" builtIn="1"/>
      </p:stSnd>
    </p:sndAc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834716"/>
            <a:ext cx="12192000" cy="1143000"/>
          </a:xfrm>
          <a:solidFill>
            <a:srgbClr val="FFC000"/>
          </a:solidFill>
        </p:spPr>
        <p:txBody>
          <a:bodyPr>
            <a:normAutofit/>
          </a:bodyPr>
          <a:lstStyle/>
          <a:p>
            <a:pPr algn="ctr"/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তাহকীক বা শব্দ বিশ্লেষণ কর 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28800"/>
            <a:ext cx="12192000" cy="4495800"/>
          </a:xfrm>
          <a:solidFill>
            <a:srgbClr val="92D050"/>
          </a:solidFill>
        </p:spPr>
        <p:txBody>
          <a:bodyPr/>
          <a:lstStyle/>
          <a:p>
            <a:r>
              <a:rPr lang="bn-BD" sz="4000" dirty="0" smtClean="0"/>
              <a:t>العطاس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-বাবে</a:t>
            </a:r>
            <a:r>
              <a:rPr lang="bn-BD" sz="4000" dirty="0" smtClean="0"/>
              <a:t>- ضرب-يضرب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এর মাসদার। অর্থঃ হাঁচি দেওয়া। </a:t>
            </a:r>
          </a:p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الحمد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এটা বাবে 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سمع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-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يسمع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এর মাসদার ।অর্থঃ প্রশংসা  করা।   </a:t>
            </a:r>
            <a:endParaRPr lang="bn-BD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تثاؤب:ছিগাواحد مذكر غاءب  বাহাছ اثبات فعل ماضي  معروفবাবে تفاعلমাসদার التثاؤب অর্থঃ সে হাই তুলল।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edge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435260"/>
            <a:ext cx="12192000" cy="989542"/>
          </a:xfrm>
          <a:solidFill>
            <a:srgbClr val="00B0F0"/>
          </a:solidFill>
        </p:spPr>
        <p:txBody>
          <a:bodyPr>
            <a:noAutofit/>
          </a:bodyPr>
          <a:lstStyle/>
          <a:p>
            <a:pPr algn="ctr"/>
            <a:r>
              <a:rPr lang="bn-BD" sz="9600" b="1" i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একক কাজ </a:t>
            </a:r>
            <a:endParaRPr lang="en-US" sz="9600" b="1" i="1" dirty="0">
              <a:ln w="22225">
                <a:solidFill>
                  <a:schemeClr val="accent2"/>
                </a:solidFill>
                <a:prstDash val="solid"/>
              </a:ln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403566"/>
            <a:ext cx="12192000" cy="2909764"/>
          </a:xfrm>
          <a:solidFill>
            <a:srgbClr val="C00000"/>
          </a:solidFill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bn-BD" sz="7200" i="1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তাছাউব শব্দের বাব কী?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bn-BD" sz="7200" i="1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হাঁচির জবাব দেওয়ার হুকুম কী?</a:t>
            </a:r>
            <a:endParaRPr lang="en-US" sz="7200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3479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uiExpand="1" build="p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1"/>
            <a:ext cx="12192000" cy="1915872"/>
          </a:xfrm>
          <a:solidFill>
            <a:srgbClr val="00B050"/>
          </a:solidFill>
        </p:spPr>
        <p:txBody>
          <a:bodyPr>
            <a:normAutofit/>
          </a:bodyPr>
          <a:lstStyle/>
          <a:p>
            <a:pPr algn="ctr"/>
            <a:r>
              <a:rPr lang="bn-BD" sz="8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দলীয় কাজ </a:t>
            </a:r>
            <a:endParaRPr lang="en-US" sz="88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907177"/>
            <a:ext cx="12191999" cy="4008248"/>
          </a:xfrm>
          <a:solidFill>
            <a:srgbClr val="7030A0"/>
          </a:solidFill>
        </p:spPr>
        <p:txBody>
          <a:bodyPr>
            <a:normAutofit/>
          </a:bodyPr>
          <a:lstStyle/>
          <a:p>
            <a:endParaRPr lang="bn-BD" sz="4000" i="1" dirty="0" smtClean="0">
              <a:solidFill>
                <a:srgbClr val="00B050"/>
              </a:solidFill>
            </a:endParaRPr>
          </a:p>
          <a:p>
            <a:r>
              <a:rPr lang="bn-BD" sz="5400" i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আল্লাহ তায়ালা হাঁচি দেওয়া কেন পছন্দ করেন </a:t>
            </a:r>
            <a:r>
              <a:rPr lang="bn-BD" sz="4000" i="1" dirty="0" smtClean="0">
                <a:solidFill>
                  <a:srgbClr val="00B050"/>
                </a:solidFill>
              </a:rPr>
              <a:t>?</a:t>
            </a:r>
          </a:p>
          <a:p>
            <a:r>
              <a:rPr lang="bn-BD" sz="5400" i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হাঁচি দাতা আলহামদুল্লিললাহ বললে শ্রবণকারী জবাবে কী বলবে</a:t>
            </a:r>
            <a:r>
              <a:rPr lang="bn-BD" sz="4000" i="1" dirty="0" smtClean="0">
                <a:solidFill>
                  <a:srgbClr val="00B050"/>
                </a:solidFill>
              </a:rPr>
              <a:t>। </a:t>
            </a:r>
            <a:endParaRPr lang="en-US" sz="4000" i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30709924"/>
      </p:ext>
    </p:extLst>
  </p:cSld>
  <p:clrMapOvr>
    <a:masterClrMapping/>
  </p:clrMapOvr>
  <p:transition spd="slow"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0311" y="0"/>
            <a:ext cx="12192000" cy="665222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909085" y="587023"/>
            <a:ext cx="3350597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6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বাড়ীর কাজ </a:t>
            </a:r>
            <a:endParaRPr lang="en-US" sz="66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6754" y="5734594"/>
            <a:ext cx="12035245" cy="707886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bn-BD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আল্লাহ তায়ালা হাই তোলাকে অপছন্দ করেন এর কারন ব্যাখ্যা কর। </a:t>
            </a:r>
            <a:endParaRPr lang="en-US" sz="40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42879226"/>
      </p:ext>
    </p:extLst>
  </p:cSld>
  <p:clrMapOvr>
    <a:masterClrMapping/>
  </p:clrMapOvr>
  <p:transition spd="slow">
    <p:sndAc>
      <p:stSnd>
        <p:snd r:embed="rId2" name="drumroll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503" y="1604273"/>
            <a:ext cx="11861074" cy="498203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" y="0"/>
            <a:ext cx="12192000" cy="1446550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8800" b="1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আল্লাহ হাফেজ </a:t>
            </a:r>
            <a:endParaRPr lang="en-US" sz="8800" b="1" dirty="0">
              <a:solidFill>
                <a:srgbClr val="FFC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89674121"/>
      </p:ext>
    </p:extLst>
  </p:cSld>
  <p:clrMapOvr>
    <a:masterClrMapping/>
  </p:clrMapOvr>
  <p:transition spd="slow">
    <p:push dir="u"/>
    <p:sndAc>
      <p:stSnd>
        <p:snd r:embed="rId2" name="drumroll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" y="0"/>
            <a:ext cx="12192000" cy="2215991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13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শিক্ষক </a:t>
            </a:r>
            <a:r>
              <a:rPr lang="en-US" sz="138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পরিচিতি</a:t>
            </a:r>
            <a:r>
              <a:rPr lang="en-US" sz="13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:</a:t>
            </a:r>
            <a:endParaRPr lang="en-US" sz="138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169" name="Picture 1" descr="E:\সুপার.jpg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-1" y="1776549"/>
            <a:ext cx="4258491" cy="5081450"/>
          </a:xfrm>
          <a:prstGeom prst="rect">
            <a:avLst/>
          </a:prstGeom>
          <a:solidFill>
            <a:schemeClr val="accent6"/>
          </a:solidFill>
        </p:spPr>
      </p:pic>
      <p:sp>
        <p:nvSpPr>
          <p:cNvPr id="5" name="Rectangle 4"/>
          <p:cNvSpPr/>
          <p:nvPr/>
        </p:nvSpPr>
        <p:spPr>
          <a:xfrm>
            <a:off x="3905794" y="1802675"/>
            <a:ext cx="8286205" cy="5786199"/>
          </a:xfrm>
          <a:prstGeom prst="rect">
            <a:avLst/>
          </a:prstGeom>
          <a:solidFill>
            <a:schemeClr val="accent6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bn-BD" sz="6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মোঃসাইদুর রহমান</a:t>
            </a:r>
          </a:p>
          <a:p>
            <a:pPr algn="ctr"/>
            <a:r>
              <a:rPr lang="bn-BD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সহকারী সুপার </a:t>
            </a:r>
          </a:p>
          <a:p>
            <a:pPr algn="ctr"/>
            <a:r>
              <a:rPr lang="bn-BD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গোয়ালন্দ ইদ্রিসিয়া ইসলামিয়া দাখিল মাদ্রাসা</a:t>
            </a:r>
          </a:p>
          <a:p>
            <a:pPr algn="ctr"/>
            <a:r>
              <a:rPr lang="bn-BD" sz="4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গোয়ালন্দ, রাজবাড়ি </a:t>
            </a:r>
          </a:p>
          <a:p>
            <a:pPr algn="ctr"/>
            <a:r>
              <a:rPr lang="bn-BD" sz="4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মোবাইলঃ ০১৭০৬০৫০৩৪৬ </a:t>
            </a:r>
            <a:endParaRPr lang="bn-BD" sz="3600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endParaRPr lang="bn-BD" sz="5400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endParaRPr lang="en-US" sz="5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wedge/>
    <p:sndAc>
      <p:stSnd>
        <p:snd r:embed="rId2" name="applause.wav" builtIn="1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" y="0"/>
            <a:ext cx="12192000" cy="137344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lIns="95243" tIns="47621" rIns="95243" bIns="47621" rtlCol="0">
            <a:spAutoFit/>
          </a:bodyPr>
          <a:lstStyle/>
          <a:p>
            <a:pPr algn="ctr"/>
            <a:r>
              <a:rPr lang="bn-BD" sz="8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পাঠ </a:t>
            </a:r>
            <a:r>
              <a:rPr lang="bn-IN" sz="8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পরিচিতি</a:t>
            </a:r>
            <a:r>
              <a:rPr lang="bn-IN" sz="8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8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1230592"/>
            <a:ext cx="12192000" cy="5627408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txBody>
          <a:bodyPr wrap="square" lIns="86585" tIns="43292" rIns="86585" bIns="43292">
            <a:spAutoFit/>
          </a:bodyPr>
          <a:lstStyle/>
          <a:p>
            <a:pPr algn="ctr"/>
            <a:r>
              <a:rPr lang="bn-IN" sz="7200" b="1" dirty="0" smtClean="0">
                <a:ln w="1905"/>
                <a:solidFill>
                  <a:schemeClr val="bg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বিষয়ঃ হাদিস</a:t>
            </a:r>
            <a:r>
              <a:rPr lang="en-US" sz="7200" b="1" dirty="0" smtClean="0">
                <a:ln w="1905"/>
                <a:solidFill>
                  <a:schemeClr val="bg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7200" b="1" dirty="0" smtClean="0">
                <a:ln w="1905"/>
                <a:solidFill>
                  <a:schemeClr val="bg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শরীফ</a:t>
            </a:r>
            <a:endParaRPr lang="bn-IN" sz="7200" b="1" dirty="0" smtClean="0">
              <a:ln w="1905"/>
              <a:solidFill>
                <a:schemeClr val="bg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7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দাখিল দশম</a:t>
            </a:r>
            <a:r>
              <a:rPr lang="bn-BD" sz="7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7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শ্রেণিঃ</a:t>
            </a:r>
            <a:endParaRPr lang="bn-BD" sz="72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7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অধ্যায়-৬ষ্ঠ </a:t>
            </a:r>
          </a:p>
          <a:p>
            <a:pPr algn="ctr"/>
            <a:r>
              <a:rPr lang="bn-IN" sz="7200" b="1" dirty="0" smtClean="0">
                <a:ln w="1905"/>
                <a:solidFill>
                  <a:schemeClr val="bg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সময়ঃ ৪</a:t>
            </a:r>
            <a:r>
              <a:rPr lang="bn-BD" sz="7200" b="1" dirty="0" smtClean="0">
                <a:ln w="1905"/>
                <a:solidFill>
                  <a:schemeClr val="bg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৫</a:t>
            </a:r>
            <a:r>
              <a:rPr lang="bn-IN" sz="7200" b="1" dirty="0" smtClean="0">
                <a:ln w="1905"/>
                <a:solidFill>
                  <a:schemeClr val="bg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মিনিট</a:t>
            </a:r>
          </a:p>
          <a:p>
            <a:pPr algn="ctr"/>
            <a:r>
              <a:rPr lang="bn-BD" sz="7200" b="1" dirty="0" smtClean="0">
                <a:ln w="1905"/>
                <a:solidFill>
                  <a:schemeClr val="bg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তারিখঃ </a:t>
            </a:r>
            <a:r>
              <a:rPr lang="en-US" sz="7200" b="1" smtClean="0">
                <a:ln w="1905"/>
                <a:solidFill>
                  <a:schemeClr val="bg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12</a:t>
            </a:r>
            <a:r>
              <a:rPr lang="bn-BD" sz="7200" b="1" smtClean="0">
                <a:ln w="1905"/>
                <a:solidFill>
                  <a:schemeClr val="bg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/১১/২০২০ </a:t>
            </a:r>
            <a:r>
              <a:rPr lang="bn-BD" sz="7200" b="1" dirty="0" smtClean="0">
                <a:ln w="1905"/>
                <a:solidFill>
                  <a:schemeClr val="bg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ইং  </a:t>
            </a:r>
            <a:endParaRPr lang="bn-IN" sz="7200" b="1" dirty="0">
              <a:ln w="1905"/>
              <a:solidFill>
                <a:schemeClr val="bg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88537052"/>
      </p:ext>
    </p:extLst>
  </p:cSld>
  <p:clrMapOvr>
    <a:masterClrMapping/>
  </p:clrMapOvr>
  <p:transition spd="slow">
    <p:checker/>
    <p:sndAc>
      <p:stSnd>
        <p:snd r:embed="rId2" name="laser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339635"/>
            <a:ext cx="12192000" cy="68580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download (1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68464" y="1567544"/>
            <a:ext cx="6231798" cy="5003073"/>
          </a:xfrm>
          <a:prstGeom prst="rect">
            <a:avLst/>
          </a:prstGeom>
        </p:spPr>
      </p:pic>
      <p:pic>
        <p:nvPicPr>
          <p:cNvPr id="4" name="Picture 3" descr="download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1593667"/>
            <a:ext cx="5704785" cy="5042263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3383280" y="587829"/>
            <a:ext cx="4349931" cy="10189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ছবি গুলো লক্ষ্য কর</a:t>
            </a:r>
            <a:endParaRPr lang="en-US" sz="36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1410789" y="6655526"/>
            <a:ext cx="1528354" cy="4049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১</a:t>
            </a:r>
            <a:endParaRPr lang="en-US" sz="28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7532915" y="6655526"/>
            <a:ext cx="1528354" cy="4049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২ </a:t>
            </a:r>
            <a:endParaRPr lang="en-US" sz="28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slow">
    <p:zoom/>
    <p:sndAc>
      <p:stSnd>
        <p:snd r:embed="rId2" name="explode.wav" builtIn="1"/>
      </p:stSnd>
    </p:sndAc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 descr="download (2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829763"/>
            <a:ext cx="5883589" cy="4708889"/>
          </a:xfrm>
          <a:prstGeom prst="rect">
            <a:avLst/>
          </a:prstGeom>
        </p:spPr>
      </p:pic>
      <p:pic>
        <p:nvPicPr>
          <p:cNvPr id="6" name="Picture 5" descr="download (3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03958" y="899988"/>
            <a:ext cx="6188042" cy="4651727"/>
          </a:xfrm>
          <a:prstGeom prst="rect">
            <a:avLst/>
          </a:prstGeom>
        </p:spPr>
      </p:pic>
      <p:sp>
        <p:nvSpPr>
          <p:cNvPr id="7" name="Oval 6"/>
          <p:cNvSpPr/>
          <p:nvPr/>
        </p:nvSpPr>
        <p:spPr>
          <a:xfrm>
            <a:off x="2129245" y="0"/>
            <a:ext cx="1606732" cy="56170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৩</a:t>
            </a:r>
            <a:r>
              <a:rPr lang="bn-BD" dirty="0" smtClean="0"/>
              <a:t> 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8486502" y="0"/>
            <a:ext cx="1637212" cy="56170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৪ </a:t>
            </a:r>
            <a:r>
              <a:rPr lang="bn-BD" dirty="0" smtClean="0"/>
              <a:t> 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" y="5682343"/>
            <a:ext cx="12192000" cy="966651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ছবি গুলোতে কি দেখতে পেলে? 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slow">
    <p:split dir="in"/>
    <p:sndAc>
      <p:stSnd>
        <p:snd r:embed="rId2" name="chimes.wav" builtIn="1"/>
      </p:stSnd>
    </p:sndAc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" y="415635"/>
            <a:ext cx="12192000" cy="221599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bn-BD" sz="115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       </a:t>
            </a:r>
            <a:r>
              <a:rPr lang="bn-BD" sz="138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পাঠ ঘোষণা  </a:t>
            </a:r>
            <a:endParaRPr lang="en-US" sz="11500" b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2272937"/>
            <a:ext cx="12192001" cy="3339376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bn-BD" sz="9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আজ আমাদের শিক্ষার বিষয়ঃ</a:t>
            </a:r>
          </a:p>
          <a:p>
            <a:r>
              <a:rPr lang="bn-BD" sz="115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হাঁচি দেওয়া  ও হাই তোলা </a:t>
            </a:r>
            <a:r>
              <a:rPr lang="bn-BD" sz="88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8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42423322"/>
      </p:ext>
    </p:extLst>
  </p:cSld>
  <p:clrMapOvr>
    <a:masterClrMapping/>
  </p:clrMapOvr>
  <p:transition spd="slow">
    <p:newsflash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" y="391887"/>
            <a:ext cx="12192000" cy="6217087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শিখ</a:t>
            </a:r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ন </a:t>
            </a:r>
            <a:r>
              <a:rPr lang="bn-BD" sz="60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ফল</a:t>
            </a:r>
          </a:p>
          <a:p>
            <a:pPr algn="ctr"/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পাঠ শেষে শিক্ষার্থীরা</a:t>
            </a:r>
          </a:p>
          <a:p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১।হাঁচি ও হাই তোলা কি বলতে পারবে।</a:t>
            </a:r>
          </a:p>
          <a:p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২। হাঁচির জবাব কি তা বলতে পারবে।</a:t>
            </a:r>
          </a:p>
          <a:p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৩।হাই তোলা প্রতিরোধে উপায় কি তা লিখতে পারবে।  </a:t>
            </a:r>
          </a:p>
          <a:p>
            <a:pPr algn="ctr"/>
            <a:r>
              <a:rPr lang="bn-BD" sz="80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09675132"/>
      </p:ext>
    </p:extLst>
  </p:cSld>
  <p:clrMapOvr>
    <a:masterClrMapping/>
  </p:clrMapOvr>
  <p:transition spd="slow">
    <p:zoom/>
    <p:sndAc>
      <p:stSnd>
        <p:snd r:embed="rId2" name="explode.wav" builtIn="1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0"/>
            <a:ext cx="12192000" cy="677108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6600" b="1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হাদিস খানা পড় </a:t>
            </a:r>
            <a:endParaRPr lang="ar-SA" sz="6600" b="1" dirty="0" smtClean="0">
              <a:solidFill>
                <a:srgbClr val="7030A0"/>
              </a:solidFill>
            </a:endParaRPr>
          </a:p>
          <a:p>
            <a:pPr algn="r"/>
            <a:r>
              <a:rPr lang="ar-SA" sz="5400" b="1" dirty="0" smtClean="0">
                <a:solidFill>
                  <a:srgbClr val="00B0F0"/>
                </a:solidFill>
                <a:latin typeface="NikoshBAN" pitchFamily="2" charset="0"/>
              </a:rPr>
              <a:t>عن ابي </a:t>
            </a:r>
            <a:r>
              <a:rPr lang="bn-BD" sz="5400" b="1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هريرةّ رضي الله تعالئ عنه عن النبي صل الله عليه وسلم قال ان الله يحب العطاس ويكره التثؤب فاذا عطس احدكم  و حمد الله  كان حقا علي  كل مسلم سمعه ان يقول له  يرحمك الله فاما التثاؤب فانما هومن الشيطان فاذا</a:t>
            </a:r>
            <a:r>
              <a:rPr lang="ar-SA" sz="5400" b="1" dirty="0" smtClean="0">
                <a:solidFill>
                  <a:srgbClr val="00B0F0"/>
                </a:solidFill>
                <a:latin typeface="NikoshBAN" pitchFamily="2" charset="0"/>
              </a:rPr>
              <a:t> </a:t>
            </a:r>
            <a:r>
              <a:rPr lang="bn-BD" sz="5400" b="1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تثاؤب احدكم فليرده مااستطاع فان احدكم اذاتثاؤب ضحك منه الشيطان </a:t>
            </a:r>
          </a:p>
          <a:p>
            <a:pPr algn="r"/>
            <a:r>
              <a:rPr lang="bn-BD" sz="3600" b="1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[  </a:t>
            </a:r>
            <a:r>
              <a:rPr lang="bn-BD" sz="4400" b="1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رواه البخاري</a:t>
            </a:r>
            <a:r>
              <a:rPr lang="bn-BD" sz="44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]</a:t>
            </a:r>
            <a:endParaRPr lang="en-US" sz="3600" b="1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05412673"/>
      </p:ext>
    </p:extLst>
  </p:cSld>
  <p:clrMapOvr>
    <a:masterClrMapping/>
  </p:clrMapOvr>
  <p:transition spd="slow">
    <p:cover dir="d"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60612"/>
            <a:ext cx="10515600" cy="5316351"/>
          </a:xfrm>
          <a:solidFill>
            <a:srgbClr val="002060"/>
          </a:solidFill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bn-BD" sz="4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বঙ্গানুবাদঃ</a:t>
            </a:r>
          </a:p>
          <a:p>
            <a:r>
              <a:rPr lang="bn-BD" sz="3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হযরত আবু হুরায়রা ( রাঃ) হতে বর্ণিত ,তিনি নবি করিম (সাঃ) হতে বর্ণনা করেন। তিনি  বলেন , নিশ্চয়ই আল্লাহ তায়ালা হাঁচি দেওয়া পছন্দ করেন এবং হাই তোলা অপছন্দ করেন । সুতরাং যখন তোমাদের কেউ হাঁচি দিয়ে আল্লাহ তায়ালার প্রশংসায়  আলহামদু লিল্লাহ বলে তখন প্রত্যেক মুসলমান, যে  তা শুনবে , তার يرحمك اللهবলা  কর্তব্য (ওয়াজিব) হয়ে যায় ।  আর হাই তোলা শয়তানের পক্ষ  থেকে  হয়ে থাকে । সুতরাং যখন তোমাদের কারো হাই আসে,সে যেন সাধ্যমত তা প্রতিহত করে। কেননা , তোমাদের কেউ যখন হাই তোলে, তখন শয়তান তা দেখে হাসতে থাকে। ( ইমাম বুখারী হাদিসটি  বর্ণনা করেন ) </a:t>
            </a:r>
            <a:endParaRPr lang="en-US" sz="36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slow">
    <p:wheel spokes="8"/>
    <p:sndAc>
      <p:stSnd>
        <p:snd r:embed="rId2" name="explode.wav" builtIn="1"/>
      </p:stSnd>
    </p:sndAc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380</TotalTime>
  <Words>434</Words>
  <Application>Microsoft Office PowerPoint</Application>
  <PresentationFormat>Custom</PresentationFormat>
  <Paragraphs>57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Flow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তাহকীক বা শব্দ বিশ্লেষণ কর </vt:lpstr>
      <vt:lpstr>একক কাজ </vt:lpstr>
      <vt:lpstr>দলীয় কাজ </vt:lpstr>
      <vt:lpstr>Slide 14</vt:lpstr>
      <vt:lpstr>Slide 15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ASUS</dc:creator>
  <cp:lastModifiedBy>Ma</cp:lastModifiedBy>
  <cp:revision>63</cp:revision>
  <dcterms:created xsi:type="dcterms:W3CDTF">2017-11-26T14:56:45Z</dcterms:created>
  <dcterms:modified xsi:type="dcterms:W3CDTF">2020-11-12T16:02:03Z</dcterms:modified>
</cp:coreProperties>
</file>