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3" r:id="rId2"/>
    <p:sldId id="274" r:id="rId3"/>
    <p:sldId id="269" r:id="rId4"/>
    <p:sldId id="277" r:id="rId5"/>
    <p:sldId id="275" r:id="rId6"/>
    <p:sldId id="276" r:id="rId7"/>
    <p:sldId id="258" r:id="rId8"/>
    <p:sldId id="259" r:id="rId9"/>
    <p:sldId id="260" r:id="rId10"/>
    <p:sldId id="261" r:id="rId11"/>
    <p:sldId id="257" r:id="rId12"/>
    <p:sldId id="264" r:id="rId13"/>
    <p:sldId id="263" r:id="rId14"/>
    <p:sldId id="266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9F920-E94A-4D7B-8339-855A4A9A0C6F}" type="datetimeFigureOut">
              <a:rPr lang="en-US" smtClean="0"/>
              <a:pPr/>
              <a:t>10-Nov-20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82E797-DFED-4D58-B89C-359BA97B6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2E797-DFED-4D58-B89C-359BA97B6C6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2E797-DFED-4D58-B89C-359BA97B6C6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2E797-DFED-4D58-B89C-359BA97B6C6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81F1-76A1-48E2-8525-6A7BE57729DE}" type="datetimeFigureOut">
              <a:rPr lang="en-US" smtClean="0"/>
              <a:pPr/>
              <a:t>10-Nov-20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3D8B-30B7-4854-9F93-0397657BA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81F1-76A1-48E2-8525-6A7BE57729DE}" type="datetimeFigureOut">
              <a:rPr lang="en-US" smtClean="0"/>
              <a:pPr/>
              <a:t>10-Nov-20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3D8B-30B7-4854-9F93-0397657BA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81F1-76A1-48E2-8525-6A7BE57729DE}" type="datetimeFigureOut">
              <a:rPr lang="en-US" smtClean="0"/>
              <a:pPr/>
              <a:t>10-Nov-20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3D8B-30B7-4854-9F93-0397657BA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81F1-76A1-48E2-8525-6A7BE57729DE}" type="datetimeFigureOut">
              <a:rPr lang="en-US" smtClean="0"/>
              <a:pPr/>
              <a:t>10-Nov-20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3D8B-30B7-4854-9F93-0397657BA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81F1-76A1-48E2-8525-6A7BE57729DE}" type="datetimeFigureOut">
              <a:rPr lang="en-US" smtClean="0"/>
              <a:pPr/>
              <a:t>10-Nov-20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3D8B-30B7-4854-9F93-0397657BA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81F1-76A1-48E2-8525-6A7BE57729DE}" type="datetimeFigureOut">
              <a:rPr lang="en-US" smtClean="0"/>
              <a:pPr/>
              <a:t>10-Nov-20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3D8B-30B7-4854-9F93-0397657BA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81F1-76A1-48E2-8525-6A7BE57729DE}" type="datetimeFigureOut">
              <a:rPr lang="en-US" smtClean="0"/>
              <a:pPr/>
              <a:t>10-Nov-20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3D8B-30B7-4854-9F93-0397657BA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81F1-76A1-48E2-8525-6A7BE57729DE}" type="datetimeFigureOut">
              <a:rPr lang="en-US" smtClean="0"/>
              <a:pPr/>
              <a:t>10-Nov-20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3D8B-30B7-4854-9F93-0397657BA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81F1-76A1-48E2-8525-6A7BE57729DE}" type="datetimeFigureOut">
              <a:rPr lang="en-US" smtClean="0"/>
              <a:pPr/>
              <a:t>10-Nov-20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3D8B-30B7-4854-9F93-0397657BA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81F1-76A1-48E2-8525-6A7BE57729DE}" type="datetimeFigureOut">
              <a:rPr lang="en-US" smtClean="0"/>
              <a:pPr/>
              <a:t>10-Nov-20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3D8B-30B7-4854-9F93-0397657BA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81F1-76A1-48E2-8525-6A7BE57729DE}" type="datetimeFigureOut">
              <a:rPr lang="en-US" smtClean="0"/>
              <a:pPr/>
              <a:t>10-Nov-20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3D8B-30B7-4854-9F93-0397657BA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581F1-76A1-48E2-8525-6A7BE57729DE}" type="datetimeFigureOut">
              <a:rPr lang="en-US" smtClean="0"/>
              <a:pPr/>
              <a:t>10-Nov-20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03D8B-30B7-4854-9F93-0397657BA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gif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gif"/><Relationship Id="rId9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11500" dirty="0" smtClean="0"/>
              <a:t>WELCOME</a:t>
            </a:r>
            <a:endParaRPr lang="en-US" sz="115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0" y="1295400"/>
            <a:ext cx="4495800" cy="556260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495800" y="1371600"/>
            <a:ext cx="4648200" cy="5486400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0" y="71021"/>
            <a:ext cx="914400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Structure of present perfect continuous tense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0" y="6858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Subject+have</a:t>
            </a:r>
            <a:r>
              <a:rPr lang="en-US" sz="2400" b="1" dirty="0" smtClean="0">
                <a:solidFill>
                  <a:srgbClr val="FF0000"/>
                </a:solidFill>
              </a:rPr>
              <a:t> been/has </a:t>
            </a:r>
            <a:r>
              <a:rPr lang="en-US" sz="2400" b="1" dirty="0" err="1" smtClean="0">
                <a:solidFill>
                  <a:srgbClr val="FF0000"/>
                </a:solidFill>
              </a:rPr>
              <a:t>been+verb</a:t>
            </a:r>
            <a:r>
              <a:rPr lang="en-US" sz="2400" b="1" dirty="0" smtClean="0">
                <a:solidFill>
                  <a:srgbClr val="FF0000"/>
                </a:solidFill>
              </a:rPr>
              <a:t>(present form)</a:t>
            </a:r>
            <a:r>
              <a:rPr lang="en-US" sz="2400" b="1" dirty="0" err="1" smtClean="0">
                <a:solidFill>
                  <a:srgbClr val="FF0000"/>
                </a:solidFill>
              </a:rPr>
              <a:t>ing</a:t>
            </a:r>
            <a:r>
              <a:rPr lang="en-US" sz="2400" b="1" dirty="0" smtClean="0">
                <a:solidFill>
                  <a:srgbClr val="FF0000"/>
                </a:solidFill>
              </a:rPr>
              <a:t> +object +others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23622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They have been walking for </a:t>
            </a:r>
            <a:r>
              <a:rPr lang="en-US" sz="3200" b="1" dirty="0" smtClean="0">
                <a:solidFill>
                  <a:srgbClr val="7030A0"/>
                </a:solidFill>
              </a:rPr>
              <a:t>an hour</a:t>
            </a:r>
            <a:r>
              <a:rPr lang="en-US" sz="3200" b="1" dirty="0" smtClean="0">
                <a:solidFill>
                  <a:schemeClr val="bg1"/>
                </a:solidFill>
              </a:rPr>
              <a:t>.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11430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They have been helping one another for </a:t>
            </a:r>
            <a:r>
              <a:rPr lang="en-US" sz="3200" b="1" dirty="0" smtClean="0">
                <a:solidFill>
                  <a:srgbClr val="7030A0"/>
                </a:solidFill>
              </a:rPr>
              <a:t>an hour.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8100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The lady has been delivering speech for </a:t>
            </a:r>
            <a:r>
              <a:rPr lang="en-US" sz="3200" dirty="0" smtClean="0">
                <a:solidFill>
                  <a:srgbClr val="7030A0"/>
                </a:solidFill>
              </a:rPr>
              <a:t>half an hour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31" name="Rectangle 30"/>
          <p:cNvSpPr/>
          <p:nvPr/>
        </p:nvSpPr>
        <p:spPr>
          <a:xfrm>
            <a:off x="0" y="56388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She has been reading a noble  </a:t>
            </a:r>
            <a:r>
              <a:rPr lang="en-US" sz="3600" dirty="0" smtClean="0">
                <a:solidFill>
                  <a:srgbClr val="7030A0"/>
                </a:solidFill>
              </a:rPr>
              <a:t>since morning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36" name="TextBox 35"/>
          <p:cNvSpPr txBox="1"/>
          <p:nvPr/>
        </p:nvSpPr>
        <p:spPr>
          <a:xfrm>
            <a:off x="0" y="29718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We have been following them since morning.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18288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They have been going to park for an hour.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0" y="4343400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We have been </a:t>
            </a:r>
            <a:r>
              <a:rPr lang="en-US" sz="2800" dirty="0" err="1" smtClean="0">
                <a:solidFill>
                  <a:srgbClr val="FF0000"/>
                </a:solidFill>
              </a:rPr>
              <a:t>listenning</a:t>
            </a:r>
            <a:r>
              <a:rPr lang="en-US" sz="2800" dirty="0" smtClean="0">
                <a:solidFill>
                  <a:srgbClr val="FF0000"/>
                </a:solidFill>
              </a:rPr>
              <a:t> to the speech for an hour.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1250" y="4419600"/>
            <a:ext cx="2162750" cy="129674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7239000" y="1752600"/>
            <a:ext cx="1905000" cy="220636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876800" y="63246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[Period of time must]</a:t>
            </a:r>
            <a:endParaRPr lang="en-US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35" grpId="0"/>
      <p:bldP spid="26" grpId="0"/>
      <p:bldP spid="27" grpId="0"/>
      <p:bldP spid="30" grpId="0"/>
      <p:bldP spid="31" grpId="0"/>
      <p:bldP spid="36" grpId="0"/>
      <p:bldP spid="38" grpId="0"/>
      <p:bldP spid="40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0" y="7620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Subject+verb</a:t>
            </a:r>
            <a:r>
              <a:rPr lang="en-US" sz="3600" b="1" dirty="0" smtClean="0">
                <a:solidFill>
                  <a:srgbClr val="FF0000"/>
                </a:solidFill>
              </a:rPr>
              <a:t>(past form) +object +others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15240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They assembled together.</a:t>
            </a:r>
            <a:endParaRPr lang="en-US" sz="3600" dirty="0"/>
          </a:p>
        </p:txBody>
      </p:sp>
      <p:sp>
        <p:nvSpPr>
          <p:cNvPr id="35" name="TextBox 34"/>
          <p:cNvSpPr txBox="1"/>
          <p:nvPr/>
        </p:nvSpPr>
        <p:spPr>
          <a:xfrm>
            <a:off x="0" y="3124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Principal and three professor were present.</a:t>
            </a:r>
            <a:endParaRPr lang="en-US" sz="3600" dirty="0"/>
          </a:p>
        </p:txBody>
      </p:sp>
      <p:sp>
        <p:nvSpPr>
          <p:cNvPr id="41" name="TextBox 40"/>
          <p:cNvSpPr txBox="1"/>
          <p:nvPr/>
        </p:nvSpPr>
        <p:spPr>
          <a:xfrm>
            <a:off x="0" y="4191000"/>
            <a:ext cx="4602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He sang a </a:t>
            </a:r>
            <a:r>
              <a:rPr lang="en-US" sz="4000" dirty="0" err="1" smtClean="0"/>
              <a:t>Lalongiti</a:t>
            </a:r>
            <a:endParaRPr lang="en-US" sz="4000" dirty="0"/>
          </a:p>
        </p:txBody>
      </p:sp>
      <p:sp>
        <p:nvSpPr>
          <p:cNvPr id="42" name="TextBox 41"/>
          <p:cNvSpPr txBox="1"/>
          <p:nvPr/>
        </p:nvSpPr>
        <p:spPr>
          <a:xfrm>
            <a:off x="0" y="21336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We saw them.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0" y="495300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There were bushes by the side of the river.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0" y="54864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They wore white dress</a:t>
            </a:r>
            <a:endParaRPr lang="en-US" sz="3200" dirty="0"/>
          </a:p>
        </p:txBody>
      </p:sp>
      <p:sp>
        <p:nvSpPr>
          <p:cNvPr id="45" name="TextBox 44"/>
          <p:cNvSpPr txBox="1"/>
          <p:nvPr/>
        </p:nvSpPr>
        <p:spPr>
          <a:xfrm>
            <a:off x="0" y="60198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It was the scenery of a village.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0" y="71021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Structure of past indefinite tense</a:t>
            </a:r>
          </a:p>
        </p:txBody>
      </p:sp>
      <p:pic>
        <p:nvPicPr>
          <p:cNvPr id="47" name="Picture 46" descr="C:\Users\pti kushtia\Desktop\abdullah\Bangladesh-Cadet-Colle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600200"/>
            <a:ext cx="3733800" cy="1219200"/>
          </a:xfrm>
          <a:prstGeom prst="rect">
            <a:avLst/>
          </a:prstGeom>
          <a:noFill/>
        </p:spPr>
      </p:pic>
      <p:pic>
        <p:nvPicPr>
          <p:cNvPr id="49" name="Teen Pagoley Holo Mela (Lalon Geeti) -- Farida Parveen[1]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4343400"/>
            <a:ext cx="2370428" cy="1777821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54000" dist="63500" dir="5400000" sx="105000" sy="105000" algn="t" rotWithShape="0">
              <a:srgbClr val="000000">
                <a:alpha val="40000"/>
              </a:srgbClr>
            </a:outerShdw>
          </a:effectLst>
          <a:scene3d>
            <a:camera prst="perspectiveRelaxedModerately" fov="2700000">
              <a:rot lat="20400000" lon="0" rev="0"/>
            </a:camera>
            <a:lightRig rig="soft" dir="t"/>
          </a:scene3d>
          <a:sp3d extrusionH="952500">
            <a:bevelT w="127000" h="127000"/>
            <a:bevelB/>
            <a:extrusionClr>
              <a:srgbClr val="FFFFFF"/>
            </a:extrusionClr>
          </a:sp3d>
        </p:spPr>
      </p:pic>
      <p:sp>
        <p:nvSpPr>
          <p:cNvPr id="50" name="TextBox 49"/>
          <p:cNvSpPr txBox="1"/>
          <p:nvPr/>
        </p:nvSpPr>
        <p:spPr>
          <a:xfrm>
            <a:off x="0" y="37338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 students swore together.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5" grpId="0"/>
      <p:bldP spid="41" grpId="0"/>
      <p:bldP spid="42" grpId="0"/>
      <p:bldP spid="43" grpId="0"/>
      <p:bldP spid="44" grpId="0"/>
      <p:bldP spid="45" grpId="0"/>
      <p:bldP spid="46" grpId="0" animBg="1"/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0" y="38100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We were planting plants.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0" y="14478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They were walking by the village road.</a:t>
            </a:r>
            <a:endParaRPr lang="en-US" sz="3200" dirty="0"/>
          </a:p>
        </p:txBody>
      </p:sp>
      <p:sp>
        <p:nvSpPr>
          <p:cNvPr id="42" name="TextBox 41"/>
          <p:cNvSpPr txBox="1"/>
          <p:nvPr/>
        </p:nvSpPr>
        <p:spPr>
          <a:xfrm>
            <a:off x="0" y="594360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 student was reciting the Holly Quran.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0" y="53340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guests were coming.</a:t>
            </a:r>
            <a:endParaRPr lang="en-US" sz="3600" dirty="0"/>
          </a:p>
        </p:txBody>
      </p:sp>
      <p:sp>
        <p:nvSpPr>
          <p:cNvPr id="44" name="TextBox 43"/>
          <p:cNvSpPr txBox="1"/>
          <p:nvPr/>
        </p:nvSpPr>
        <p:spPr>
          <a:xfrm>
            <a:off x="0" y="26670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He was singing  </a:t>
            </a:r>
            <a:r>
              <a:rPr lang="en-US" sz="3600" dirty="0" err="1" smtClean="0"/>
              <a:t>Lalongiti</a:t>
            </a:r>
            <a:endParaRPr lang="en-US" sz="3600" dirty="0"/>
          </a:p>
        </p:txBody>
      </p:sp>
      <p:sp>
        <p:nvSpPr>
          <p:cNvPr id="45" name="TextBox 44"/>
          <p:cNvSpPr txBox="1"/>
          <p:nvPr/>
        </p:nvSpPr>
        <p:spPr>
          <a:xfrm>
            <a:off x="0" y="4648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Our prize giving ceremony was starting.</a:t>
            </a:r>
            <a:endParaRPr lang="en-US" sz="3600" dirty="0"/>
          </a:p>
        </p:txBody>
      </p:sp>
      <p:sp>
        <p:nvSpPr>
          <p:cNvPr id="47" name="TextBox 46"/>
          <p:cNvSpPr txBox="1"/>
          <p:nvPr/>
        </p:nvSpPr>
        <p:spPr>
          <a:xfrm>
            <a:off x="0" y="71021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Structure of past continuous tense</a:t>
            </a:r>
          </a:p>
        </p:txBody>
      </p:sp>
      <p:pic>
        <p:nvPicPr>
          <p:cNvPr id="48" name="Teen Pagoley Holo Mela (Lalon Geeti) -- Farida Parveen[1]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73572" y="1371600"/>
            <a:ext cx="2370428" cy="1777821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54000" dist="63500" dir="5400000" sx="105000" sy="105000" algn="t" rotWithShape="0">
              <a:srgbClr val="000000">
                <a:alpha val="40000"/>
              </a:srgbClr>
            </a:outerShdw>
          </a:effectLst>
          <a:scene3d>
            <a:camera prst="perspectiveRelaxedModerately" fov="2700000">
              <a:rot lat="20400000" lon="0" rev="0"/>
            </a:camera>
            <a:lightRig rig="soft" dir="t"/>
          </a:scene3d>
          <a:sp3d extrusionH="952500">
            <a:bevelT w="127000" h="127000"/>
            <a:bevelB/>
            <a:extrusionClr>
              <a:srgbClr val="FFFFFF"/>
            </a:extrusionClr>
          </a:sp3d>
        </p:spPr>
      </p:pic>
      <p:sp>
        <p:nvSpPr>
          <p:cNvPr id="49" name="Rectangle 48"/>
          <p:cNvSpPr/>
          <p:nvPr/>
        </p:nvSpPr>
        <p:spPr>
          <a:xfrm>
            <a:off x="0" y="7620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Subject+was</a:t>
            </a:r>
            <a:r>
              <a:rPr lang="en-US" sz="2800" dirty="0" smtClean="0">
                <a:solidFill>
                  <a:srgbClr val="FF0000"/>
                </a:solidFill>
              </a:rPr>
              <a:t>/</a:t>
            </a:r>
            <a:r>
              <a:rPr lang="en-US" sz="2800" dirty="0" err="1" smtClean="0">
                <a:solidFill>
                  <a:srgbClr val="FF0000"/>
                </a:solidFill>
              </a:rPr>
              <a:t>were+verb</a:t>
            </a:r>
            <a:r>
              <a:rPr lang="en-US" sz="2800" dirty="0" smtClean="0">
                <a:solidFill>
                  <a:srgbClr val="FF0000"/>
                </a:solidFill>
              </a:rPr>
              <a:t>(present form)</a:t>
            </a:r>
            <a:r>
              <a:rPr lang="en-US" sz="2800" dirty="0" err="1" smtClean="0">
                <a:solidFill>
                  <a:srgbClr val="FF0000"/>
                </a:solidFill>
              </a:rPr>
              <a:t>ing</a:t>
            </a:r>
            <a:r>
              <a:rPr lang="en-US" sz="2800" dirty="0" smtClean="0">
                <a:solidFill>
                  <a:srgbClr val="FF0000"/>
                </a:solidFill>
              </a:rPr>
              <a:t> +object +others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0" name="Picture 49" descr="FB_IMG_158285726907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2800" y="5334000"/>
            <a:ext cx="1981200" cy="1524000"/>
          </a:xfrm>
          <a:prstGeom prst="rect">
            <a:avLst/>
          </a:prstGeom>
        </p:spPr>
      </p:pic>
      <p:pic>
        <p:nvPicPr>
          <p:cNvPr id="14" name="Picture 13" descr="FB_IMG_150285415079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12000" y="3505200"/>
            <a:ext cx="2032000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1" grpId="0"/>
      <p:bldP spid="42" grpId="0"/>
      <p:bldP spid="43" grpId="0"/>
      <p:bldP spid="44" grpId="0"/>
      <p:bldP spid="45" grpId="0"/>
      <p:bldP spid="47" grpId="0" animBg="1"/>
      <p:bldP spid="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0" y="14478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She had delivered an important speech before the chief guest came.</a:t>
            </a:r>
            <a:endParaRPr lang="en-US" sz="3200" dirty="0"/>
          </a:p>
        </p:txBody>
      </p:sp>
      <p:sp>
        <p:nvSpPr>
          <p:cNvPr id="36" name="TextBox 35"/>
          <p:cNvSpPr txBox="1"/>
          <p:nvPr/>
        </p:nvSpPr>
        <p:spPr>
          <a:xfrm>
            <a:off x="0" y="3352800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She  presided over the meeting after she had delivered a short speech .</a:t>
            </a:r>
            <a:endParaRPr lang="en-US" sz="3200" dirty="0"/>
          </a:p>
        </p:txBody>
      </p:sp>
      <p:sp>
        <p:nvSpPr>
          <p:cNvPr id="45" name="TextBox 44"/>
          <p:cNvSpPr txBox="1"/>
          <p:nvPr/>
        </p:nvSpPr>
        <p:spPr>
          <a:xfrm>
            <a:off x="0" y="2514600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We had reached the meeting before the president came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Structure of past perfect tense</a:t>
            </a:r>
          </a:p>
        </p:txBody>
      </p:sp>
      <p:pic>
        <p:nvPicPr>
          <p:cNvPr id="35" name="Nodir Kul Nai[2]">
            <a:hlinkClick r:id="" action="ppaction://media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30734" y="1981200"/>
            <a:ext cx="1513266" cy="20066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3" name="Rectangle 42"/>
          <p:cNvSpPr/>
          <p:nvPr/>
        </p:nvSpPr>
        <p:spPr>
          <a:xfrm>
            <a:off x="0" y="838200"/>
            <a:ext cx="876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Subject+had+verb</a:t>
            </a:r>
            <a:r>
              <a:rPr lang="en-US" sz="2800" b="1" dirty="0" smtClean="0">
                <a:solidFill>
                  <a:srgbClr val="FF0000"/>
                </a:solidFill>
              </a:rPr>
              <a:t>(past participle form) +object +others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7620000" y="5486400"/>
            <a:ext cx="1524000" cy="13716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0" y="47244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old lady had cooked for the chief guest before he came.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3352800" y="6396335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[Two activities of past tense]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45" grpId="0"/>
      <p:bldP spid="51" grpId="0" animBg="1"/>
      <p:bldP spid="43" grpId="0"/>
      <p:bldP spid="46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0" y="71021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Structure of Future indefinite tense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0" y="48006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She will play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22098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They will go to market.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0" y="37338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They will return at the afternoon.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0" y="53340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We shall help the children.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0" y="1143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The children will go with their parents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0" y="32004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They will buy new dresses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0" y="27432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I shall help them.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0" y="16764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We shall follow them.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0" y="41910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They will go to park.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7086600" y="2057400"/>
            <a:ext cx="2057400" cy="23785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0" name="Rectangle 49"/>
          <p:cNvSpPr/>
          <p:nvPr/>
        </p:nvSpPr>
        <p:spPr>
          <a:xfrm>
            <a:off x="0" y="6858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Subject+shall</a:t>
            </a:r>
            <a:r>
              <a:rPr lang="en-US" sz="2800" b="1" dirty="0" smtClean="0">
                <a:solidFill>
                  <a:srgbClr val="FF0000"/>
                </a:solidFill>
              </a:rPr>
              <a:t>/</a:t>
            </a:r>
            <a:r>
              <a:rPr lang="en-US" sz="2800" b="1" dirty="0" err="1" smtClean="0">
                <a:solidFill>
                  <a:srgbClr val="FF0000"/>
                </a:solidFill>
              </a:rPr>
              <a:t>will+verb</a:t>
            </a:r>
            <a:r>
              <a:rPr lang="en-US" sz="2800" b="1" dirty="0" smtClean="0">
                <a:solidFill>
                  <a:srgbClr val="FF0000"/>
                </a:solidFill>
              </a:rPr>
              <a:t>(present form)+object +others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5" name="Picture 14" descr="youtube 2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4572000"/>
            <a:ext cx="3048000" cy="2286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57912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He will go there.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5" grpId="0"/>
      <p:bldP spid="36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50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"/>
            <a:ext cx="91440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smtClean="0">
                <a:latin typeface="NikoshBAN" pitchFamily="2" charset="0"/>
                <a:cs typeface="NikoshBAN" pitchFamily="2" charset="0"/>
              </a:rPr>
              <a:t>Thank you</a:t>
            </a:r>
            <a:endParaRPr lang="en-US" sz="1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57200"/>
            <a:ext cx="91440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Thank you</a:t>
            </a:r>
            <a:endParaRPr lang="en-US" sz="16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33400"/>
            <a:ext cx="9144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Thank you</a:t>
            </a:r>
            <a:endParaRPr lang="en-US" sz="16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E:\Animated flowers and gifs\flower-bloom-animated-gif1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90738"/>
            <a:ext cx="9144000" cy="4767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9600" dirty="0" smtClean="0"/>
              <a:t>Introduction</a:t>
            </a:r>
            <a:endParaRPr lang="en-US" sz="9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Teacher Identity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9800"/>
            <a:ext cx="4040188" cy="3951288"/>
          </a:xfrm>
          <a:solidFill>
            <a:srgbClr val="00B05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Mohammed </a:t>
            </a:r>
            <a:r>
              <a:rPr lang="en-US" b="1" dirty="0" err="1" smtClean="0"/>
              <a:t>Nasir</a:t>
            </a:r>
            <a:r>
              <a:rPr lang="en-US" b="1" dirty="0" smtClean="0"/>
              <a:t> </a:t>
            </a:r>
            <a:r>
              <a:rPr lang="en-US" b="1" dirty="0" err="1" smtClean="0"/>
              <a:t>Uddin</a:t>
            </a:r>
            <a:endParaRPr lang="en-US" b="1" dirty="0" smtClean="0"/>
          </a:p>
          <a:p>
            <a:pPr>
              <a:buNone/>
            </a:pPr>
            <a:r>
              <a:rPr lang="en-US" sz="3200" dirty="0" smtClean="0"/>
              <a:t>Senior Teacher</a:t>
            </a:r>
          </a:p>
          <a:p>
            <a:pPr>
              <a:buNone/>
            </a:pPr>
            <a:r>
              <a:rPr lang="en-US" sz="3200" dirty="0" err="1" smtClean="0"/>
              <a:t>Burischer</a:t>
            </a:r>
            <a:r>
              <a:rPr lang="en-US" sz="3200" dirty="0" smtClean="0"/>
              <a:t> Zia </a:t>
            </a:r>
            <a:r>
              <a:rPr lang="en-US" sz="3200" dirty="0" err="1" smtClean="0"/>
              <a:t>Ul</a:t>
            </a:r>
            <a:r>
              <a:rPr lang="en-US" sz="3200" dirty="0" smtClean="0"/>
              <a:t> </a:t>
            </a:r>
            <a:r>
              <a:rPr lang="en-US" sz="3200" dirty="0" err="1" smtClean="0"/>
              <a:t>Ulum</a:t>
            </a:r>
            <a:r>
              <a:rPr lang="en-US" sz="3200" dirty="0" smtClean="0"/>
              <a:t> </a:t>
            </a:r>
            <a:r>
              <a:rPr lang="en-US" sz="3200" dirty="0" err="1" smtClean="0"/>
              <a:t>Fazil</a:t>
            </a:r>
            <a:r>
              <a:rPr lang="en-US" sz="3200" dirty="0" smtClean="0"/>
              <a:t> </a:t>
            </a:r>
            <a:r>
              <a:rPr lang="en-US" sz="2000" dirty="0" smtClean="0"/>
              <a:t>(Degree)</a:t>
            </a:r>
            <a:r>
              <a:rPr lang="en-US" sz="3200" dirty="0" err="1" smtClean="0"/>
              <a:t>Madrasha</a:t>
            </a:r>
            <a:r>
              <a:rPr lang="en-US" sz="3200" dirty="0" smtClean="0"/>
              <a:t>.</a:t>
            </a:r>
          </a:p>
          <a:p>
            <a:pPr>
              <a:buNone/>
            </a:pPr>
            <a:r>
              <a:rPr lang="en-US" dirty="0" err="1" smtClean="0"/>
              <a:t>Hathazari,Chattagram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en-US" sz="3200" dirty="0" smtClean="0"/>
              <a:t>Subject introduction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Class:-Seven</a:t>
            </a:r>
          </a:p>
          <a:p>
            <a:pPr>
              <a:buNone/>
            </a:pPr>
            <a:r>
              <a:rPr lang="en-US" sz="2800" dirty="0" smtClean="0"/>
              <a:t>Subject:-English 2nd paper</a:t>
            </a:r>
          </a:p>
          <a:p>
            <a:pPr>
              <a:buNone/>
            </a:pPr>
            <a:r>
              <a:rPr lang="en-US" sz="2800" dirty="0" smtClean="0"/>
              <a:t>Unit:-Three</a:t>
            </a:r>
          </a:p>
          <a:p>
            <a:pPr>
              <a:buNone/>
            </a:pPr>
            <a:r>
              <a:rPr lang="en-US" sz="2800" dirty="0" smtClean="0"/>
              <a:t>Topics:-</a:t>
            </a:r>
            <a:r>
              <a:rPr lang="en-US" sz="2800" dirty="0" err="1" smtClean="0"/>
              <a:t>Grammer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8" name="Picture 7" descr="youtube 3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4724400"/>
            <a:ext cx="121920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  <p:bldP spid="7" grpId="0" build="p" animBg="1"/>
      <p:bldP spid="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7200" dirty="0" smtClean="0"/>
              <a:t>Look at the pictures</a:t>
            </a:r>
            <a:endParaRPr lang="en-US" sz="7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rcRect l="1974" r="1770" b="9180"/>
          <a:stretch/>
        </p:blipFill>
        <p:spPr>
          <a:xfrm>
            <a:off x="0" y="1447800"/>
            <a:ext cx="9144000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3000"/>
            <a:ext cx="914400" cy="10213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990600" y="4953000"/>
            <a:ext cx="1019880" cy="11225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436726"/>
            <a:ext cx="1395699" cy="24212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257800" y="4419600"/>
            <a:ext cx="1447799" cy="21474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1" y="4471362"/>
            <a:ext cx="1600200" cy="23866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6629400" y="4419600"/>
            <a:ext cx="1228417" cy="22063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rcRect l="14579" r="28472" b="576"/>
          <a:stretch/>
        </p:blipFill>
        <p:spPr>
          <a:xfrm>
            <a:off x="7848600" y="4419600"/>
            <a:ext cx="1085653" cy="2168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6600" dirty="0" err="1" smtClean="0"/>
              <a:t>Todays</a:t>
            </a:r>
            <a:r>
              <a:rPr lang="en-US" sz="6600" dirty="0" smtClean="0"/>
              <a:t> Lesson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 fontScale="85000" lnSpcReduction="10000"/>
          </a:bodyPr>
          <a:lstStyle/>
          <a:p>
            <a:pPr algn="ctr"/>
            <a:r>
              <a:rPr lang="en-US" sz="8800" dirty="0" smtClean="0"/>
              <a:t>Tense </a:t>
            </a:r>
          </a:p>
          <a:p>
            <a:pPr algn="ctr"/>
            <a:r>
              <a:rPr lang="en-US" sz="8800" dirty="0" smtClean="0"/>
              <a:t>and </a:t>
            </a:r>
          </a:p>
          <a:p>
            <a:pPr algn="ctr"/>
            <a:r>
              <a:rPr lang="en-US" sz="8800" dirty="0" smtClean="0"/>
              <a:t> </a:t>
            </a:r>
            <a:r>
              <a:rPr lang="en-US" sz="8800" dirty="0" smtClean="0"/>
              <a:t>the form of tense</a:t>
            </a:r>
            <a:r>
              <a:rPr lang="en-US" sz="9400" dirty="0" smtClean="0"/>
              <a:t>s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Learning outcomes:-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US" dirty="0" smtClean="0"/>
              <a:t>Students will be able to</a:t>
            </a:r>
          </a:p>
          <a:p>
            <a:r>
              <a:rPr lang="en-US" dirty="0" smtClean="0"/>
              <a:t>(1)Explain different kind of tenses</a:t>
            </a:r>
          </a:p>
          <a:p>
            <a:r>
              <a:rPr lang="en-US" dirty="0" smtClean="0"/>
              <a:t>(2)Describe structure of the eight form of tenses</a:t>
            </a:r>
          </a:p>
          <a:p>
            <a:r>
              <a:rPr lang="en-US" dirty="0" smtClean="0"/>
              <a:t>(3)Form sentences using structure of eight forms of tenses.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590800" y="228600"/>
            <a:ext cx="327660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TENSE</a:t>
            </a:r>
            <a:endParaRPr lang="en-US" sz="6600" dirty="0"/>
          </a:p>
        </p:txBody>
      </p:sp>
      <p:sp>
        <p:nvSpPr>
          <p:cNvPr id="4" name="Down Arrow 3"/>
          <p:cNvSpPr/>
          <p:nvPr/>
        </p:nvSpPr>
        <p:spPr>
          <a:xfrm>
            <a:off x="3962400" y="1143000"/>
            <a:ext cx="484632" cy="53340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-Right Arrow 4"/>
          <p:cNvSpPr/>
          <p:nvPr/>
        </p:nvSpPr>
        <p:spPr>
          <a:xfrm>
            <a:off x="762000" y="1524000"/>
            <a:ext cx="7162800" cy="484632"/>
          </a:xfrm>
          <a:prstGeom prst="left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3947651" y="1951703"/>
            <a:ext cx="484632" cy="562897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990600" y="1905000"/>
            <a:ext cx="484632" cy="685800"/>
          </a:xfrm>
          <a:prstGeom prst="downArrow">
            <a:avLst>
              <a:gd name="adj1" fmla="val 37827"/>
              <a:gd name="adj2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7162800" y="1905000"/>
            <a:ext cx="484632" cy="6096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0" y="2590800"/>
            <a:ext cx="2743200" cy="533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PAST TENSE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895600" y="2514600"/>
            <a:ext cx="2895600" cy="533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PRESENT TENSE</a:t>
            </a:r>
            <a:endParaRPr lang="en-US" sz="3200" dirty="0"/>
          </a:p>
        </p:txBody>
      </p:sp>
      <p:sp>
        <p:nvSpPr>
          <p:cNvPr id="11" name="Rounded Rectangle 10"/>
          <p:cNvSpPr/>
          <p:nvPr/>
        </p:nvSpPr>
        <p:spPr>
          <a:xfrm>
            <a:off x="6019800" y="2514600"/>
            <a:ext cx="2819400" cy="533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FUTURE TENSE</a:t>
            </a:r>
            <a:endParaRPr lang="en-US" sz="2800" dirty="0"/>
          </a:p>
        </p:txBody>
      </p:sp>
      <p:sp>
        <p:nvSpPr>
          <p:cNvPr id="12" name="Down Arrow 11"/>
          <p:cNvSpPr/>
          <p:nvPr/>
        </p:nvSpPr>
        <p:spPr>
          <a:xfrm>
            <a:off x="990600" y="3124200"/>
            <a:ext cx="484632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3962400" y="3048000"/>
            <a:ext cx="484632" cy="2438400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7162800" y="3048000"/>
            <a:ext cx="484632" cy="5334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-Right Arrow 14"/>
          <p:cNvSpPr/>
          <p:nvPr/>
        </p:nvSpPr>
        <p:spPr>
          <a:xfrm>
            <a:off x="0" y="3657600"/>
            <a:ext cx="3962400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-Right Arrow 15"/>
          <p:cNvSpPr/>
          <p:nvPr/>
        </p:nvSpPr>
        <p:spPr>
          <a:xfrm>
            <a:off x="4572000" y="3429000"/>
            <a:ext cx="4572000" cy="484632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-Right Arrow 16"/>
          <p:cNvSpPr/>
          <p:nvPr/>
        </p:nvSpPr>
        <p:spPr>
          <a:xfrm>
            <a:off x="1905000" y="5410200"/>
            <a:ext cx="5257800" cy="484632"/>
          </a:xfrm>
          <a:prstGeom prst="left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Terminator 17"/>
          <p:cNvSpPr/>
          <p:nvPr/>
        </p:nvSpPr>
        <p:spPr>
          <a:xfrm>
            <a:off x="1600200" y="6172200"/>
            <a:ext cx="1295400" cy="304800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Indefinite</a:t>
            </a:r>
            <a:endParaRPr lang="en-US" dirty="0"/>
          </a:p>
        </p:txBody>
      </p:sp>
      <p:sp>
        <p:nvSpPr>
          <p:cNvPr id="19" name="Flowchart: Terminator 18"/>
          <p:cNvSpPr/>
          <p:nvPr/>
        </p:nvSpPr>
        <p:spPr>
          <a:xfrm>
            <a:off x="2895600" y="6096000"/>
            <a:ext cx="1676400" cy="454152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Continuous</a:t>
            </a:r>
            <a:endParaRPr lang="en-US" dirty="0"/>
          </a:p>
        </p:txBody>
      </p:sp>
      <p:sp>
        <p:nvSpPr>
          <p:cNvPr id="20" name="Flowchart: Terminator 19"/>
          <p:cNvSpPr/>
          <p:nvPr/>
        </p:nvSpPr>
        <p:spPr>
          <a:xfrm>
            <a:off x="4495800" y="6400800"/>
            <a:ext cx="1371600" cy="301752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Perfect</a:t>
            </a:r>
            <a:endParaRPr lang="en-US" dirty="0"/>
          </a:p>
        </p:txBody>
      </p:sp>
      <p:sp>
        <p:nvSpPr>
          <p:cNvPr id="21" name="Flowchart: Terminator 20"/>
          <p:cNvSpPr/>
          <p:nvPr/>
        </p:nvSpPr>
        <p:spPr>
          <a:xfrm>
            <a:off x="5867400" y="6096000"/>
            <a:ext cx="1981200" cy="609600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Perfect Continuous</a:t>
            </a:r>
            <a:endParaRPr lang="en-US" dirty="0"/>
          </a:p>
        </p:txBody>
      </p:sp>
      <p:sp>
        <p:nvSpPr>
          <p:cNvPr id="22" name="Down Arrow 21"/>
          <p:cNvSpPr/>
          <p:nvPr/>
        </p:nvSpPr>
        <p:spPr>
          <a:xfrm>
            <a:off x="3505200" y="4038600"/>
            <a:ext cx="2286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2057400" y="5791200"/>
            <a:ext cx="228600" cy="381000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3657600" y="5766619"/>
            <a:ext cx="221226" cy="329381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5181600" y="5791200"/>
            <a:ext cx="228600" cy="381000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>
            <a:off x="6781800" y="5715000"/>
            <a:ext cx="228600" cy="381000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2133600" y="4038600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1219200" y="4038600"/>
            <a:ext cx="3048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 flipH="1">
            <a:off x="228600" y="4038600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>
            <a:off x="4800600" y="3810000"/>
            <a:ext cx="228600" cy="3810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/>
          <p:cNvSpPr/>
          <p:nvPr/>
        </p:nvSpPr>
        <p:spPr>
          <a:xfrm>
            <a:off x="6194322" y="3746090"/>
            <a:ext cx="282677" cy="90211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>
            <a:off x="7467600" y="3810000"/>
            <a:ext cx="228600" cy="3810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wn Arrow 32"/>
          <p:cNvSpPr/>
          <p:nvPr/>
        </p:nvSpPr>
        <p:spPr>
          <a:xfrm>
            <a:off x="8610600" y="3810000"/>
            <a:ext cx="304800" cy="9906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Terminator 33"/>
          <p:cNvSpPr/>
          <p:nvPr/>
        </p:nvSpPr>
        <p:spPr>
          <a:xfrm>
            <a:off x="609600" y="5029200"/>
            <a:ext cx="1676400" cy="454152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Continuous</a:t>
            </a:r>
            <a:endParaRPr lang="en-US" dirty="0"/>
          </a:p>
        </p:txBody>
      </p:sp>
      <p:sp>
        <p:nvSpPr>
          <p:cNvPr id="35" name="Flowchart: Terminator 34"/>
          <p:cNvSpPr/>
          <p:nvPr/>
        </p:nvSpPr>
        <p:spPr>
          <a:xfrm>
            <a:off x="5486400" y="4648200"/>
            <a:ext cx="1676400" cy="454152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Continuous</a:t>
            </a:r>
            <a:endParaRPr lang="en-US" dirty="0"/>
          </a:p>
        </p:txBody>
      </p:sp>
      <p:sp>
        <p:nvSpPr>
          <p:cNvPr id="36" name="Flowchart: Terminator 35"/>
          <p:cNvSpPr/>
          <p:nvPr/>
        </p:nvSpPr>
        <p:spPr>
          <a:xfrm>
            <a:off x="4424515" y="4291780"/>
            <a:ext cx="1327355" cy="356420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Indefinite</a:t>
            </a:r>
            <a:endParaRPr lang="en-US" dirty="0"/>
          </a:p>
        </p:txBody>
      </p:sp>
      <p:sp>
        <p:nvSpPr>
          <p:cNvPr id="37" name="Flowchart: Terminator 36"/>
          <p:cNvSpPr/>
          <p:nvPr/>
        </p:nvSpPr>
        <p:spPr>
          <a:xfrm rot="10800000" flipV="1">
            <a:off x="10125" y="4450146"/>
            <a:ext cx="1209075" cy="453791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Indefinite</a:t>
            </a:r>
            <a:endParaRPr lang="en-US" dirty="0"/>
          </a:p>
        </p:txBody>
      </p:sp>
      <p:sp>
        <p:nvSpPr>
          <p:cNvPr id="38" name="Flowchart: Terminator 37"/>
          <p:cNvSpPr/>
          <p:nvPr/>
        </p:nvSpPr>
        <p:spPr>
          <a:xfrm>
            <a:off x="1524000" y="4419600"/>
            <a:ext cx="1371600" cy="301752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Perfect</a:t>
            </a:r>
            <a:endParaRPr lang="en-US" dirty="0"/>
          </a:p>
        </p:txBody>
      </p:sp>
      <p:sp>
        <p:nvSpPr>
          <p:cNvPr id="39" name="Flowchart: Terminator 38"/>
          <p:cNvSpPr/>
          <p:nvPr/>
        </p:nvSpPr>
        <p:spPr>
          <a:xfrm>
            <a:off x="6776884" y="4198374"/>
            <a:ext cx="1371600" cy="301752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Perfect</a:t>
            </a:r>
            <a:endParaRPr lang="en-US" dirty="0"/>
          </a:p>
        </p:txBody>
      </p:sp>
      <p:sp>
        <p:nvSpPr>
          <p:cNvPr id="40" name="Flowchart: Terminator 39"/>
          <p:cNvSpPr/>
          <p:nvPr/>
        </p:nvSpPr>
        <p:spPr>
          <a:xfrm>
            <a:off x="2514600" y="4876800"/>
            <a:ext cx="1600200" cy="609600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Perfect Continuous</a:t>
            </a:r>
            <a:endParaRPr lang="en-US" dirty="0"/>
          </a:p>
        </p:txBody>
      </p:sp>
      <p:sp>
        <p:nvSpPr>
          <p:cNvPr id="41" name="Flowchart: Terminator 40"/>
          <p:cNvSpPr/>
          <p:nvPr/>
        </p:nvSpPr>
        <p:spPr>
          <a:xfrm>
            <a:off x="7516761" y="4800600"/>
            <a:ext cx="1627239" cy="521110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Perfect Continuous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3200400" y="3347621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0" y="71021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Structure of present indefinite tense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685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Subject+verb</a:t>
            </a:r>
            <a:r>
              <a:rPr lang="en-US" sz="3600" b="1" dirty="0" smtClean="0">
                <a:solidFill>
                  <a:srgbClr val="FF0000"/>
                </a:solidFill>
              </a:rPr>
              <a:t>(present form) +object +others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12954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We walk early in the morning.</a:t>
            </a:r>
            <a:endParaRPr lang="en-US" sz="3600" b="1" dirty="0"/>
          </a:p>
        </p:txBody>
      </p:sp>
      <p:sp>
        <p:nvSpPr>
          <p:cNvPr id="31" name="Rectangle 30"/>
          <p:cNvSpPr/>
          <p:nvPr/>
        </p:nvSpPr>
        <p:spPr>
          <a:xfrm>
            <a:off x="152400" y="4876800"/>
            <a:ext cx="502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They eat bread everyday.</a:t>
            </a:r>
            <a:endParaRPr lang="en-US" sz="3600" b="1" dirty="0"/>
          </a:p>
        </p:txBody>
      </p:sp>
      <p:sp>
        <p:nvSpPr>
          <p:cNvPr id="34" name="Rectangle 33"/>
          <p:cNvSpPr/>
          <p:nvPr/>
        </p:nvSpPr>
        <p:spPr>
          <a:xfrm>
            <a:off x="0" y="3733800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They come here every afternoon.</a:t>
            </a:r>
            <a:endParaRPr lang="en-US" sz="36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0" y="19812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We are well.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312420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He goes there everyday.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0" y="43434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He waits for me.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257800" y="50292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They sit on the floor.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0" y="5486400"/>
            <a:ext cx="594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They play  </a:t>
            </a:r>
            <a:r>
              <a:rPr lang="en-US" sz="3600" b="1" dirty="0" err="1" smtClean="0"/>
              <a:t>criket</a:t>
            </a:r>
            <a:r>
              <a:rPr lang="en-US" sz="3600" b="1" dirty="0" smtClean="0"/>
              <a:t> everyday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sp>
        <p:nvSpPr>
          <p:cNvPr id="44" name="Rectangle 43"/>
          <p:cNvSpPr/>
          <p:nvPr/>
        </p:nvSpPr>
        <p:spPr>
          <a:xfrm>
            <a:off x="0" y="6248400"/>
            <a:ext cx="624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You help them.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52400" y="2514600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He is a young man</a:t>
            </a:r>
            <a:endParaRPr lang="en-US" sz="4000" b="1" dirty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438400"/>
            <a:ext cx="1600200" cy="2386638"/>
          </a:xfrm>
          <a:prstGeom prst="rect">
            <a:avLst/>
          </a:prstGeom>
        </p:spPr>
      </p:pic>
      <p:pic>
        <p:nvPicPr>
          <p:cNvPr id="46" name="Picture 45" descr="C:\Users\Public\Pictures\Sample Pictures\inde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562600"/>
            <a:ext cx="1125499" cy="9053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5" grpId="0"/>
      <p:bldP spid="29" grpId="0"/>
      <p:bldP spid="31" grpId="0"/>
      <p:bldP spid="34" grpId="0"/>
      <p:bldP spid="36" grpId="0"/>
      <p:bldP spid="38" grpId="0"/>
      <p:bldP spid="39" grpId="0"/>
      <p:bldP spid="40" grpId="0"/>
      <p:bldP spid="42" grpId="0"/>
      <p:bldP spid="44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Structure of present continuous tense</a:t>
            </a:r>
          </a:p>
        </p:txBody>
      </p:sp>
      <p:sp>
        <p:nvSpPr>
          <p:cNvPr id="46" name="Rectangle 45"/>
          <p:cNvSpPr/>
          <p:nvPr/>
        </p:nvSpPr>
        <p:spPr>
          <a:xfrm>
            <a:off x="0" y="8382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Subject+am</a:t>
            </a:r>
            <a:r>
              <a:rPr lang="en-US" sz="2800" b="1" dirty="0" smtClean="0">
                <a:solidFill>
                  <a:srgbClr val="FF0000"/>
                </a:solidFill>
              </a:rPr>
              <a:t>/is/</a:t>
            </a:r>
            <a:r>
              <a:rPr lang="en-US" sz="2800" b="1" dirty="0" err="1" smtClean="0">
                <a:solidFill>
                  <a:srgbClr val="FF0000"/>
                </a:solidFill>
              </a:rPr>
              <a:t>are+verb</a:t>
            </a:r>
            <a:r>
              <a:rPr lang="en-US" sz="2800" b="1" dirty="0" smtClean="0">
                <a:solidFill>
                  <a:srgbClr val="FF0000"/>
                </a:solidFill>
              </a:rPr>
              <a:t>(present form)</a:t>
            </a:r>
            <a:r>
              <a:rPr lang="en-US" sz="2800" b="1" dirty="0" err="1" smtClean="0">
                <a:solidFill>
                  <a:srgbClr val="FF0000"/>
                </a:solidFill>
              </a:rPr>
              <a:t>ing</a:t>
            </a:r>
            <a:r>
              <a:rPr lang="en-US" sz="2800" b="1" dirty="0" smtClean="0">
                <a:solidFill>
                  <a:srgbClr val="FF0000"/>
                </a:solidFill>
              </a:rPr>
              <a:t> +object +others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14478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They are walking  together.</a:t>
            </a:r>
            <a:endParaRPr lang="en-US" sz="3200" b="1" dirty="0"/>
          </a:p>
        </p:txBody>
      </p:sp>
      <p:sp>
        <p:nvSpPr>
          <p:cNvPr id="27" name="Rectangle 26"/>
          <p:cNvSpPr/>
          <p:nvPr/>
        </p:nvSpPr>
        <p:spPr>
          <a:xfrm>
            <a:off x="0" y="4191000"/>
            <a:ext cx="64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They are helping  one another.</a:t>
            </a:r>
            <a:endParaRPr lang="en-US" sz="3600" b="1" dirty="0"/>
          </a:p>
        </p:txBody>
      </p:sp>
      <p:sp>
        <p:nvSpPr>
          <p:cNvPr id="29" name="Rectangle 28"/>
          <p:cNvSpPr/>
          <p:nvPr/>
        </p:nvSpPr>
        <p:spPr>
          <a:xfrm>
            <a:off x="0" y="3429000"/>
            <a:ext cx="419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They are </a:t>
            </a:r>
            <a:r>
              <a:rPr lang="en-US" sz="3200" b="1" dirty="0" err="1" smtClean="0"/>
              <a:t>comeing</a:t>
            </a:r>
            <a:r>
              <a:rPr lang="en-US" sz="3200" b="1" dirty="0" smtClean="0"/>
              <a:t> here.</a:t>
            </a:r>
            <a:endParaRPr lang="en-US" sz="3200" b="1" dirty="0"/>
          </a:p>
        </p:txBody>
      </p:sp>
      <p:sp>
        <p:nvSpPr>
          <p:cNvPr id="30" name="Rectangle 29"/>
          <p:cNvSpPr/>
          <p:nvPr/>
        </p:nvSpPr>
        <p:spPr>
          <a:xfrm>
            <a:off x="0" y="2590800"/>
            <a:ext cx="3505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They are laughing.</a:t>
            </a:r>
            <a:endParaRPr lang="en-US" sz="3200" b="1" dirty="0"/>
          </a:p>
        </p:txBody>
      </p:sp>
      <p:sp>
        <p:nvSpPr>
          <p:cNvPr id="31" name="Rectangle 30"/>
          <p:cNvSpPr/>
          <p:nvPr/>
        </p:nvSpPr>
        <p:spPr>
          <a:xfrm>
            <a:off x="0" y="5486400"/>
            <a:ext cx="373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He is playing  </a:t>
            </a:r>
            <a:r>
              <a:rPr lang="en-US" sz="3200" b="1" dirty="0" err="1" smtClean="0"/>
              <a:t>hoky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228600" y="19812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They are running.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49530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We are </a:t>
            </a:r>
            <a:r>
              <a:rPr lang="en-US" sz="2800" dirty="0" err="1" smtClean="0">
                <a:solidFill>
                  <a:srgbClr val="FF0000"/>
                </a:solidFill>
              </a:rPr>
              <a:t>waitting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191000" y="35052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They are </a:t>
            </a:r>
            <a:r>
              <a:rPr lang="en-US" sz="2800" dirty="0" err="1" smtClean="0">
                <a:solidFill>
                  <a:srgbClr val="FF0000"/>
                </a:solidFill>
              </a:rPr>
              <a:t>visitting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657600" y="27432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You are going.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0" y="6096000"/>
            <a:ext cx="297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 man is playing.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7010400" y="1752600"/>
            <a:ext cx="2133600" cy="2206362"/>
          </a:xfrm>
          <a:prstGeom prst="rect">
            <a:avLst/>
          </a:prstGeom>
        </p:spPr>
      </p:pic>
      <p:pic>
        <p:nvPicPr>
          <p:cNvPr id="35" name="Picture 34" descr="Golf_Swing_Animatio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05625" y="4619625"/>
            <a:ext cx="2238375" cy="2238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/>
      <p:bldP spid="25" grpId="0"/>
      <p:bldP spid="27" grpId="0"/>
      <p:bldP spid="29" grpId="0"/>
      <p:bldP spid="30" grpId="0"/>
      <p:bldP spid="31" grpId="0"/>
      <p:bldP spid="34" grpId="0"/>
      <p:bldP spid="36" grpId="0"/>
      <p:bldP spid="38" grpId="0"/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0" y="71021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Structure of present perfect tense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0" y="8382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Subject+have</a:t>
            </a:r>
            <a:r>
              <a:rPr lang="en-US" sz="2800" b="1" dirty="0" smtClean="0">
                <a:solidFill>
                  <a:srgbClr val="FF0000"/>
                </a:solidFill>
              </a:rPr>
              <a:t>/</a:t>
            </a:r>
            <a:r>
              <a:rPr lang="en-US" sz="2800" b="1" dirty="0" err="1" smtClean="0">
                <a:solidFill>
                  <a:srgbClr val="FF0000"/>
                </a:solidFill>
              </a:rPr>
              <a:t>has+verb</a:t>
            </a:r>
            <a:r>
              <a:rPr lang="en-US" sz="2800" dirty="0" smtClean="0">
                <a:solidFill>
                  <a:srgbClr val="FF0000"/>
                </a:solidFill>
              </a:rPr>
              <a:t>(past participle form</a:t>
            </a:r>
            <a:r>
              <a:rPr lang="en-US" sz="2800" b="1" dirty="0" smtClean="0">
                <a:solidFill>
                  <a:srgbClr val="FF0000"/>
                </a:solidFill>
              </a:rPr>
              <a:t>) +object +others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0" y="5715000"/>
            <a:ext cx="426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You have helped him.</a:t>
            </a:r>
            <a:endParaRPr lang="en-US" sz="32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152400" y="44196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He has worn a coat.</a:t>
            </a:r>
            <a:endParaRPr lang="en-US" sz="3200" b="1" dirty="0"/>
          </a:p>
        </p:txBody>
      </p:sp>
      <p:sp>
        <p:nvSpPr>
          <p:cNvPr id="59" name="Rectangle 58"/>
          <p:cNvSpPr/>
          <p:nvPr/>
        </p:nvSpPr>
        <p:spPr>
          <a:xfrm>
            <a:off x="0" y="5105400"/>
            <a:ext cx="381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He has stumbled.</a:t>
            </a:r>
            <a:endParaRPr lang="en-US" sz="3600" b="1" dirty="0"/>
          </a:p>
        </p:txBody>
      </p:sp>
      <p:sp>
        <p:nvSpPr>
          <p:cNvPr id="60" name="Rectangle 59"/>
          <p:cNvSpPr/>
          <p:nvPr/>
        </p:nvSpPr>
        <p:spPr>
          <a:xfrm>
            <a:off x="0" y="1524000"/>
            <a:ext cx="533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They have assembled together.</a:t>
            </a:r>
            <a:endParaRPr lang="en-US" sz="3200" dirty="0"/>
          </a:p>
        </p:txBody>
      </p:sp>
      <p:sp>
        <p:nvSpPr>
          <p:cNvPr id="61" name="Rectangle 60"/>
          <p:cNvSpPr/>
          <p:nvPr/>
        </p:nvSpPr>
        <p:spPr>
          <a:xfrm>
            <a:off x="0" y="3048000"/>
            <a:ext cx="617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The Principal has </a:t>
            </a:r>
            <a:r>
              <a:rPr lang="en-US" sz="2800" b="1" dirty="0" err="1" smtClean="0"/>
              <a:t>attented</a:t>
            </a:r>
            <a:r>
              <a:rPr lang="en-US" sz="2800" b="1" dirty="0" smtClean="0"/>
              <a:t> in assembly.</a:t>
            </a:r>
            <a:endParaRPr lang="en-US" sz="28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0" y="21336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We have seen him.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0" y="38100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The students have worn their dresses.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69" name="Picture 68" descr="C:\Users\pti kushtia\Desktop\abdullah\Bangladesh-Cadet-Colle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600200"/>
            <a:ext cx="3733800" cy="1219200"/>
          </a:xfrm>
          <a:prstGeom prst="rect">
            <a:avLst/>
          </a:prstGeom>
          <a:noFill/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4436726"/>
            <a:ext cx="1395699" cy="24212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/>
      <p:bldP spid="39" grpId="0"/>
      <p:bldP spid="40" grpId="0"/>
      <p:bldP spid="59" grpId="0"/>
      <p:bldP spid="60" grpId="0"/>
      <p:bldP spid="61" grpId="0"/>
      <p:bldP spid="64" grpId="0"/>
      <p:bldP spid="6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1289</TotalTime>
  <Words>615</Words>
  <Application>Microsoft Office PowerPoint</Application>
  <PresentationFormat>On-screen Show (4:3)</PresentationFormat>
  <Paragraphs>125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WELCOME</vt:lpstr>
      <vt:lpstr>Introduction</vt:lpstr>
      <vt:lpstr>Look at the pictures</vt:lpstr>
      <vt:lpstr>Todays Lesson</vt:lpstr>
      <vt:lpstr>Learning outcomes:-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</dc:creator>
  <cp:lastModifiedBy>Corporate Edition</cp:lastModifiedBy>
  <cp:revision>271</cp:revision>
  <dcterms:created xsi:type="dcterms:W3CDTF">2016-10-07T03:48:23Z</dcterms:created>
  <dcterms:modified xsi:type="dcterms:W3CDTF">2020-11-10T17:35:08Z</dcterms:modified>
</cp:coreProperties>
</file>