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17"/>
  </p:notesMasterIdLst>
  <p:handoutMasterIdLst>
    <p:handoutMasterId r:id="rId18"/>
  </p:handoutMasterIdLst>
  <p:sldIdLst>
    <p:sldId id="271" r:id="rId2"/>
    <p:sldId id="256" r:id="rId3"/>
    <p:sldId id="257" r:id="rId4"/>
    <p:sldId id="258" r:id="rId5"/>
    <p:sldId id="260" r:id="rId6"/>
    <p:sldId id="261" r:id="rId7"/>
    <p:sldId id="262" r:id="rId8"/>
    <p:sldId id="265" r:id="rId9"/>
    <p:sldId id="263" r:id="rId10"/>
    <p:sldId id="264"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4150A8-51BF-435B-8064-41DE553C47C2}" type="datetime1">
              <a:rPr lang="en-US" smtClean="0"/>
              <a:pPr/>
              <a:t>11/13/2020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08458F-8F57-4AFD-B49D-92265A8ADA07}" type="slidenum">
              <a:rPr lang="en-US" smtClean="0"/>
              <a:pPr/>
              <a:t>‹#›</a:t>
            </a:fld>
            <a:endParaRPr lang="en-US"/>
          </a:p>
        </p:txBody>
      </p:sp>
    </p:spTree>
    <p:extLst>
      <p:ext uri="{BB962C8B-B14F-4D97-AF65-F5344CB8AC3E}">
        <p14:creationId xmlns:p14="http://schemas.microsoft.com/office/powerpoint/2010/main" xmlns="" val="210305026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6DF2DF-67A0-418B-997C-9A9E3D4EFF93}" type="datetime1">
              <a:rPr lang="en-US" smtClean="0"/>
              <a:pPr/>
              <a:t>11/13/2020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C7B8CA-3B8D-4616-8DD3-DDFF9490A7E8}" type="slidenum">
              <a:rPr lang="en-US" smtClean="0"/>
              <a:pPr/>
              <a:t>‹#›</a:t>
            </a:fld>
            <a:endParaRPr lang="en-US"/>
          </a:p>
        </p:txBody>
      </p:sp>
    </p:spTree>
    <p:extLst>
      <p:ext uri="{BB962C8B-B14F-4D97-AF65-F5344CB8AC3E}">
        <p14:creationId xmlns:p14="http://schemas.microsoft.com/office/powerpoint/2010/main" xmlns="" val="48582340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2</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11</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12</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13</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14</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15</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3</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4</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5</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6</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7</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8</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9</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B8CA-3B8D-4616-8DD3-DDFF9490A7E8}" type="slidenum">
              <a:rPr lang="en-US" smtClean="0"/>
              <a:pPr/>
              <a:t>10</a:t>
            </a:fld>
            <a:endParaRPr lang="en-US"/>
          </a:p>
        </p:txBody>
      </p:sp>
      <p:sp>
        <p:nvSpPr>
          <p:cNvPr id="5" name="Date Placeholder 4"/>
          <p:cNvSpPr>
            <a:spLocks noGrp="1"/>
          </p:cNvSpPr>
          <p:nvPr>
            <p:ph type="dt" idx="11"/>
          </p:nvPr>
        </p:nvSpPr>
        <p:spPr/>
        <p:txBody>
          <a:bodyPr/>
          <a:lstStyle/>
          <a:p>
            <a:fld id="{70D2A653-4740-4F53-AC69-4F2731C6A1EF}" type="datetime1">
              <a:rPr lang="en-US" smtClean="0"/>
              <a:pPr/>
              <a:t>11/13/2020</a:t>
            </a:fld>
            <a:endParaRPr lang="en-US"/>
          </a:p>
        </p:txBody>
      </p:sp>
    </p:spTree>
    <p:extLst>
      <p:ext uri="{BB962C8B-B14F-4D97-AF65-F5344CB8AC3E}">
        <p14:creationId xmlns:p14="http://schemas.microsoft.com/office/powerpoint/2010/main" xmlns="" val="26457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0F191F-B4B2-45D0-84F5-301ECFE295B0}" type="datetime1">
              <a:rPr lang="en-US" smtClean="0"/>
              <a:pPr/>
              <a:t>11/13/2020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BC333-C927-489A-B248-E04839D9071F}" type="datetime1">
              <a:rPr lang="en-US" smtClean="0"/>
              <a:pPr/>
              <a:t>11/13/2020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A7C6B-1283-4CF9-9EA8-7063B0C2EEDC}" type="datetime1">
              <a:rPr lang="en-US" smtClean="0"/>
              <a:pPr/>
              <a:t>11/13/2020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695087-0539-4E64-8539-43FCCC8B83AF}" type="datetime1">
              <a:rPr lang="en-US" smtClean="0"/>
              <a:pPr/>
              <a:t>11/13/2020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EB9D5C-06C6-401B-995C-910C559BAD58}" type="datetime1">
              <a:rPr lang="en-US" smtClean="0"/>
              <a:pPr/>
              <a:t>11/13/2020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8B0346D-BF7B-4424-A64B-B845490A3783}" type="datetime1">
              <a:rPr lang="en-US" smtClean="0"/>
              <a:pPr/>
              <a:t>11/13/2020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347C5-B72B-4DA0-923A-C330A904B5C7}" type="datetime1">
              <a:rPr lang="en-US" smtClean="0"/>
              <a:pPr/>
              <a:t>11/13/2020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4B907B-C195-4240-9EDC-BC73A2A0CABE}" type="datetime1">
              <a:rPr lang="en-US" smtClean="0"/>
              <a:pPr/>
              <a:t>11/13/2020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D37A8-79C0-4761-85FC-98F86C35CF53}" type="datetime1">
              <a:rPr lang="en-US" smtClean="0"/>
              <a:pPr/>
              <a:t>11/13/2020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39ECB-017F-4A7D-BF6F-AA3677070210}" type="datetime1">
              <a:rPr lang="en-US" smtClean="0"/>
              <a:pPr/>
              <a:t>11/13/2020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60A7C-CD31-43DF-8F30-F556BA773DEE}" type="datetime1">
              <a:rPr lang="en-US" smtClean="0"/>
              <a:pPr/>
              <a:t>11/13/2020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B336CD7-A2CD-44A3-9208-4715033945C2}" type="datetime1">
              <a:rPr lang="en-US" smtClean="0"/>
              <a:pPr/>
              <a:t>11/13/2020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464761" y="653578"/>
            <a:ext cx="1828800" cy="365125"/>
          </a:xfrm>
        </p:spPr>
        <p:txBody>
          <a:bodyPr/>
          <a:lstStyle/>
          <a:p>
            <a:fld id="{0B34F065-1154-456A-91E3-76DE8E75E17B}" type="slidenum">
              <a:rPr lang="ar-SA" smtClean="0"/>
              <a:pPr/>
              <a:t>1</a:t>
            </a:fld>
            <a:endParaRPr lang="ar-SA"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033232" y="6075798"/>
            <a:ext cx="884237" cy="744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5531" y="6049322"/>
            <a:ext cx="841375" cy="744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descr="download (2).jpg"/>
          <p:cNvPicPr>
            <a:picLocks noChangeAspect="1"/>
          </p:cNvPicPr>
          <p:nvPr/>
        </p:nvPicPr>
        <p:blipFill>
          <a:blip r:embed="rId4"/>
          <a:stretch>
            <a:fillRect/>
          </a:stretch>
        </p:blipFill>
        <p:spPr>
          <a:xfrm>
            <a:off x="990600" y="838200"/>
            <a:ext cx="7162800" cy="4343400"/>
          </a:xfrm>
          <a:prstGeom prst="rect">
            <a:avLst/>
          </a:prstGeom>
        </p:spPr>
      </p:pic>
    </p:spTree>
    <p:extLst>
      <p:ext uri="{BB962C8B-B14F-4D97-AF65-F5344CB8AC3E}">
        <p14:creationId xmlns:p14="http://schemas.microsoft.com/office/powerpoint/2010/main" xmlns="" val="1809601352"/>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10</a:t>
            </a:fld>
            <a:endParaRPr lang="ar-SA"/>
          </a:p>
        </p:txBody>
      </p:sp>
      <p:sp>
        <p:nvSpPr>
          <p:cNvPr id="2" name="TextBox 1"/>
          <p:cNvSpPr txBox="1"/>
          <p:nvPr/>
        </p:nvSpPr>
        <p:spPr>
          <a:xfrm>
            <a:off x="1224057" y="152586"/>
            <a:ext cx="6624736" cy="6247864"/>
          </a:xfrm>
          <a:prstGeom prst="rect">
            <a:avLst/>
          </a:prstGeom>
          <a:noFill/>
        </p:spPr>
        <p:txBody>
          <a:bodyPr wrap="square" rtlCol="0">
            <a:spAutoFit/>
          </a:bodyPr>
          <a:lstStyle/>
          <a:p>
            <a:pPr algn="ctr"/>
            <a:r>
              <a:rPr lang="bn-BD" sz="8000" dirty="0" smtClean="0">
                <a:solidFill>
                  <a:schemeClr val="accent6">
                    <a:lumMod val="75000"/>
                  </a:schemeClr>
                </a:solidFill>
                <a:latin typeface="NikoshBAN" pitchFamily="2" charset="0"/>
                <a:cs typeface="NikoshBAN" pitchFamily="2" charset="0"/>
              </a:rPr>
              <a:t>নবুয়ত লাভ </a:t>
            </a:r>
          </a:p>
          <a:p>
            <a:pPr algn="l"/>
            <a:r>
              <a:rPr lang="bn-BD" sz="4000" dirty="0" smtClean="0">
                <a:latin typeface="NikoshBAN" pitchFamily="2" charset="0"/>
                <a:cs typeface="NikoshBAN" pitchFamily="2" charset="0"/>
              </a:rPr>
              <a:t>মাদইয়ানে কিছুদিন অবস্হানের পর পরিবার সহ মিশরের উদ্দেশ্যে যাএা করেন তুরপাহাড়ের পাদদেশে আসার পর সন্ধ্যা হয়।তখন রাএি যাপনের জন্য তুয়া নামক পবিএ উপত্যকায় তাবু স্হাপন করেন এবং সেখানে নবুয়ত প্রাপ্ত হন । তিনি আল্লাহর সাথে কথা বলতেন তাই উনাকে ক</a:t>
            </a:r>
            <a:r>
              <a:rPr lang="bn-BD" sz="4000" dirty="0">
                <a:latin typeface="NikoshBAN" pitchFamily="2" charset="0"/>
                <a:cs typeface="NikoshBAN" pitchFamily="2" charset="0"/>
              </a:rPr>
              <a:t>া</a:t>
            </a:r>
            <a:r>
              <a:rPr lang="bn-BD" sz="4000" dirty="0" smtClean="0">
                <a:latin typeface="NikoshBAN" pitchFamily="2" charset="0"/>
                <a:cs typeface="NikoshBAN" pitchFamily="2" charset="0"/>
              </a:rPr>
              <a:t>লিমুল্লাহ বলে।</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xmlns="" val="906721206"/>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11</a:t>
            </a:fld>
            <a:endParaRPr lang="ar-SA"/>
          </a:p>
        </p:txBody>
      </p:sp>
      <p:sp>
        <p:nvSpPr>
          <p:cNvPr id="2" name="TextBox 1"/>
          <p:cNvSpPr txBox="1"/>
          <p:nvPr/>
        </p:nvSpPr>
        <p:spPr>
          <a:xfrm>
            <a:off x="595785" y="1779319"/>
            <a:ext cx="6795637" cy="3046988"/>
          </a:xfrm>
          <a:prstGeom prst="rect">
            <a:avLst/>
          </a:prstGeom>
          <a:noFill/>
        </p:spPr>
        <p:txBody>
          <a:bodyPr wrap="square" rtlCol="0">
            <a:spAutoFit/>
          </a:bodyPr>
          <a:lstStyle/>
          <a:p>
            <a:pPr algn="ctr"/>
            <a:r>
              <a:rPr lang="bn-BD" sz="7200" dirty="0" smtClean="0">
                <a:solidFill>
                  <a:schemeClr val="accent6"/>
                </a:solidFill>
                <a:latin typeface="NikoshBAN" pitchFamily="2" charset="0"/>
                <a:cs typeface="NikoshBAN" pitchFamily="2" charset="0"/>
              </a:rPr>
              <a:t>একক কাজ</a:t>
            </a:r>
          </a:p>
          <a:p>
            <a:pPr algn="ctr"/>
            <a:r>
              <a:rPr lang="bn-BD" sz="4000" dirty="0" smtClean="0">
                <a:latin typeface="NikoshBAN" pitchFamily="2" charset="0"/>
                <a:cs typeface="NikoshBAN" pitchFamily="2" charset="0"/>
              </a:rPr>
              <a:t> সময়-৩ মিনিট</a:t>
            </a:r>
          </a:p>
          <a:p>
            <a:pPr algn="ctr"/>
            <a:r>
              <a:rPr lang="bn-BD" sz="4000" dirty="0" smtClean="0">
                <a:latin typeface="NikoshBAN" pitchFamily="2" charset="0"/>
                <a:cs typeface="NikoshBAN" pitchFamily="2" charset="0"/>
              </a:rPr>
              <a:t> </a:t>
            </a:r>
            <a:r>
              <a:rPr lang="en-US" sz="4000" dirty="0" smtClean="0">
                <a:latin typeface="NikoshBAN" pitchFamily="2" charset="0"/>
                <a:cs typeface="NikoshBAN" pitchFamily="2" charset="0"/>
              </a:rPr>
              <a:t>(</a:t>
            </a:r>
            <a:r>
              <a:rPr lang="bn-BD" sz="4000" dirty="0" smtClean="0">
                <a:latin typeface="NikoshBAN" pitchFamily="2" charset="0"/>
                <a:cs typeface="NikoshBAN" pitchFamily="2" charset="0"/>
              </a:rPr>
              <a:t>ক) ফেরাউনের আসল নাম কি? </a:t>
            </a:r>
          </a:p>
          <a:p>
            <a:pPr algn="ctr"/>
            <a:r>
              <a:rPr lang="bn-BD" sz="4000" dirty="0" smtClean="0">
                <a:latin typeface="NikoshBAN" pitchFamily="2" charset="0"/>
                <a:cs typeface="NikoshBAN" pitchFamily="2" charset="0"/>
              </a:rPr>
              <a:t>(খ) কালিমুল্লাহ কাকে বলা হয়?</a:t>
            </a:r>
            <a:endParaRPr lang="en-US" sz="4000" dirty="0">
              <a:latin typeface="NikoshBAN" pitchFamily="2" charset="0"/>
              <a:cs typeface="NikoshBAN" pitchFamily="2" charset="0"/>
            </a:endParaRPr>
          </a:p>
        </p:txBody>
      </p:sp>
      <p:sp>
        <p:nvSpPr>
          <p:cNvPr id="3" name="TextBox 2"/>
          <p:cNvSpPr txBox="1"/>
          <p:nvPr/>
        </p:nvSpPr>
        <p:spPr>
          <a:xfrm>
            <a:off x="6553200" y="3645024"/>
            <a:ext cx="2510181" cy="369332"/>
          </a:xfrm>
          <a:prstGeom prst="rect">
            <a:avLst/>
          </a:prstGeom>
          <a:noFill/>
        </p:spPr>
        <p:txBody>
          <a:bodyPr wrap="square" rtlCol="0">
            <a:spAutoFit/>
          </a:bodyPr>
          <a:lstStyle/>
          <a:p>
            <a:r>
              <a:rPr lang="bn-BD" dirty="0" smtClean="0"/>
              <a:t>ওয়ালিদইবনেমুসআব</a:t>
            </a:r>
            <a:endParaRPr lang="en-US" dirty="0"/>
          </a:p>
        </p:txBody>
      </p:sp>
      <p:sp>
        <p:nvSpPr>
          <p:cNvPr id="6" name="TextBox 5"/>
          <p:cNvSpPr txBox="1"/>
          <p:nvPr/>
        </p:nvSpPr>
        <p:spPr>
          <a:xfrm>
            <a:off x="6876256" y="4293096"/>
            <a:ext cx="1872208" cy="369332"/>
          </a:xfrm>
          <a:prstGeom prst="rect">
            <a:avLst/>
          </a:prstGeom>
          <a:noFill/>
        </p:spPr>
        <p:txBody>
          <a:bodyPr wrap="square" rtlCol="0">
            <a:spAutoFit/>
          </a:bodyPr>
          <a:lstStyle/>
          <a:p>
            <a:r>
              <a:rPr lang="bn-BD" dirty="0" smtClean="0"/>
              <a:t>মুসা (আঃ)কে</a:t>
            </a:r>
            <a:endParaRPr lang="en-US" dirty="0"/>
          </a:p>
        </p:txBody>
      </p:sp>
    </p:spTree>
    <p:extLst>
      <p:ext uri="{BB962C8B-B14F-4D97-AF65-F5344CB8AC3E}">
        <p14:creationId xmlns:p14="http://schemas.microsoft.com/office/powerpoint/2010/main" xmlns="" val="709221891"/>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6"/>
                                        </p:tgtEl>
                                        <p:attrNameLst>
                                          <p:attrName>style.visibility</p:attrName>
                                        </p:attrNameLst>
                                      </p:cBhvr>
                                      <p:to>
                                        <p:strVal val="visible"/>
                                      </p:to>
                                    </p:set>
                                    <p:set>
                                      <p:cBhvr>
                                        <p:cTn id="16" dur="455" fill="hold">
                                          <p:stCondLst>
                                            <p:cond delay="0"/>
                                          </p:stCondLst>
                                        </p:cTn>
                                        <p:tgtEl>
                                          <p:spTgt spid="6"/>
                                        </p:tgtEl>
                                        <p:attrNameLst>
                                          <p:attrName>style.rotation</p:attrName>
                                        </p:attrNameLst>
                                      </p:cBhvr>
                                      <p:to>
                                        <p:strVal val="-45.0"/>
                                      </p:to>
                                    </p:set>
                                    <p:anim calcmode="lin" valueType="num">
                                      <p:cBhvr>
                                        <p:cTn id="17"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12</a:t>
            </a:fld>
            <a:endParaRPr lang="ar-SA"/>
          </a:p>
        </p:txBody>
      </p:sp>
      <p:sp>
        <p:nvSpPr>
          <p:cNvPr id="2" name="TextBox 1"/>
          <p:cNvSpPr txBox="1"/>
          <p:nvPr/>
        </p:nvSpPr>
        <p:spPr>
          <a:xfrm>
            <a:off x="1007973" y="1268760"/>
            <a:ext cx="7191312" cy="3416320"/>
          </a:xfrm>
          <a:prstGeom prst="rect">
            <a:avLst/>
          </a:prstGeom>
          <a:noFill/>
        </p:spPr>
        <p:txBody>
          <a:bodyPr wrap="square" rtlCol="0">
            <a:spAutoFit/>
          </a:bodyPr>
          <a:lstStyle/>
          <a:p>
            <a:pPr algn="ctr"/>
            <a:r>
              <a:rPr lang="bn-BD" sz="7200" dirty="0" smtClean="0">
                <a:solidFill>
                  <a:schemeClr val="accent5">
                    <a:lumMod val="50000"/>
                  </a:schemeClr>
                </a:solidFill>
                <a:latin typeface="NikoshBAN" pitchFamily="2" charset="0"/>
                <a:cs typeface="NikoshBAN" pitchFamily="2" charset="0"/>
              </a:rPr>
              <a:t>দলগত কাজ </a:t>
            </a:r>
          </a:p>
          <a:p>
            <a:pPr algn="ctr"/>
            <a:r>
              <a:rPr lang="bn-BD" sz="4800" dirty="0" smtClean="0">
                <a:latin typeface="NikoshBAN" pitchFamily="2" charset="0"/>
                <a:cs typeface="NikoshBAN" pitchFamily="2" charset="0"/>
              </a:rPr>
              <a:t>সময়-৭ মিনিট</a:t>
            </a:r>
          </a:p>
          <a:p>
            <a:pPr algn="l"/>
            <a:r>
              <a:rPr lang="bn-BD" sz="4800" dirty="0" smtClean="0">
                <a:latin typeface="NikoshBAN" pitchFamily="2" charset="0"/>
                <a:cs typeface="NikoshBAN" pitchFamily="2" charset="0"/>
              </a:rPr>
              <a:t>(ক) কিভাবে হযরত মুসা(আঃ)দুনিয়ায় </a:t>
            </a:r>
            <a:r>
              <a:rPr lang="bn-BD" sz="4800" dirty="0" smtClean="0">
                <a:latin typeface="NikoshBAN" pitchFamily="2" charset="0"/>
                <a:cs typeface="NikoshBAN" pitchFamily="2" charset="0"/>
                <a:hlinkClick r:id="rId3" action="ppaction://hlinksldjump"/>
              </a:rPr>
              <a:t>আগমণ করেন </a:t>
            </a:r>
            <a:r>
              <a:rPr lang="bn-BD" sz="4800" dirty="0" smtClean="0">
                <a:latin typeface="NikoshBAN" pitchFamily="2" charset="0"/>
                <a:cs typeface="NikoshBAN" pitchFamily="2" charset="0"/>
              </a:rPr>
              <a:t>ব্যাখ্যা কর।</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xmlns="" val="3308769053"/>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13</a:t>
            </a:fld>
            <a:endParaRPr lang="ar-SA"/>
          </a:p>
        </p:txBody>
      </p:sp>
      <p:sp>
        <p:nvSpPr>
          <p:cNvPr id="2" name="TextBox 1"/>
          <p:cNvSpPr txBox="1"/>
          <p:nvPr/>
        </p:nvSpPr>
        <p:spPr>
          <a:xfrm>
            <a:off x="1429666" y="86656"/>
            <a:ext cx="6624736" cy="5509200"/>
          </a:xfrm>
          <a:prstGeom prst="rect">
            <a:avLst/>
          </a:prstGeom>
          <a:noFill/>
        </p:spPr>
        <p:txBody>
          <a:bodyPr wrap="square" rtlCol="0">
            <a:spAutoFit/>
          </a:bodyPr>
          <a:lstStyle/>
          <a:p>
            <a:pPr algn="ctr"/>
            <a:r>
              <a:rPr lang="bn-BD" sz="8800" dirty="0" smtClean="0">
                <a:solidFill>
                  <a:srgbClr val="FF0000"/>
                </a:solidFill>
                <a:latin typeface="NikoshBAN" pitchFamily="2" charset="0"/>
                <a:cs typeface="NikoshBAN" pitchFamily="2" charset="0"/>
              </a:rPr>
              <a:t>মূল্যায়ন</a:t>
            </a:r>
          </a:p>
          <a:p>
            <a:pPr algn="l"/>
            <a:r>
              <a:rPr lang="bn-BD" sz="3200" dirty="0" smtClean="0">
                <a:latin typeface="NikoshBAN" pitchFamily="2" charset="0"/>
                <a:cs typeface="NikoshBAN" pitchFamily="2" charset="0"/>
              </a:rPr>
              <a:t>১।বাইতুল মুকাদ্দাস কি?</a:t>
            </a:r>
          </a:p>
          <a:p>
            <a:pPr algn="l"/>
            <a:r>
              <a:rPr lang="bn-BD" sz="3200" dirty="0" smtClean="0">
                <a:latin typeface="NikoshBAN" pitchFamily="2" charset="0"/>
                <a:cs typeface="NikoshBAN" pitchFamily="2" charset="0"/>
              </a:rPr>
              <a:t>২।মুসা (আঃ) এর শশুরের নাম কি? </a:t>
            </a:r>
          </a:p>
          <a:p>
            <a:pPr algn="l"/>
            <a:r>
              <a:rPr lang="bn-BD" sz="3200" dirty="0" smtClean="0">
                <a:latin typeface="NikoshBAN" pitchFamily="2" charset="0"/>
                <a:cs typeface="NikoshBAN" pitchFamily="2" charset="0"/>
              </a:rPr>
              <a:t>৩।তাওরাত কার উপর নাযিল হয়?</a:t>
            </a:r>
          </a:p>
          <a:p>
            <a:pPr algn="l"/>
            <a:r>
              <a:rPr lang="bn-BD" sz="3200" dirty="0" smtClean="0">
                <a:latin typeface="NikoshBAN" pitchFamily="2" charset="0"/>
                <a:cs typeface="NikoshBAN" pitchFamily="2" charset="0"/>
              </a:rPr>
              <a:t>৪।কার নিকট মুসা (আঃ) লালিত পালিত হন ?</a:t>
            </a:r>
          </a:p>
          <a:p>
            <a:pPr algn="l"/>
            <a:r>
              <a:rPr lang="bn-BD" sz="3200" dirty="0" smtClean="0">
                <a:latin typeface="NikoshBAN" pitchFamily="2" charset="0"/>
                <a:cs typeface="NikoshBAN" pitchFamily="2" charset="0"/>
              </a:rPr>
              <a:t>৫।তিনি কোথায় হিযরত করেন?</a:t>
            </a:r>
          </a:p>
          <a:p>
            <a:pPr algn="l"/>
            <a:r>
              <a:rPr lang="bn-BD" sz="3200" dirty="0" smtClean="0">
                <a:latin typeface="NikoshBAN" pitchFamily="2" charset="0"/>
                <a:cs typeface="NikoshBAN" pitchFamily="2" charset="0"/>
              </a:rPr>
              <a:t>৬।তাঁর স্রীর নাম কি?</a:t>
            </a:r>
          </a:p>
          <a:p>
            <a:pPr algn="l"/>
            <a:r>
              <a:rPr lang="bn-BD" sz="3200" dirty="0" smtClean="0">
                <a:latin typeface="NikoshBAN" pitchFamily="2" charset="0"/>
                <a:cs typeface="NikoshBAN" pitchFamily="2" charset="0"/>
              </a:rPr>
              <a:t>৭।কত বৎসর বয়সে ইন্তেকাল করেন?</a:t>
            </a:r>
          </a:p>
          <a:p>
            <a:pPr algn="l"/>
            <a:r>
              <a:rPr lang="bn-BD" sz="3200" dirty="0" smtClean="0">
                <a:latin typeface="NikoshBAN" pitchFamily="2" charset="0"/>
                <a:cs typeface="NikoshBAN" pitchFamily="2" charset="0"/>
              </a:rPr>
              <a:t>৮।কোথায় তাঁকে কবর দেয়া হয়?</a:t>
            </a:r>
            <a:endParaRPr lang="en-US" sz="3200" dirty="0">
              <a:latin typeface="NikoshBAN" pitchFamily="2" charset="0"/>
              <a:cs typeface="NikoshBAN" pitchFamily="2" charset="0"/>
            </a:endParaRPr>
          </a:p>
        </p:txBody>
      </p:sp>
      <p:sp>
        <p:nvSpPr>
          <p:cNvPr id="3" name="TextBox 2"/>
          <p:cNvSpPr txBox="1"/>
          <p:nvPr/>
        </p:nvSpPr>
        <p:spPr>
          <a:xfrm>
            <a:off x="6589120" y="1397967"/>
            <a:ext cx="2016224" cy="461665"/>
          </a:xfrm>
          <a:prstGeom prst="rect">
            <a:avLst/>
          </a:prstGeom>
          <a:noFill/>
        </p:spPr>
        <p:txBody>
          <a:bodyPr wrap="square" rtlCol="0">
            <a:spAutoFit/>
          </a:bodyPr>
          <a:lstStyle/>
          <a:p>
            <a:r>
              <a:rPr lang="bn-BD" sz="2400" dirty="0" smtClean="0">
                <a:solidFill>
                  <a:srgbClr val="FF0000"/>
                </a:solidFill>
                <a:latin typeface="NikoshBAN" pitchFamily="2" charset="0"/>
                <a:cs typeface="NikoshBAN" pitchFamily="2" charset="0"/>
              </a:rPr>
              <a:t>১।উঃ মসজিদ</a:t>
            </a:r>
            <a:endParaRPr lang="en-US" sz="2400" dirty="0">
              <a:solidFill>
                <a:srgbClr val="FF0000"/>
              </a:solidFill>
              <a:latin typeface="NikoshBAN" pitchFamily="2" charset="0"/>
              <a:cs typeface="NikoshBAN" pitchFamily="2" charset="0"/>
            </a:endParaRPr>
          </a:p>
        </p:txBody>
      </p:sp>
      <p:sp>
        <p:nvSpPr>
          <p:cNvPr id="6" name="TextBox 5"/>
          <p:cNvSpPr txBox="1"/>
          <p:nvPr/>
        </p:nvSpPr>
        <p:spPr>
          <a:xfrm>
            <a:off x="6012160" y="1980675"/>
            <a:ext cx="2880320" cy="369332"/>
          </a:xfrm>
          <a:prstGeom prst="rect">
            <a:avLst/>
          </a:prstGeom>
          <a:noFill/>
        </p:spPr>
        <p:txBody>
          <a:bodyPr wrap="square" rtlCol="0">
            <a:spAutoFit/>
          </a:bodyPr>
          <a:lstStyle/>
          <a:p>
            <a:r>
              <a:rPr lang="bn-BD" dirty="0" smtClean="0">
                <a:solidFill>
                  <a:srgbClr val="002060"/>
                </a:solidFill>
              </a:rPr>
              <a:t>২।উঃশুয়াইব(আঃ</a:t>
            </a:r>
            <a:r>
              <a:rPr lang="bn-BD" dirty="0" smtClean="0"/>
              <a:t>)</a:t>
            </a:r>
            <a:endParaRPr lang="en-US" dirty="0"/>
          </a:p>
        </p:txBody>
      </p:sp>
      <p:sp>
        <p:nvSpPr>
          <p:cNvPr id="7" name="TextBox 6"/>
          <p:cNvSpPr txBox="1"/>
          <p:nvPr/>
        </p:nvSpPr>
        <p:spPr>
          <a:xfrm>
            <a:off x="6634886" y="2471924"/>
            <a:ext cx="2017957" cy="369332"/>
          </a:xfrm>
          <a:prstGeom prst="rect">
            <a:avLst/>
          </a:prstGeom>
          <a:noFill/>
        </p:spPr>
        <p:txBody>
          <a:bodyPr wrap="square" rtlCol="0">
            <a:spAutoFit/>
          </a:bodyPr>
          <a:lstStyle/>
          <a:p>
            <a:r>
              <a:rPr lang="bn-BD" dirty="0" smtClean="0">
                <a:solidFill>
                  <a:srgbClr val="FF0000"/>
                </a:solidFill>
              </a:rPr>
              <a:t>৩।উঃমুসা(আঃ</a:t>
            </a:r>
            <a:r>
              <a:rPr lang="bn-BD" dirty="0" smtClean="0"/>
              <a:t>)</a:t>
            </a:r>
            <a:endParaRPr lang="en-US" dirty="0"/>
          </a:p>
        </p:txBody>
      </p:sp>
      <p:sp>
        <p:nvSpPr>
          <p:cNvPr id="8" name="TextBox 7"/>
          <p:cNvSpPr txBox="1"/>
          <p:nvPr/>
        </p:nvSpPr>
        <p:spPr>
          <a:xfrm>
            <a:off x="6874522" y="3068960"/>
            <a:ext cx="2017958" cy="369332"/>
          </a:xfrm>
          <a:prstGeom prst="rect">
            <a:avLst/>
          </a:prstGeom>
          <a:noFill/>
        </p:spPr>
        <p:txBody>
          <a:bodyPr wrap="square" rtlCol="0">
            <a:spAutoFit/>
          </a:bodyPr>
          <a:lstStyle/>
          <a:p>
            <a:r>
              <a:rPr lang="bn-BD" dirty="0" smtClean="0">
                <a:solidFill>
                  <a:schemeClr val="accent6">
                    <a:lumMod val="50000"/>
                  </a:schemeClr>
                </a:solidFill>
              </a:rPr>
              <a:t>৪।ফেরআউনের</a:t>
            </a:r>
            <a:endParaRPr lang="en-US" dirty="0">
              <a:solidFill>
                <a:schemeClr val="accent6">
                  <a:lumMod val="50000"/>
                </a:schemeClr>
              </a:solidFill>
            </a:endParaRPr>
          </a:p>
        </p:txBody>
      </p:sp>
      <p:sp>
        <p:nvSpPr>
          <p:cNvPr id="9" name="TextBox 8"/>
          <p:cNvSpPr txBox="1"/>
          <p:nvPr/>
        </p:nvSpPr>
        <p:spPr>
          <a:xfrm>
            <a:off x="6413873" y="3639624"/>
            <a:ext cx="2232248" cy="369332"/>
          </a:xfrm>
          <a:prstGeom prst="rect">
            <a:avLst/>
          </a:prstGeom>
          <a:noFill/>
        </p:spPr>
        <p:txBody>
          <a:bodyPr wrap="square" rtlCol="0">
            <a:spAutoFit/>
          </a:bodyPr>
          <a:lstStyle/>
          <a:p>
            <a:r>
              <a:rPr lang="bn-BD" dirty="0" smtClean="0">
                <a:solidFill>
                  <a:srgbClr val="FF0000"/>
                </a:solidFill>
              </a:rPr>
              <a:t>৫।মাদইয়ানে</a:t>
            </a:r>
            <a:endParaRPr lang="en-US" dirty="0">
              <a:solidFill>
                <a:srgbClr val="FF0000"/>
              </a:solidFill>
            </a:endParaRPr>
          </a:p>
        </p:txBody>
      </p:sp>
      <p:sp>
        <p:nvSpPr>
          <p:cNvPr id="10" name="TextBox 9"/>
          <p:cNvSpPr txBox="1"/>
          <p:nvPr/>
        </p:nvSpPr>
        <p:spPr>
          <a:xfrm>
            <a:off x="6297328" y="4057527"/>
            <a:ext cx="1872208" cy="369332"/>
          </a:xfrm>
          <a:prstGeom prst="rect">
            <a:avLst/>
          </a:prstGeom>
          <a:noFill/>
        </p:spPr>
        <p:txBody>
          <a:bodyPr wrap="square" rtlCol="0">
            <a:spAutoFit/>
          </a:bodyPr>
          <a:lstStyle/>
          <a:p>
            <a:r>
              <a:rPr lang="bn-BD" dirty="0" smtClean="0"/>
              <a:t>৬।সফুরা</a:t>
            </a:r>
            <a:endParaRPr lang="en-US" dirty="0"/>
          </a:p>
        </p:txBody>
      </p:sp>
      <p:sp>
        <p:nvSpPr>
          <p:cNvPr id="11" name="TextBox 10"/>
          <p:cNvSpPr txBox="1"/>
          <p:nvPr/>
        </p:nvSpPr>
        <p:spPr>
          <a:xfrm>
            <a:off x="6508442" y="4581128"/>
            <a:ext cx="2043109" cy="369332"/>
          </a:xfrm>
          <a:prstGeom prst="rect">
            <a:avLst/>
          </a:prstGeom>
          <a:noFill/>
        </p:spPr>
        <p:txBody>
          <a:bodyPr wrap="square" rtlCol="0">
            <a:spAutoFit/>
          </a:bodyPr>
          <a:lstStyle/>
          <a:p>
            <a:r>
              <a:rPr lang="bn-BD" dirty="0" smtClean="0">
                <a:solidFill>
                  <a:srgbClr val="FF0000"/>
                </a:solidFill>
              </a:rPr>
              <a:t>৭।১২০বছর</a:t>
            </a:r>
            <a:endParaRPr lang="en-US" dirty="0">
              <a:solidFill>
                <a:srgbClr val="FF0000"/>
              </a:solidFill>
            </a:endParaRPr>
          </a:p>
        </p:txBody>
      </p:sp>
      <p:sp>
        <p:nvSpPr>
          <p:cNvPr id="12" name="TextBox 11"/>
          <p:cNvSpPr txBox="1"/>
          <p:nvPr/>
        </p:nvSpPr>
        <p:spPr>
          <a:xfrm>
            <a:off x="6560481" y="4970607"/>
            <a:ext cx="2546298" cy="369332"/>
          </a:xfrm>
          <a:prstGeom prst="rect">
            <a:avLst/>
          </a:prstGeom>
          <a:noFill/>
        </p:spPr>
        <p:txBody>
          <a:bodyPr wrap="square" rtlCol="0">
            <a:spAutoFit/>
          </a:bodyPr>
          <a:lstStyle/>
          <a:p>
            <a:r>
              <a:rPr lang="bn-BD" dirty="0" smtClean="0"/>
              <a:t>৮।তুরপাহাড়ের পাদদেশে</a:t>
            </a:r>
            <a:endParaRPr lang="en-US" dirty="0"/>
          </a:p>
        </p:txBody>
      </p:sp>
    </p:spTree>
    <p:extLst>
      <p:ext uri="{BB962C8B-B14F-4D97-AF65-F5344CB8AC3E}">
        <p14:creationId xmlns:p14="http://schemas.microsoft.com/office/powerpoint/2010/main" xmlns="" val="2935762174"/>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6"/>
                                        </p:tgtEl>
                                        <p:attrNameLst>
                                          <p:attrName>style.visibility</p:attrName>
                                        </p:attrNameLst>
                                      </p:cBhvr>
                                      <p:to>
                                        <p:strVal val="visible"/>
                                      </p:to>
                                    </p:set>
                                    <p:set>
                                      <p:cBhvr>
                                        <p:cTn id="16" dur="455" fill="hold">
                                          <p:stCondLst>
                                            <p:cond delay="0"/>
                                          </p:stCondLst>
                                        </p:cTn>
                                        <p:tgtEl>
                                          <p:spTgt spid="6"/>
                                        </p:tgtEl>
                                        <p:attrNameLst>
                                          <p:attrName>style.rotation</p:attrName>
                                        </p:attrNameLst>
                                      </p:cBhvr>
                                      <p:to>
                                        <p:strVal val="-45.0"/>
                                      </p:to>
                                    </p:set>
                                    <p:anim calcmode="lin" valueType="num">
                                      <p:cBhvr>
                                        <p:cTn id="17"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7"/>
                                        </p:tgtEl>
                                        <p:attrNameLst>
                                          <p:attrName>style.visibility</p:attrName>
                                        </p:attrNameLst>
                                      </p:cBhvr>
                                      <p:to>
                                        <p:strVal val="visible"/>
                                      </p:to>
                                    </p:set>
                                    <p:set>
                                      <p:cBhvr>
                                        <p:cTn id="25" dur="455" fill="hold">
                                          <p:stCondLst>
                                            <p:cond delay="0"/>
                                          </p:stCondLst>
                                        </p:cTn>
                                        <p:tgtEl>
                                          <p:spTgt spid="7"/>
                                        </p:tgtEl>
                                        <p:attrNameLst>
                                          <p:attrName>style.rotation</p:attrName>
                                        </p:attrNameLst>
                                      </p:cBhvr>
                                      <p:to>
                                        <p:strVal val="-45.0"/>
                                      </p:to>
                                    </p:set>
                                    <p:anim calcmode="lin" valueType="num">
                                      <p:cBhvr>
                                        <p:cTn id="26" dur="455" fill="hold">
                                          <p:stCondLst>
                                            <p:cond delay="455"/>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8"/>
                                        </p:tgtEl>
                                        <p:attrNameLst>
                                          <p:attrName>style.visibility</p:attrName>
                                        </p:attrNameLst>
                                      </p:cBhvr>
                                      <p:to>
                                        <p:strVal val="visible"/>
                                      </p:to>
                                    </p:set>
                                    <p:set>
                                      <p:cBhvr>
                                        <p:cTn id="34" dur="455" fill="hold">
                                          <p:stCondLst>
                                            <p:cond delay="0"/>
                                          </p:stCondLst>
                                        </p:cTn>
                                        <p:tgtEl>
                                          <p:spTgt spid="8"/>
                                        </p:tgtEl>
                                        <p:attrNameLst>
                                          <p:attrName>style.rotation</p:attrName>
                                        </p:attrNameLst>
                                      </p:cBhvr>
                                      <p:to>
                                        <p:strVal val="-45.0"/>
                                      </p:to>
                                    </p:set>
                                    <p:anim calcmode="lin" valueType="num">
                                      <p:cBhvr>
                                        <p:cTn id="35"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9"/>
                                        </p:tgtEl>
                                        <p:attrNameLst>
                                          <p:attrName>style.visibility</p:attrName>
                                        </p:attrNameLst>
                                      </p:cBhvr>
                                      <p:to>
                                        <p:strVal val="visible"/>
                                      </p:to>
                                    </p:set>
                                    <p:set>
                                      <p:cBhvr>
                                        <p:cTn id="43" dur="455" fill="hold">
                                          <p:stCondLst>
                                            <p:cond delay="0"/>
                                          </p:stCondLst>
                                        </p:cTn>
                                        <p:tgtEl>
                                          <p:spTgt spid="9"/>
                                        </p:tgtEl>
                                        <p:attrNameLst>
                                          <p:attrName>style.rotation</p:attrName>
                                        </p:attrNameLst>
                                      </p:cBhvr>
                                      <p:to>
                                        <p:strVal val="-45.0"/>
                                      </p:to>
                                    </p:set>
                                    <p:anim calcmode="lin" valueType="num">
                                      <p:cBhvr>
                                        <p:cTn id="44"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10"/>
                                        </p:tgtEl>
                                        <p:attrNameLst>
                                          <p:attrName>style.visibility</p:attrName>
                                        </p:attrNameLst>
                                      </p:cBhvr>
                                      <p:to>
                                        <p:strVal val="visible"/>
                                      </p:to>
                                    </p:set>
                                    <p:anim calcmode="lin" valueType="num">
                                      <p:cBhvr>
                                        <p:cTn id="52"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10"/>
                                        </p:tgtEl>
                                        <p:attrNameLst>
                                          <p:attrName>ppt_y</p:attrName>
                                        </p:attrNameLst>
                                      </p:cBhvr>
                                      <p:tavLst>
                                        <p:tav tm="0">
                                          <p:val>
                                            <p:strVal val="#ppt_y"/>
                                          </p:val>
                                        </p:tav>
                                        <p:tav tm="100000">
                                          <p:val>
                                            <p:strVal val="#ppt_y"/>
                                          </p:val>
                                        </p:tav>
                                      </p:tavLst>
                                    </p:anim>
                                    <p:anim calcmode="lin" valueType="num">
                                      <p:cBhvr>
                                        <p:cTn id="54"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11"/>
                                        </p:tgtEl>
                                        <p:attrNameLst>
                                          <p:attrName>ppt_y</p:attrName>
                                        </p:attrNameLst>
                                      </p:cBhvr>
                                      <p:tavLst>
                                        <p:tav tm="0">
                                          <p:val>
                                            <p:strVal val="#ppt_y"/>
                                          </p:val>
                                        </p:tav>
                                        <p:tav tm="100000">
                                          <p:val>
                                            <p:strVal val="#ppt_y"/>
                                          </p:val>
                                        </p:tav>
                                      </p:tavLst>
                                    </p:anim>
                                    <p:anim calcmode="lin" valueType="num">
                                      <p:cBhvr>
                                        <p:cTn id="63"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38" presetClass="entr" presetSubtype="0" accel="50000" fill="hold" grpId="0" nodeType="clickEffect">
                                  <p:stCondLst>
                                    <p:cond delay="0"/>
                                  </p:stCondLst>
                                  <p:iterate type="lt">
                                    <p:tmPct val="50000"/>
                                  </p:iterate>
                                  <p:childTnLst>
                                    <p:set>
                                      <p:cBhvr>
                                        <p:cTn id="69" dur="1" fill="hold">
                                          <p:stCondLst>
                                            <p:cond delay="0"/>
                                          </p:stCondLst>
                                        </p:cTn>
                                        <p:tgtEl>
                                          <p:spTgt spid="12"/>
                                        </p:tgtEl>
                                        <p:attrNameLst>
                                          <p:attrName>style.visibility</p:attrName>
                                        </p:attrNameLst>
                                      </p:cBhvr>
                                      <p:to>
                                        <p:strVal val="visible"/>
                                      </p:to>
                                    </p:set>
                                    <p:set>
                                      <p:cBhvr>
                                        <p:cTn id="70" dur="455" fill="hold">
                                          <p:stCondLst>
                                            <p:cond delay="0"/>
                                          </p:stCondLst>
                                        </p:cTn>
                                        <p:tgtEl>
                                          <p:spTgt spid="12"/>
                                        </p:tgtEl>
                                        <p:attrNameLst>
                                          <p:attrName>style.rotation</p:attrName>
                                        </p:attrNameLst>
                                      </p:cBhvr>
                                      <p:to>
                                        <p:strVal val="-45.0"/>
                                      </p:to>
                                    </p:set>
                                    <p:anim calcmode="lin" valueType="num">
                                      <p:cBhvr>
                                        <p:cTn id="71" dur="455" fill="hold">
                                          <p:stCondLst>
                                            <p:cond delay="455"/>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72" dur="455"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73" dur="156" decel="50000" autoRev="1" fill="hold">
                                          <p:stCondLst>
                                            <p:cond delay="455"/>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74" dur="136" fill="hold">
                                          <p:stCondLst>
                                            <p:cond delay="864"/>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14</a:t>
            </a:fld>
            <a:endParaRPr lang="ar-SA"/>
          </a:p>
        </p:txBody>
      </p:sp>
      <p:sp>
        <p:nvSpPr>
          <p:cNvPr id="2" name="TextBox 1"/>
          <p:cNvSpPr txBox="1"/>
          <p:nvPr/>
        </p:nvSpPr>
        <p:spPr>
          <a:xfrm>
            <a:off x="1691680" y="332656"/>
            <a:ext cx="5760640" cy="1200329"/>
          </a:xfrm>
          <a:prstGeom prst="rect">
            <a:avLst/>
          </a:prstGeom>
          <a:noFill/>
        </p:spPr>
        <p:txBody>
          <a:bodyPr wrap="square" rtlCol="0">
            <a:spAutoFit/>
          </a:bodyPr>
          <a:lstStyle/>
          <a:p>
            <a:pPr algn="ctr"/>
            <a:r>
              <a:rPr lang="bn-BD" sz="7200" dirty="0" smtClean="0">
                <a:solidFill>
                  <a:srgbClr val="00B0F0"/>
                </a:solidFill>
                <a:latin typeface="NikoshBAN" pitchFamily="2" charset="0"/>
                <a:cs typeface="NikoshBAN" pitchFamily="2" charset="0"/>
              </a:rPr>
              <a:t>বাড়ীর কাজ</a:t>
            </a:r>
            <a:endParaRPr lang="en-US" sz="7200" dirty="0">
              <a:solidFill>
                <a:srgbClr val="00B0F0"/>
              </a:solidFill>
              <a:latin typeface="NikoshBAN" pitchFamily="2" charset="0"/>
              <a:cs typeface="NikoshBAN" pitchFamily="2" charset="0"/>
            </a:endParaRPr>
          </a:p>
        </p:txBody>
      </p:sp>
      <p:sp>
        <p:nvSpPr>
          <p:cNvPr id="6" name="TextBox 5"/>
          <p:cNvSpPr txBox="1"/>
          <p:nvPr/>
        </p:nvSpPr>
        <p:spPr>
          <a:xfrm>
            <a:off x="217559" y="4219347"/>
            <a:ext cx="8708881"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হযরত মুসা (আঃ) কিভাবে </a:t>
            </a:r>
            <a:r>
              <a:rPr lang="bn-BD" sz="3600" dirty="0" smtClean="0">
                <a:latin typeface="NikoshBAN" pitchFamily="2" charset="0"/>
                <a:cs typeface="NikoshBAN" pitchFamily="2" charset="0"/>
                <a:hlinkClick r:id="rId3" action="ppaction://hlinksldjump"/>
              </a:rPr>
              <a:t>নবুওয়াত লাভ </a:t>
            </a:r>
            <a:r>
              <a:rPr lang="bn-BD" sz="3600" dirty="0" smtClean="0">
                <a:latin typeface="NikoshBAN" pitchFamily="2" charset="0"/>
                <a:cs typeface="NikoshBAN" pitchFamily="2" charset="0"/>
              </a:rPr>
              <a:t>করেন বর্ণনা কর।</a:t>
            </a:r>
            <a:endParaRPr lang="en-US" sz="3600" dirty="0">
              <a:latin typeface="NikoshBAN" pitchFamily="2" charset="0"/>
              <a:cs typeface="NikoshBAN"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553418" y="1844824"/>
            <a:ext cx="2219325" cy="2057400"/>
          </a:xfrm>
          <a:prstGeom prst="rect">
            <a:avLst/>
          </a:prstGeom>
        </p:spPr>
      </p:pic>
    </p:spTree>
    <p:extLst>
      <p:ext uri="{BB962C8B-B14F-4D97-AF65-F5344CB8AC3E}">
        <p14:creationId xmlns:p14="http://schemas.microsoft.com/office/powerpoint/2010/main" xmlns="" val="1251971838"/>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15</a:t>
            </a:fld>
            <a:endParaRPr lang="ar-SA"/>
          </a:p>
        </p:txBody>
      </p:sp>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619672" y="1369936"/>
            <a:ext cx="6286797" cy="4728952"/>
          </a:xfrm>
          <a:prstGeom prst="rect">
            <a:avLst/>
          </a:prstGeom>
        </p:spPr>
      </p:pic>
      <p:sp>
        <p:nvSpPr>
          <p:cNvPr id="3" name="TextBox 2"/>
          <p:cNvSpPr txBox="1"/>
          <p:nvPr/>
        </p:nvSpPr>
        <p:spPr>
          <a:xfrm>
            <a:off x="1259632" y="260648"/>
            <a:ext cx="6646837" cy="923330"/>
          </a:xfrm>
          <a:prstGeom prst="rect">
            <a:avLst/>
          </a:prstGeom>
          <a:noFill/>
        </p:spPr>
        <p:txBody>
          <a:bodyPr wrap="square" rtlCol="0">
            <a:spAutoFit/>
          </a:bodyPr>
          <a:lstStyle/>
          <a:p>
            <a:pPr algn="ctr"/>
            <a:r>
              <a:rPr lang="bn-BD" sz="5400" dirty="0" smtClean="0">
                <a:solidFill>
                  <a:schemeClr val="accent5"/>
                </a:solidFill>
                <a:latin typeface="NikoshBAN" pitchFamily="2" charset="0"/>
                <a:cs typeface="NikoshBAN" pitchFamily="2" charset="0"/>
              </a:rPr>
              <a:t>আল্লাহ হাফেজ</a:t>
            </a:r>
            <a:endParaRPr lang="en-US" sz="5400" dirty="0">
              <a:solidFill>
                <a:schemeClr val="accent5"/>
              </a:solidFill>
              <a:latin typeface="NikoshBAN" pitchFamily="2" charset="0"/>
              <a:cs typeface="NikoshBAN" pitchFamily="2" charset="0"/>
            </a:endParaRPr>
          </a:p>
        </p:txBody>
      </p:sp>
      <p:pic>
        <p:nvPicPr>
          <p:cNvPr id="11" name="Picture 10" descr="mojib-phooto.gif"/>
          <p:cNvPicPr>
            <a:picLocks noChangeAspect="1"/>
          </p:cNvPicPr>
          <p:nvPr/>
        </p:nvPicPr>
        <p:blipFill>
          <a:blip r:embed="rId4"/>
          <a:stretch>
            <a:fillRect/>
          </a:stretch>
        </p:blipFill>
        <p:spPr>
          <a:xfrm>
            <a:off x="0" y="133350"/>
            <a:ext cx="1752600" cy="1752600"/>
          </a:xfrm>
          <a:prstGeom prst="ellipse">
            <a:avLst/>
          </a:prstGeom>
          <a:ln>
            <a:noFill/>
          </a:ln>
          <a:effectLst>
            <a:softEdge rad="112500"/>
          </a:effectLst>
        </p:spPr>
      </p:pic>
    </p:spTree>
    <p:extLst>
      <p:ext uri="{BB962C8B-B14F-4D97-AF65-F5344CB8AC3E}">
        <p14:creationId xmlns:p14="http://schemas.microsoft.com/office/powerpoint/2010/main" xmlns="" val="2399228962"/>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z="1800" smtClean="0">
                <a:latin typeface="NikoshBAN" pitchFamily="2" charset="0"/>
              </a:rPr>
              <a:pPr/>
              <a:t>2</a:t>
            </a:fld>
            <a:endParaRPr lang="ar-SA" sz="1800" dirty="0">
              <a:latin typeface="NikoshBAN" pitchFamily="2" charset="0"/>
            </a:endParaRPr>
          </a:p>
        </p:txBody>
      </p:sp>
      <p:pic>
        <p:nvPicPr>
          <p:cNvPr id="25" name="Picture 2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3528" y="2638513"/>
            <a:ext cx="8568952" cy="3435251"/>
          </a:xfrm>
          <a:prstGeom prst="rect">
            <a:avLst/>
          </a:prstGeom>
        </p:spPr>
      </p:pic>
      <p:sp>
        <p:nvSpPr>
          <p:cNvPr id="26" name="TextBox 25"/>
          <p:cNvSpPr txBox="1"/>
          <p:nvPr/>
        </p:nvSpPr>
        <p:spPr>
          <a:xfrm>
            <a:off x="1619672" y="2638513"/>
            <a:ext cx="5973800" cy="1446550"/>
          </a:xfrm>
          <a:prstGeom prst="rect">
            <a:avLst/>
          </a:prstGeom>
          <a:noFill/>
        </p:spPr>
        <p:txBody>
          <a:bodyPr wrap="square" rtlCol="0">
            <a:spAutoFit/>
          </a:bodyPr>
          <a:lstStyle/>
          <a:p>
            <a:pPr algn="ctr"/>
            <a:r>
              <a:rPr lang="bn-BD" sz="8800" dirty="0" smtClean="0">
                <a:latin typeface="NikoshBAN" pitchFamily="2" charset="0"/>
                <a:cs typeface="NikoshBAN" pitchFamily="2" charset="0"/>
              </a:rPr>
              <a:t>স্বাগতম</a:t>
            </a:r>
            <a:endParaRPr lang="en-US" sz="8800" dirty="0">
              <a:latin typeface="NikoshBAN" pitchFamily="2" charset="0"/>
              <a:cs typeface="NikoshBAN" pitchFamily="2" charset="0"/>
            </a:endParaRPr>
          </a:p>
        </p:txBody>
      </p:sp>
      <p:pic>
        <p:nvPicPr>
          <p:cNvPr id="27" name="Picture 2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007973" y="1066395"/>
            <a:ext cx="7020411" cy="781050"/>
          </a:xfrm>
          <a:prstGeom prst="rect">
            <a:avLst/>
          </a:prstGeom>
        </p:spPr>
      </p:pic>
    </p:spTree>
    <p:extLst>
      <p:ext uri="{BB962C8B-B14F-4D97-AF65-F5344CB8AC3E}">
        <p14:creationId xmlns:p14="http://schemas.microsoft.com/office/powerpoint/2010/main" xmlns="" val="310874559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3</a:t>
            </a:fld>
            <a:endParaRPr lang="ar-SA"/>
          </a:p>
        </p:txBody>
      </p:sp>
      <p:sp>
        <p:nvSpPr>
          <p:cNvPr id="3" name="TextBox 2"/>
          <p:cNvSpPr txBox="1"/>
          <p:nvPr/>
        </p:nvSpPr>
        <p:spPr>
          <a:xfrm rot="19655316">
            <a:off x="-156526" y="3548576"/>
            <a:ext cx="5121243" cy="369332"/>
          </a:xfrm>
          <a:prstGeom prst="rect">
            <a:avLst/>
          </a:prstGeom>
          <a:noFill/>
        </p:spPr>
        <p:txBody>
          <a:bodyPr wrap="square" rtlCol="0">
            <a:spAutoFit/>
          </a:bodyPr>
          <a:lstStyle/>
          <a:p>
            <a:endParaRPr lang="en-US" dirty="0"/>
          </a:p>
        </p:txBody>
      </p:sp>
      <p:sp>
        <p:nvSpPr>
          <p:cNvPr id="11" name="TextBox 10"/>
          <p:cNvSpPr txBox="1"/>
          <p:nvPr/>
        </p:nvSpPr>
        <p:spPr>
          <a:xfrm rot="19655316">
            <a:off x="95627" y="1430370"/>
            <a:ext cx="5121243" cy="369332"/>
          </a:xfrm>
          <a:prstGeom prst="rect">
            <a:avLst/>
          </a:prstGeom>
          <a:noFill/>
        </p:spPr>
        <p:txBody>
          <a:bodyPr wrap="square" rtlCol="0">
            <a:spAutoFit/>
          </a:bodyPr>
          <a:lstStyle/>
          <a:p>
            <a:endParaRPr lang="en-US" dirty="0"/>
          </a:p>
        </p:txBody>
      </p:sp>
      <p:sp>
        <p:nvSpPr>
          <p:cNvPr id="12" name="TextBox 11"/>
          <p:cNvSpPr txBox="1"/>
          <p:nvPr/>
        </p:nvSpPr>
        <p:spPr>
          <a:xfrm rot="19655316">
            <a:off x="-299910" y="1676368"/>
            <a:ext cx="5121243" cy="369332"/>
          </a:xfrm>
          <a:prstGeom prst="rect">
            <a:avLst/>
          </a:prstGeom>
          <a:noFill/>
        </p:spPr>
        <p:txBody>
          <a:bodyPr wrap="square" rtlCol="0">
            <a:spAutoFit/>
          </a:bodyPr>
          <a:lstStyle/>
          <a:p>
            <a:endParaRPr lang="en-US" dirty="0"/>
          </a:p>
        </p:txBody>
      </p:sp>
      <p:sp>
        <p:nvSpPr>
          <p:cNvPr id="13" name="TextBox 12"/>
          <p:cNvSpPr txBox="1"/>
          <p:nvPr/>
        </p:nvSpPr>
        <p:spPr>
          <a:xfrm rot="19655316">
            <a:off x="3348203" y="4385843"/>
            <a:ext cx="5121243" cy="369332"/>
          </a:xfrm>
          <a:prstGeom prst="rect">
            <a:avLst/>
          </a:prstGeom>
          <a:noFill/>
        </p:spPr>
        <p:txBody>
          <a:bodyPr wrap="square" rtlCol="0">
            <a:spAutoFit/>
          </a:bodyPr>
          <a:lstStyle/>
          <a:p>
            <a:endParaRPr lang="en-US" dirty="0"/>
          </a:p>
        </p:txBody>
      </p:sp>
      <p:sp>
        <p:nvSpPr>
          <p:cNvPr id="6" name="Rectangle 5"/>
          <p:cNvSpPr/>
          <p:nvPr/>
        </p:nvSpPr>
        <p:spPr>
          <a:xfrm>
            <a:off x="1143000" y="3657600"/>
            <a:ext cx="6934200"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মোঃ </a:t>
            </a:r>
            <a:r>
              <a:rPr lang="en-US" sz="4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রওশন</a:t>
            </a:r>
            <a:r>
              <a:rPr lang="en-US"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4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আল</a:t>
            </a:r>
            <a:r>
              <a:rPr lang="en-US"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6"/>
          <p:cNvSpPr/>
          <p:nvPr/>
        </p:nvSpPr>
        <p:spPr>
          <a:xfrm>
            <a:off x="2782721" y="86656"/>
            <a:ext cx="376417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BD"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শিক্ষক পরিচিতি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ectangle 8"/>
          <p:cNvSpPr/>
          <p:nvPr/>
        </p:nvSpPr>
        <p:spPr>
          <a:xfrm>
            <a:off x="429364" y="4356756"/>
            <a:ext cx="8634017" cy="1754326"/>
          </a:xfrm>
          <a:prstGeom prst="rect">
            <a:avLst/>
          </a:prstGeom>
          <a:noFill/>
        </p:spPr>
        <p:txBody>
          <a:bodyPr wrap="square" lIns="91440" tIns="45720" rIns="91440" bIns="45720">
            <a:spAutoFit/>
          </a:bodyPr>
          <a:lstStyle/>
          <a:p>
            <a:pPr algn="ctr"/>
            <a:r>
              <a:rPr lang="bn-BD"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সহকারী শিক্ষক </a:t>
            </a:r>
          </a:p>
          <a:p>
            <a:pPr algn="ctr"/>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লতিফপুর</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একত</a:t>
            </a: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bn-BD"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উচ্চ বিদ্যালয় </a:t>
            </a:r>
            <a:endPar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a:p>
            <a:pPr algn="ctr"/>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মির্জাপুর,টাংগাইল</a:t>
            </a:r>
            <a:r>
              <a:rPr lang="en-US" sz="36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a:t>
            </a:r>
          </a:p>
        </p:txBody>
      </p:sp>
      <p:pic>
        <p:nvPicPr>
          <p:cNvPr id="17" name="Picture 16" descr="mojib-phooto.gif"/>
          <p:cNvPicPr>
            <a:picLocks noChangeAspect="1"/>
          </p:cNvPicPr>
          <p:nvPr/>
        </p:nvPicPr>
        <p:blipFill>
          <a:blip r:embed="rId3"/>
          <a:stretch>
            <a:fillRect/>
          </a:stretch>
        </p:blipFill>
        <p:spPr>
          <a:xfrm>
            <a:off x="3143251" y="914400"/>
            <a:ext cx="2705100" cy="27051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22" name="TextBox 21"/>
          <p:cNvSpPr txBox="1"/>
          <p:nvPr/>
        </p:nvSpPr>
        <p:spPr>
          <a:xfrm>
            <a:off x="1828800" y="6248400"/>
            <a:ext cx="54102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Email: izdany3777@gmail.com</a:t>
            </a:r>
            <a:endParaRPr lang="en-US"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77228157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4</a:t>
            </a:fld>
            <a:endParaRPr lang="ar-SA"/>
          </a:p>
        </p:txBody>
      </p:sp>
      <p:sp>
        <p:nvSpPr>
          <p:cNvPr id="3" name="TextBox 2"/>
          <p:cNvSpPr txBox="1"/>
          <p:nvPr/>
        </p:nvSpPr>
        <p:spPr>
          <a:xfrm>
            <a:off x="1007973" y="1556792"/>
            <a:ext cx="7623360" cy="3785652"/>
          </a:xfrm>
          <a:prstGeom prst="rect">
            <a:avLst/>
          </a:prstGeom>
          <a:noFill/>
        </p:spPr>
        <p:txBody>
          <a:bodyPr wrap="square" rtlCol="0">
            <a:spAutoFit/>
          </a:bodyPr>
          <a:lstStyle/>
          <a:p>
            <a:pPr algn="l"/>
            <a:r>
              <a:rPr lang="bn-BD" sz="4800" dirty="0" smtClean="0">
                <a:latin typeface="NikoshBAN" pitchFamily="2" charset="0"/>
                <a:cs typeface="NikoshBAN" pitchFamily="2" charset="0"/>
              </a:rPr>
              <a:t>শ্রেণী-৮ম</a:t>
            </a:r>
          </a:p>
          <a:p>
            <a:pPr algn="l"/>
            <a:r>
              <a:rPr lang="bn-BD" sz="4800" dirty="0" smtClean="0">
                <a:latin typeface="NikoshBAN" pitchFamily="2" charset="0"/>
                <a:cs typeface="NikoshBAN" pitchFamily="2" charset="0"/>
              </a:rPr>
              <a:t>বিষয়-ইসলাম ও নৈতিক শিক্ষা</a:t>
            </a:r>
          </a:p>
          <a:p>
            <a:pPr algn="l"/>
            <a:r>
              <a:rPr lang="bn-BD" sz="4800" dirty="0" smtClean="0">
                <a:latin typeface="NikoshBAN" pitchFamily="2" charset="0"/>
                <a:cs typeface="NikoshBAN" pitchFamily="2" charset="0"/>
              </a:rPr>
              <a:t>অধ্যায়-৫ম</a:t>
            </a:r>
          </a:p>
          <a:p>
            <a:pPr algn="l"/>
            <a:r>
              <a:rPr lang="bn-BD" sz="4800" dirty="0" smtClean="0">
                <a:latin typeface="NikoshBAN" pitchFamily="2" charset="0"/>
                <a:cs typeface="NikoshBAN" pitchFamily="2" charset="0"/>
              </a:rPr>
              <a:t>পাঠ-২য়</a:t>
            </a:r>
          </a:p>
          <a:p>
            <a:pPr algn="l"/>
            <a:r>
              <a:rPr lang="bn-BD" sz="4800" dirty="0" smtClean="0">
                <a:latin typeface="NikoshBAN" pitchFamily="2" charset="0"/>
                <a:cs typeface="NikoshBAN" pitchFamily="2" charset="0"/>
              </a:rPr>
              <a:t>সময়-৪৫মিনিট</a:t>
            </a:r>
          </a:p>
        </p:txBody>
      </p:sp>
      <p:sp>
        <p:nvSpPr>
          <p:cNvPr id="6" name="Rectangle 5"/>
          <p:cNvSpPr/>
          <p:nvPr/>
        </p:nvSpPr>
        <p:spPr>
          <a:xfrm>
            <a:off x="2987824" y="220195"/>
            <a:ext cx="2980303" cy="923330"/>
          </a:xfrm>
          <a:prstGeom prst="rect">
            <a:avLst/>
          </a:prstGeom>
          <a:noFill/>
        </p:spPr>
        <p:txBody>
          <a:bodyPr wrap="none" lIns="91440" tIns="45720" rIns="91440" bIns="45720">
            <a:spAutoFit/>
          </a:bodyPr>
          <a:lstStyle/>
          <a:p>
            <a:pPr algn="ctr"/>
            <a:r>
              <a:rPr lang="bn-BD"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NikoshBAN" pitchFamily="2" charset="0"/>
                <a:cs typeface="NikoshBAN" pitchFamily="2" charset="0"/>
              </a:rPr>
              <a:t>পাঠ পরিচিতি</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1530495682"/>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5</a:t>
            </a:fld>
            <a:endParaRPr lang="ar-SA"/>
          </a:p>
        </p:txBody>
      </p:sp>
      <p:sp>
        <p:nvSpPr>
          <p:cNvPr id="6" name="TextBox 5"/>
          <p:cNvSpPr txBox="1"/>
          <p:nvPr/>
        </p:nvSpPr>
        <p:spPr>
          <a:xfrm>
            <a:off x="685800" y="2133600"/>
            <a:ext cx="7740491" cy="1569660"/>
          </a:xfrm>
          <a:prstGeom prst="rect">
            <a:avLst/>
          </a:prstGeom>
          <a:noFill/>
        </p:spPr>
        <p:txBody>
          <a:bodyPr wrap="square" rtlCol="0">
            <a:spAutoFit/>
          </a:bodyPr>
          <a:lstStyle/>
          <a:p>
            <a:pPr algn="ctr"/>
            <a:r>
              <a:rPr lang="bn-BD" sz="9600" dirty="0" smtClean="0">
                <a:effectLst>
                  <a:outerShdw blurRad="38100" dist="38100" dir="2700000" algn="tl">
                    <a:srgbClr val="000000">
                      <a:alpha val="43137"/>
                    </a:srgbClr>
                  </a:outerShdw>
                </a:effectLst>
                <a:latin typeface="NikoshBAN" pitchFamily="2" charset="0"/>
                <a:cs typeface="NikoshBAN" pitchFamily="2" charset="0"/>
              </a:rPr>
              <a:t>হযরত মুসা (আঃ)</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70212302"/>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6</a:t>
            </a:fld>
            <a:endParaRPr lang="ar-SA"/>
          </a:p>
        </p:txBody>
      </p:sp>
      <p:sp>
        <p:nvSpPr>
          <p:cNvPr id="3" name="TextBox 2"/>
          <p:cNvSpPr txBox="1"/>
          <p:nvPr/>
        </p:nvSpPr>
        <p:spPr>
          <a:xfrm>
            <a:off x="762000" y="1676400"/>
            <a:ext cx="7299693" cy="3416320"/>
          </a:xfrm>
          <a:prstGeom prst="rect">
            <a:avLst/>
          </a:prstGeom>
          <a:noFill/>
        </p:spPr>
        <p:txBody>
          <a:bodyPr wrap="square" rtlCol="0">
            <a:spAutoFit/>
          </a:bodyPr>
          <a:lstStyle/>
          <a:p>
            <a:pPr algn="l"/>
            <a:r>
              <a:rPr lang="bn-BD" sz="3600" b="1" dirty="0" smtClean="0">
                <a:latin typeface="NikoshBAN" pitchFamily="2" charset="0"/>
                <a:cs typeface="NikoshBAN" pitchFamily="2" charset="0"/>
              </a:rPr>
              <a:t>ক।হযরত </a:t>
            </a:r>
            <a:r>
              <a:rPr lang="bn-BD" sz="3600" b="1" dirty="0" smtClean="0">
                <a:latin typeface="NikoshBAN" pitchFamily="2" charset="0"/>
                <a:cs typeface="NikoshBAN" pitchFamily="2" charset="0"/>
                <a:hlinkClick r:id="rId3" action="ppaction://hlinksldjump"/>
              </a:rPr>
              <a:t>মুসা (আঃ) এর আগমণ </a:t>
            </a:r>
            <a:r>
              <a:rPr lang="bn-BD" sz="3600" b="1" dirty="0" smtClean="0">
                <a:latin typeface="NikoshBAN" pitchFamily="2" charset="0"/>
                <a:cs typeface="NikoshBAN" pitchFamily="2" charset="0"/>
              </a:rPr>
              <a:t>বলতে পারবে।</a:t>
            </a:r>
          </a:p>
          <a:p>
            <a:pPr algn="l"/>
            <a:r>
              <a:rPr lang="bn-BD" sz="3600" b="1" dirty="0" smtClean="0">
                <a:latin typeface="NikoshBAN" pitchFamily="2" charset="0"/>
                <a:cs typeface="NikoshBAN" pitchFamily="2" charset="0"/>
              </a:rPr>
              <a:t>খ।</a:t>
            </a:r>
            <a:r>
              <a:rPr lang="bn-BD" sz="3600" b="1" dirty="0" smtClean="0">
                <a:latin typeface="NikoshBAN" pitchFamily="2" charset="0"/>
                <a:cs typeface="NikoshBAN" pitchFamily="2" charset="0"/>
                <a:hlinkClick r:id="rId4" action="ppaction://hlinksldjump"/>
              </a:rPr>
              <a:t>দীনের দাওয়াত </a:t>
            </a:r>
            <a:r>
              <a:rPr lang="bn-BD" sz="3600" b="1" dirty="0" smtClean="0">
                <a:latin typeface="NikoshBAN" pitchFamily="2" charset="0"/>
                <a:cs typeface="NikoshBAN" pitchFamily="2" charset="0"/>
              </a:rPr>
              <a:t>সম্পর্কে লিখতে পারবে ।</a:t>
            </a:r>
          </a:p>
          <a:p>
            <a:pPr algn="l"/>
            <a:r>
              <a:rPr lang="bn-BD" sz="3600" b="1" dirty="0" smtClean="0">
                <a:latin typeface="NikoshBAN" pitchFamily="2" charset="0"/>
                <a:cs typeface="NikoshBAN" pitchFamily="2" charset="0"/>
              </a:rPr>
              <a:t>গ।</a:t>
            </a:r>
            <a:r>
              <a:rPr lang="bn-BD" sz="3600" b="1" dirty="0" smtClean="0">
                <a:latin typeface="NikoshBAN" pitchFamily="2" charset="0"/>
                <a:cs typeface="NikoshBAN" pitchFamily="2" charset="0"/>
                <a:hlinkClick r:id="rId5" action="ppaction://hlinksldjump"/>
              </a:rPr>
              <a:t>মাদইয়ানে হিজরতের </a:t>
            </a:r>
            <a:r>
              <a:rPr lang="bn-BD" sz="3600" b="1" dirty="0" smtClean="0">
                <a:latin typeface="NikoshBAN" pitchFamily="2" charset="0"/>
                <a:cs typeface="NikoshBAN" pitchFamily="2" charset="0"/>
              </a:rPr>
              <a:t>কারণ ব্যাখ্যা করতে পারবে।</a:t>
            </a:r>
          </a:p>
          <a:p>
            <a:pPr algn="l"/>
            <a:r>
              <a:rPr lang="bn-BD" sz="3600" b="1" dirty="0" smtClean="0">
                <a:latin typeface="NikoshBAN" pitchFamily="2" charset="0"/>
                <a:cs typeface="NikoshBAN" pitchFamily="2" charset="0"/>
              </a:rPr>
              <a:t>ঘ।</a:t>
            </a:r>
            <a:r>
              <a:rPr lang="bn-BD" sz="3600" b="1" dirty="0" smtClean="0">
                <a:latin typeface="NikoshBAN" pitchFamily="2" charset="0"/>
                <a:cs typeface="NikoshBAN" pitchFamily="2" charset="0"/>
                <a:hlinkClick r:id="rId6" action="ppaction://hlinksldjump"/>
              </a:rPr>
              <a:t>নবুয়াত লাভ </a:t>
            </a:r>
            <a:r>
              <a:rPr lang="bn-BD" sz="3600" b="1" dirty="0" smtClean="0">
                <a:latin typeface="NikoshBAN" pitchFamily="2" charset="0"/>
                <a:cs typeface="NikoshBAN" pitchFamily="2" charset="0"/>
              </a:rPr>
              <a:t>সম্পর্কে আলোচনা করতে পারবে।</a:t>
            </a:r>
          </a:p>
          <a:p>
            <a:pPr algn="l"/>
            <a:endParaRPr lang="en-US" sz="3600" b="1" dirty="0">
              <a:latin typeface="NikoshBAN" pitchFamily="2" charset="0"/>
              <a:cs typeface="NikoshBAN" pitchFamily="2" charset="0"/>
            </a:endParaRPr>
          </a:p>
        </p:txBody>
      </p:sp>
      <p:sp>
        <p:nvSpPr>
          <p:cNvPr id="6" name="TextBox 5"/>
          <p:cNvSpPr txBox="1"/>
          <p:nvPr/>
        </p:nvSpPr>
        <p:spPr>
          <a:xfrm>
            <a:off x="1835696" y="576525"/>
            <a:ext cx="5112568" cy="923330"/>
          </a:xfrm>
          <a:prstGeom prst="rect">
            <a:avLst/>
          </a:prstGeom>
          <a:noFill/>
        </p:spPr>
        <p:txBody>
          <a:bodyPr wrap="square" rtlCol="0">
            <a:spAutoFit/>
          </a:bodyPr>
          <a:lstStyle/>
          <a:p>
            <a:pPr algn="ctr"/>
            <a:r>
              <a:rPr lang="bn-BD" sz="5400" dirty="0" smtClean="0">
                <a:latin typeface="NikoshBAN" pitchFamily="2" charset="0"/>
                <a:cs typeface="NikoshBAN" pitchFamily="2" charset="0"/>
              </a:rPr>
              <a:t>শিখনফল</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xmlns="" val="2049754080"/>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7</a:t>
            </a:fld>
            <a:endParaRPr lang="ar-SA"/>
          </a:p>
        </p:txBody>
      </p:sp>
      <p:sp>
        <p:nvSpPr>
          <p:cNvPr id="2" name="TextBox 1"/>
          <p:cNvSpPr txBox="1"/>
          <p:nvPr/>
        </p:nvSpPr>
        <p:spPr>
          <a:xfrm>
            <a:off x="914400" y="606501"/>
            <a:ext cx="7467600" cy="1754326"/>
          </a:xfrm>
          <a:prstGeom prst="rect">
            <a:avLst/>
          </a:prstGeom>
          <a:noFill/>
        </p:spPr>
        <p:txBody>
          <a:bodyPr wrap="square" rtlCol="0">
            <a:spAutoFit/>
          </a:bodyPr>
          <a:lstStyle/>
          <a:p>
            <a:pPr algn="ctr"/>
            <a:r>
              <a:rPr lang="bn-BD" sz="5400" dirty="0" smtClean="0">
                <a:solidFill>
                  <a:srgbClr val="00B050"/>
                </a:solidFill>
                <a:latin typeface="NikoshBAN" pitchFamily="2" charset="0"/>
                <a:cs typeface="NikoshBAN" pitchFamily="2" charset="0"/>
              </a:rPr>
              <a:t>পাঠ সংক্রান্ত আলোচনা</a:t>
            </a:r>
          </a:p>
          <a:p>
            <a:pPr algn="ctr"/>
            <a:r>
              <a:rPr lang="bn-BD" sz="5400" dirty="0" smtClean="0">
                <a:solidFill>
                  <a:srgbClr val="00B050"/>
                </a:solidFill>
                <a:latin typeface="NikoshBAN" pitchFamily="2" charset="0"/>
                <a:cs typeface="NikoshBAN" pitchFamily="2" charset="0"/>
              </a:rPr>
              <a:t> জন্ম</a:t>
            </a:r>
            <a:endParaRPr lang="en-US" sz="5400" dirty="0">
              <a:solidFill>
                <a:srgbClr val="00B050"/>
              </a:solidFill>
              <a:latin typeface="NikoshBAN" pitchFamily="2" charset="0"/>
              <a:cs typeface="NikoshBAN" pitchFamily="2" charset="0"/>
            </a:endParaRPr>
          </a:p>
        </p:txBody>
      </p:sp>
      <p:sp>
        <p:nvSpPr>
          <p:cNvPr id="6" name="Rectangle 5"/>
          <p:cNvSpPr/>
          <p:nvPr/>
        </p:nvSpPr>
        <p:spPr>
          <a:xfrm>
            <a:off x="540152" y="2373398"/>
            <a:ext cx="7864647" cy="2677656"/>
          </a:xfrm>
          <a:prstGeom prst="rect">
            <a:avLst/>
          </a:prstGeom>
        </p:spPr>
        <p:txBody>
          <a:bodyPr wrap="square">
            <a:spAutoFit/>
          </a:bodyPr>
          <a:lstStyle/>
          <a:p>
            <a:r>
              <a:rPr lang="bn-BD" sz="2800" b="1" dirty="0">
                <a:solidFill>
                  <a:srgbClr val="002060"/>
                </a:solidFill>
                <a:latin typeface="NikoshBAN" pitchFamily="2" charset="0"/>
                <a:cs typeface="NikoshBAN" pitchFamily="2" charset="0"/>
              </a:rPr>
              <a:t>মিশরের বাদশাহ ফেরআউন একটি স্বপ্নের ব্যাখ্যা জানতে গিয়ে তখনকার সকল নবজন্ম শিশুদেরকে হত্যার আদেশ করে। ঠিক সেই সময়েই জন্ম নেয় হযরত মুসা (আঃ)। সিন্ধুকের মাধ্যমে নদীতে ভাসাইয়া দিলেন মুসা (আঃ)এর আম্মা। অতঃপর ফেরআউনের কাছে পাঠাইলেন আল্লাহর কুদরতি সেই সিন্ধুক পানি থেকে তুলে নিয়ে মুসা নবীকে  লালন পালন করেন বিবি আছিয়া ওফেরআউন । </a:t>
            </a:r>
          </a:p>
        </p:txBody>
      </p:sp>
    </p:spTree>
    <p:extLst>
      <p:ext uri="{BB962C8B-B14F-4D97-AF65-F5344CB8AC3E}">
        <p14:creationId xmlns:p14="http://schemas.microsoft.com/office/powerpoint/2010/main" xmlns="" val="1176613828"/>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8</a:t>
            </a:fld>
            <a:endParaRPr lang="ar-SA"/>
          </a:p>
        </p:txBody>
      </p:sp>
      <p:sp>
        <p:nvSpPr>
          <p:cNvPr id="2" name="TextBox 1"/>
          <p:cNvSpPr txBox="1"/>
          <p:nvPr/>
        </p:nvSpPr>
        <p:spPr>
          <a:xfrm>
            <a:off x="1213613" y="1700808"/>
            <a:ext cx="6624736" cy="3416320"/>
          </a:xfrm>
          <a:prstGeom prst="rect">
            <a:avLst/>
          </a:prstGeom>
          <a:noFill/>
        </p:spPr>
        <p:txBody>
          <a:bodyPr wrap="square" rtlCol="0">
            <a:spAutoFit/>
          </a:bodyPr>
          <a:lstStyle/>
          <a:p>
            <a:pPr algn="ctr"/>
            <a:r>
              <a:rPr lang="bn-BD" sz="4800" dirty="0" smtClean="0">
                <a:solidFill>
                  <a:srgbClr val="0070C0"/>
                </a:solidFill>
                <a:effectLst>
                  <a:outerShdw blurRad="38100" dist="38100" dir="2700000" algn="tl">
                    <a:srgbClr val="000000">
                      <a:alpha val="43137"/>
                    </a:srgbClr>
                  </a:outerShdw>
                </a:effectLst>
                <a:latin typeface="NikoshBAN" pitchFamily="2" charset="0"/>
                <a:cs typeface="NikoshBAN" pitchFamily="2" charset="0"/>
              </a:rPr>
              <a:t>দীনের দাওয়াত</a:t>
            </a:r>
            <a:endParaRPr lang="en-US" sz="4800" dirty="0" smtClean="0">
              <a:solidFill>
                <a:srgbClr val="0070C0"/>
              </a:solidFill>
              <a:effectLst>
                <a:outerShdw blurRad="38100" dist="38100" dir="2700000" algn="tl">
                  <a:srgbClr val="000000">
                    <a:alpha val="43137"/>
                  </a:srgbClr>
                </a:outerShdw>
              </a:effectLst>
              <a:latin typeface="NikoshBAN" pitchFamily="2" charset="0"/>
              <a:cs typeface="NikoshBAN" pitchFamily="2" charset="0"/>
            </a:endParaRPr>
          </a:p>
          <a:p>
            <a:pPr algn="just"/>
            <a:r>
              <a:rPr lang="bn-BD" sz="2800" dirty="0" smtClean="0">
                <a:latin typeface="NikoshBAN" pitchFamily="2" charset="0"/>
                <a:cs typeface="NikoshBAN" pitchFamily="2" charset="0"/>
              </a:rPr>
              <a:t>যখন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তিনি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প্রচারের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নির্দেশ</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পান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তখন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তাঁর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মুখের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জড়তার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কারণে</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তাঁর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ভাই</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হারুন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(আঃ)</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নবুওয়াত</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হয়</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দুজনে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মিলে</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ফেরআউনের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নিকট</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দাওয়াত</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ফেরআউনের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নিকট</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মুসা</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(আঃ)</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এর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মোযেযা</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গুলি</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দেখালেন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ও</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দীনের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দাওয়াত</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গ্রহনের</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কথা</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বললেন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সে</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কোন</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কর্ণপাত</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করলনা।</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xmlns="" val="2228582378"/>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2">
                                            <p:txEl>
                                              <p:pRg st="1" end="1"/>
                                            </p:txEl>
                                          </p:spTgt>
                                        </p:tgtEl>
                                        <p:attrNameLst>
                                          <p:attrName>ppt_w</p:attrName>
                                        </p:attrNameLst>
                                      </p:cBhvr>
                                    </p:anim>
                                    <p:anim by="(#ppt_w*0.50)" calcmode="lin" valueType="num">
                                      <p:cBhvr>
                                        <p:cTn id="14" dur="500" decel="50000" autoRev="1" fill="hold">
                                          <p:stCondLst>
                                            <p:cond delay="0"/>
                                          </p:stCondLst>
                                        </p:cTn>
                                        <p:tgtEl>
                                          <p:spTgt spid="2">
                                            <p:txEl>
                                              <p:pRg st="1" end="1"/>
                                            </p:txEl>
                                          </p:spTgt>
                                        </p:tgtEl>
                                        <p:attrNameLst>
                                          <p:attrName>ppt_x</p:attrName>
                                        </p:attrNameLst>
                                      </p:cBhvr>
                                    </p:anim>
                                    <p:anim from="(-#ppt_h/2)" to="(#ppt_y)" calcmode="lin" valueType="num">
                                      <p:cBhvr>
                                        <p:cTn id="15" dur="1000" fill="hold">
                                          <p:stCondLst>
                                            <p:cond delay="0"/>
                                          </p:stCondLst>
                                        </p:cTn>
                                        <p:tgtEl>
                                          <p:spTgt spid="2">
                                            <p:txEl>
                                              <p:pRg st="1" end="1"/>
                                            </p:txEl>
                                          </p:spTgt>
                                        </p:tgtEl>
                                        <p:attrNameLst>
                                          <p:attrName>ppt_y</p:attrName>
                                        </p:attrNameLst>
                                      </p:cBhvr>
                                    </p:anim>
                                    <p:animRot by="21600000">
                                      <p:cBhvr>
                                        <p:cTn id="16" dur="1000" fill="hold">
                                          <p:stCondLst>
                                            <p:cond delay="0"/>
                                          </p:stCondLst>
                                        </p:cTn>
                                        <p:tgtEl>
                                          <p:spTgt spid="2">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183599" y="6098888"/>
            <a:ext cx="824373" cy="7200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highlightClick="1"/>
          </p:cNvPr>
          <p:cNvSpPr/>
          <p:nvPr/>
        </p:nvSpPr>
        <p:spPr>
          <a:xfrm>
            <a:off x="8199285" y="6098888"/>
            <a:ext cx="864096" cy="72008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a:xfrm>
            <a:off x="7124407" y="86656"/>
            <a:ext cx="1828800" cy="365125"/>
          </a:xfrm>
        </p:spPr>
        <p:txBody>
          <a:bodyPr/>
          <a:lstStyle/>
          <a:p>
            <a:fld id="{0B34F065-1154-456A-91E3-76DE8E75E17B}" type="slidenum">
              <a:rPr lang="ar-SA" smtClean="0"/>
              <a:pPr/>
              <a:t>9</a:t>
            </a:fld>
            <a:endParaRPr lang="ar-SA" dirty="0"/>
          </a:p>
        </p:txBody>
      </p:sp>
      <p:sp>
        <p:nvSpPr>
          <p:cNvPr id="2" name="TextBox 1"/>
          <p:cNvSpPr txBox="1"/>
          <p:nvPr/>
        </p:nvSpPr>
        <p:spPr>
          <a:xfrm>
            <a:off x="350394" y="328113"/>
            <a:ext cx="8424936" cy="6001643"/>
          </a:xfrm>
          <a:prstGeom prst="rect">
            <a:avLst/>
          </a:prstGeom>
          <a:noFill/>
        </p:spPr>
        <p:txBody>
          <a:bodyPr wrap="square" rtlCol="0">
            <a:spAutoFit/>
          </a:bodyPr>
          <a:lstStyle/>
          <a:p>
            <a:pPr algn="ctr"/>
            <a:r>
              <a:rPr lang="bn-BD" sz="4800" dirty="0" smtClean="0">
                <a:solidFill>
                  <a:srgbClr val="00B050"/>
                </a:solidFill>
                <a:latin typeface="NikoshBAN" pitchFamily="2" charset="0"/>
                <a:cs typeface="NikoshBAN" pitchFamily="2" charset="0"/>
              </a:rPr>
              <a:t>মাদইয়ানে হিজরাত </a:t>
            </a:r>
            <a:endParaRPr lang="bn-BD" sz="4800" dirty="0" smtClean="0">
              <a:latin typeface="NikoshBAN" pitchFamily="2" charset="0"/>
              <a:cs typeface="NikoshBAN" pitchFamily="2" charset="0"/>
            </a:endParaRPr>
          </a:p>
          <a:p>
            <a:pPr algn="just"/>
            <a:r>
              <a:rPr lang="bn-BD" sz="4800" dirty="0" smtClean="0">
                <a:latin typeface="NikoshBAN" pitchFamily="2" charset="0"/>
                <a:cs typeface="NikoshBAN" pitchFamily="2" charset="0"/>
              </a:rPr>
              <a:t> </a:t>
            </a:r>
            <a:r>
              <a:rPr lang="bn-BD" sz="3600" dirty="0" smtClean="0">
                <a:latin typeface="NikoshBAN" pitchFamily="2" charset="0"/>
                <a:cs typeface="NikoshBAN" pitchFamily="2" charset="0"/>
              </a:rPr>
              <a:t>একদা তিনি দেখতে পেলেন একজন কিবতি জনৈক ইসরাইলিকে অত্যাচার করছে।তিনি অত্যাচারিত লোকটিকে বাঁচানোর জন্য অত্যাচারী কিবতি লোকটিকে একটি ঘুষি মারলেন। এতে লোকটি মারা যায়।তখন তিনি ফেরআউনের </a:t>
            </a:r>
          </a:p>
          <a:p>
            <a:pPr algn="just"/>
            <a:r>
              <a:rPr lang="bn-BD" sz="3600" dirty="0" smtClean="0">
                <a:latin typeface="NikoshBAN" pitchFamily="2" charset="0"/>
                <a:cs typeface="NikoshBAN" pitchFamily="2" charset="0"/>
              </a:rPr>
              <a:t>অত্যাচারের ভয়ে মিশর থেকে মাদইয়ানে চলে যান।</a:t>
            </a:r>
          </a:p>
          <a:p>
            <a:pPr algn="just"/>
            <a:r>
              <a:rPr lang="bn-BD" sz="3600" dirty="0" smtClean="0">
                <a:latin typeface="NikoshBAN" pitchFamily="2" charset="0"/>
                <a:cs typeface="NikoshBAN" pitchFamily="2" charset="0"/>
              </a:rPr>
              <a:t>সেখানে হযরত শোয়াইব (আঃ) এর সাথে সাক্ষাৎ হয় দশ বছর  সান্নিধ্যে থাকার পর তাঁর কর্মদক্ষতা দেখে চারিএিক মাধুর্যে মুগ্ধ হয়ে তিনি তাঁর মেয়ে ছফুরাকে মুসা নবীর সাথে বিয়ে দেন।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xmlns="" val="2042777605"/>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2">
                                            <p:txEl>
                                              <p:pRg st="1" end="1"/>
                                            </p:txEl>
                                          </p:spTgt>
                                        </p:tgtEl>
                                        <p:attrNameLst>
                                          <p:attrName>ppt_w</p:attrName>
                                        </p:attrNameLst>
                                      </p:cBhvr>
                                    </p:anim>
                                    <p:anim by="(#ppt_w*0.50)" calcmode="lin" valueType="num">
                                      <p:cBhvr>
                                        <p:cTn id="14" dur="500" decel="50000" autoRev="1" fill="hold">
                                          <p:stCondLst>
                                            <p:cond delay="0"/>
                                          </p:stCondLst>
                                        </p:cTn>
                                        <p:tgtEl>
                                          <p:spTgt spid="2">
                                            <p:txEl>
                                              <p:pRg st="1" end="1"/>
                                            </p:txEl>
                                          </p:spTgt>
                                        </p:tgtEl>
                                        <p:attrNameLst>
                                          <p:attrName>ppt_x</p:attrName>
                                        </p:attrNameLst>
                                      </p:cBhvr>
                                    </p:anim>
                                    <p:anim from="(-#ppt_h/2)" to="(#ppt_y)" calcmode="lin" valueType="num">
                                      <p:cBhvr>
                                        <p:cTn id="15" dur="1000" fill="hold">
                                          <p:stCondLst>
                                            <p:cond delay="0"/>
                                          </p:stCondLst>
                                        </p:cTn>
                                        <p:tgtEl>
                                          <p:spTgt spid="2">
                                            <p:txEl>
                                              <p:pRg st="1" end="1"/>
                                            </p:txEl>
                                          </p:spTgt>
                                        </p:tgtEl>
                                        <p:attrNameLst>
                                          <p:attrName>ppt_y</p:attrName>
                                        </p:attrNameLst>
                                      </p:cBhvr>
                                    </p:anim>
                                    <p:animRot by="21600000">
                                      <p:cBhvr>
                                        <p:cTn id="16" dur="1000" fill="hold">
                                          <p:stCondLst>
                                            <p:cond delay="0"/>
                                          </p:stCondLst>
                                        </p:cTn>
                                        <p:tgtEl>
                                          <p:spTgt spid="2">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2">
                                            <p:txEl>
                                              <p:pRg st="2" end="2"/>
                                            </p:txEl>
                                          </p:spTgt>
                                        </p:tgtEl>
                                        <p:attrNameLst>
                                          <p:attrName>ppt_w</p:attrName>
                                        </p:attrNameLst>
                                      </p:cBhvr>
                                    </p:anim>
                                    <p:anim by="(#ppt_w*0.50)" calcmode="lin" valueType="num">
                                      <p:cBhvr>
                                        <p:cTn id="20" dur="500" decel="50000" autoRev="1" fill="hold">
                                          <p:stCondLst>
                                            <p:cond delay="0"/>
                                          </p:stCondLst>
                                        </p:cTn>
                                        <p:tgtEl>
                                          <p:spTgt spid="2">
                                            <p:txEl>
                                              <p:pRg st="2" end="2"/>
                                            </p:txEl>
                                          </p:spTgt>
                                        </p:tgtEl>
                                        <p:attrNameLst>
                                          <p:attrName>ppt_x</p:attrName>
                                        </p:attrNameLst>
                                      </p:cBhvr>
                                    </p:anim>
                                    <p:anim from="(-#ppt_h/2)" to="(#ppt_y)" calcmode="lin" valueType="num">
                                      <p:cBhvr>
                                        <p:cTn id="21" dur="1000" fill="hold">
                                          <p:stCondLst>
                                            <p:cond delay="0"/>
                                          </p:stCondLst>
                                        </p:cTn>
                                        <p:tgtEl>
                                          <p:spTgt spid="2">
                                            <p:txEl>
                                              <p:pRg st="2" end="2"/>
                                            </p:txEl>
                                          </p:spTgt>
                                        </p:tgtEl>
                                        <p:attrNameLst>
                                          <p:attrName>ppt_y</p:attrName>
                                        </p:attrNameLst>
                                      </p:cBhvr>
                                    </p:anim>
                                    <p:animRot by="21600000">
                                      <p:cBhvr>
                                        <p:cTn id="22" dur="1000" fill="hold">
                                          <p:stCondLst>
                                            <p:cond delay="0"/>
                                          </p:stCondLst>
                                        </p:cTn>
                                        <p:tgtEl>
                                          <p:spTgt spid="2">
                                            <p:txEl>
                                              <p:pRg st="2" end="2"/>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2">
                                            <p:txEl>
                                              <p:pRg st="3" end="3"/>
                                            </p:txEl>
                                          </p:spTgt>
                                        </p:tgtEl>
                                        <p:attrNameLst>
                                          <p:attrName>style.visibility</p:attrName>
                                        </p:attrNameLst>
                                      </p:cBhvr>
                                      <p:to>
                                        <p:strVal val="visible"/>
                                      </p:to>
                                    </p:set>
                                    <p:anim by="(-#ppt_w*2)" calcmode="lin" valueType="num">
                                      <p:cBhvr rctx="PPT">
                                        <p:cTn id="25" dur="500" autoRev="1" fill="hold">
                                          <p:stCondLst>
                                            <p:cond delay="0"/>
                                          </p:stCondLst>
                                        </p:cTn>
                                        <p:tgtEl>
                                          <p:spTgt spid="2">
                                            <p:txEl>
                                              <p:pRg st="3" end="3"/>
                                            </p:txEl>
                                          </p:spTgt>
                                        </p:tgtEl>
                                        <p:attrNameLst>
                                          <p:attrName>ppt_w</p:attrName>
                                        </p:attrNameLst>
                                      </p:cBhvr>
                                    </p:anim>
                                    <p:anim by="(#ppt_w*0.50)" calcmode="lin" valueType="num">
                                      <p:cBhvr>
                                        <p:cTn id="26" dur="500" decel="50000" autoRev="1" fill="hold">
                                          <p:stCondLst>
                                            <p:cond delay="0"/>
                                          </p:stCondLst>
                                        </p:cTn>
                                        <p:tgtEl>
                                          <p:spTgt spid="2">
                                            <p:txEl>
                                              <p:pRg st="3" end="3"/>
                                            </p:txEl>
                                          </p:spTgt>
                                        </p:tgtEl>
                                        <p:attrNameLst>
                                          <p:attrName>ppt_x</p:attrName>
                                        </p:attrNameLst>
                                      </p:cBhvr>
                                    </p:anim>
                                    <p:anim from="(-#ppt_h/2)" to="(#ppt_y)" calcmode="lin" valueType="num">
                                      <p:cBhvr>
                                        <p:cTn id="27" dur="1000" fill="hold">
                                          <p:stCondLst>
                                            <p:cond delay="0"/>
                                          </p:stCondLst>
                                        </p:cTn>
                                        <p:tgtEl>
                                          <p:spTgt spid="2">
                                            <p:txEl>
                                              <p:pRg st="3" end="3"/>
                                            </p:txEl>
                                          </p:spTgt>
                                        </p:tgtEl>
                                        <p:attrNameLst>
                                          <p:attrName>ppt_y</p:attrName>
                                        </p:attrNameLst>
                                      </p:cBhvr>
                                    </p:anim>
                                    <p:animRot by="21600000">
                                      <p:cBhvr>
                                        <p:cTn id="28" dur="1000" fill="hold">
                                          <p:stCondLst>
                                            <p:cond delay="0"/>
                                          </p:stCondLst>
                                        </p:cTn>
                                        <p:tgtEl>
                                          <p:spTgt spid="2">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390</TotalTime>
  <Words>502</Words>
  <Application>Microsoft Office PowerPoint</Application>
  <PresentationFormat>On-screen Show (4:3)</PresentationFormat>
  <Paragraphs>102</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MY PC</cp:lastModifiedBy>
  <cp:revision>57</cp:revision>
  <dcterms:created xsi:type="dcterms:W3CDTF">2015-10-25T05:47:37Z</dcterms:created>
  <dcterms:modified xsi:type="dcterms:W3CDTF">2020-11-13T12:02:36Z</dcterms:modified>
</cp:coreProperties>
</file>