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6" r:id="rId2"/>
    <p:sldMasterId id="2147483868" r:id="rId3"/>
  </p:sldMasterIdLst>
  <p:notesMasterIdLst>
    <p:notesMasterId r:id="rId19"/>
  </p:notesMasterIdLst>
  <p:sldIdLst>
    <p:sldId id="256" r:id="rId4"/>
    <p:sldId id="257" r:id="rId5"/>
    <p:sldId id="258" r:id="rId6"/>
    <p:sldId id="260" r:id="rId7"/>
    <p:sldId id="268" r:id="rId8"/>
    <p:sldId id="259" r:id="rId9"/>
    <p:sldId id="261" r:id="rId10"/>
    <p:sldId id="262" r:id="rId11"/>
    <p:sldId id="271" r:id="rId12"/>
    <p:sldId id="267" r:id="rId13"/>
    <p:sldId id="270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170FB1"/>
    <a:srgbClr val="120AB6"/>
    <a:srgbClr val="000099"/>
    <a:srgbClr val="0000FF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66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F913A6-CD0B-4D70-95EB-95D06BFF4E2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A866C-B8E1-4DFC-9694-737CE5AF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6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F2D73-102B-46BD-A9CC-79AD781E34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08C236-BBBD-44D3-A2BC-ADCC8536B15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126B74-A167-41B7-9648-CA123E762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7890-14DF-41CB-8A67-9A96C025D3A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1AA2-2342-4270-B3D2-CBD532FD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506A-D6FC-425C-BCC8-8E123626A05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7CFB-9F51-482D-BE93-C48E4D98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3DFA-91C8-448B-BBEC-9081100350F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2931DD-D3DB-4018-8BAD-64DBD164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D7E7-B09A-4919-A68D-A5778B64F38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D01A-D9FD-4A96-BEC9-D4A1B40E1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83B1-BE84-4CC0-A000-F5417BC4C83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D0D101-C787-4968-A5C3-8DDBCD5BF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D01F-41FC-48C5-BDFF-6E5E2A85FC6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398F-5D85-4333-9AC9-5C5D0FF38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9B91-6B6B-4516-91E0-FEC88F783B5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B0BA6-0A8F-4731-8AD4-B0BBFD73C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0281-CD9E-420E-B4FD-9729E80EBA1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F53-7FDD-43C5-942E-963568BA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115B-A669-48AA-993C-9771A135EE6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B313BE-70ED-487B-8CA2-43D95651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60A6E0-44AD-46FF-A545-CE4A351FE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2814-D652-4635-908F-AB3A05AF869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AB9-0961-4671-B420-D29BB8E8A59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CA88-0BC2-4195-B265-95DEA7EA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3A2B-0DDA-4EBC-A9D5-01F3BC75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C945-0B7F-42EE-A26B-E7092BA8EDD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F123-EC89-46DA-ADF9-9B23FB7C6C5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16A9-77FA-406D-B0E9-74CC7A22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67CD-D35F-4E31-8906-2C8F79E4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07A3-D3D8-469A-9522-DE57CC8C422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35CB5E-F484-4304-9C13-66228418674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5EB79A-93C5-47F8-A368-01A69E83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A476-82A9-41E9-ABE3-2913B888208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86D4-AF27-43AC-838E-11CDBC26D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98B1-F87C-4D75-9CB4-E4D14F7F933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5E4B1-4EA8-4F6A-9F23-66907DB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7E3DD6-C0D0-4441-9395-8C0FC401EA2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A17A7B-0782-453F-8279-C7088655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8D68C2-8C6F-4DFC-A79A-3C576F592E5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8D4E89-854F-4C31-BAFB-81CA276D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A759-626A-4FCC-ACC6-2DA2C739C5F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A89F-C2CC-4817-862C-FD6CD53E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A2B-1013-49CD-A3BE-60C670EE45A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80612A-E65C-42A5-827B-8F4F54B58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EE69A-68A7-4053-B4C7-722469C9448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5098B4-5675-4345-B903-ADA79490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53EF-9692-4DAD-8BDE-390E4945E37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DFD2-6435-42DE-860A-31A1237A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BDE64C-8017-4E31-88F5-038BE02AC62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AA0E80-4CAA-4977-B729-609BF83D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EC61-389D-4E7D-B711-874108101F9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E048-BBFE-4D65-B421-DC064C6A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78E8-0A31-43F3-8D57-62F7D3F91AE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9BFA-99CB-4166-A0DE-4FDF024B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6405A3-E556-4B33-8CDA-D8EAEE1A1F1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AC4FF-37CE-4D61-A062-CEAD62B0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0A7BB-BC53-42F8-A3D5-5A9A47D3655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9ED69-BB44-4DF9-9773-E83FD325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8F55F-5FF1-42C5-A5D2-382B9742705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8F2ECE-FBEB-4ABA-8EAF-114049CF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9DAF-E75D-44C2-91E7-3D2E1D776CD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950A-9D0F-48C9-B647-442428F7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31816-0020-4640-A0F1-77F757955C8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5AA68-55CE-4A0D-B800-5554A48C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45C2FC-3D5D-4577-8225-FD51AC326FC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264CBE-598B-45B7-B92B-E00FC3032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DD5BB3-12D2-4F7D-8F99-011E0EE2C5E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09BD43-DD71-4BE4-9A55-336A80056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73" r:id="rId4"/>
    <p:sldLayoutId id="2147483974" r:id="rId5"/>
    <p:sldLayoutId id="2147483975" r:id="rId6"/>
    <p:sldLayoutId id="2147483964" r:id="rId7"/>
    <p:sldLayoutId id="2147483976" r:id="rId8"/>
    <p:sldLayoutId id="2147483977" r:id="rId9"/>
    <p:sldLayoutId id="2147483965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2248A4-6055-4E80-8568-60D5EFFB04E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819909-0D73-477D-8601-8E9099B6C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67A69D-5BB3-46B5-A3C3-E1B30CA908D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D2808-926E-4C5B-8DDF-FEE4D731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7" r:id="rId2"/>
    <p:sldLayoutId id="2147483990" r:id="rId3"/>
    <p:sldLayoutId id="2147483991" r:id="rId4"/>
    <p:sldLayoutId id="2147483992" r:id="rId5"/>
    <p:sldLayoutId id="2147483968" r:id="rId6"/>
    <p:sldLayoutId id="2147483993" r:id="rId7"/>
    <p:sldLayoutId id="2147483969" r:id="rId8"/>
    <p:sldLayoutId id="2147483994" r:id="rId9"/>
    <p:sldLayoutId id="2147483970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slams86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33600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6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9611" r="17117" b="75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778" r="11111" b="8889"/>
          <a:stretch/>
        </p:blipFill>
        <p:spPr>
          <a:xfrm>
            <a:off x="2743200" y="1295400"/>
            <a:ext cx="3733800" cy="4287280"/>
          </a:xfrm>
          <a:prstGeom prst="can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1562100" y="1828800"/>
            <a:ext cx="941614" cy="28194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স</a:t>
            </a: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বা</a:t>
            </a: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ই </a:t>
            </a:r>
          </a:p>
          <a:p>
            <a:pPr algn="ctr"/>
            <a:r>
              <a:rPr lang="bn-IN" sz="3200" b="1" dirty="0" smtClean="0">
                <a:ln/>
                <a:solidFill>
                  <a:schemeClr val="accent3"/>
                </a:solidFill>
              </a:rPr>
              <a:t>কে 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558643" y="2133600"/>
            <a:ext cx="1066800" cy="2590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স্বা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গ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ত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</a:rPr>
              <a:t>ম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b="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 flipV="1">
            <a:off x="457200" y="6858000"/>
            <a:ext cx="3200400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11" name="Content Placeholder 10" descr="brokp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886200" cy="3130550"/>
          </a:xfrm>
          <a:ln>
            <a:prstDash val="solid"/>
          </a:ln>
        </p:spPr>
      </p:pic>
      <p:pic>
        <p:nvPicPr>
          <p:cNvPr id="10" name="Content Placeholder 9" descr="2012-03-18-15-35-49-4f6600d52a0c9-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143000"/>
            <a:ext cx="4724400" cy="2808288"/>
          </a:xfrm>
          <a:ln>
            <a:prstDash val="solid"/>
          </a:ln>
        </p:spPr>
      </p:pic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4648200" y="3276600"/>
            <a:ext cx="449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n-BD" sz="4000">
              <a:latin typeface="Lucida Sans Unicode" pitchFamily="34" charset="0"/>
              <a:cs typeface="Vrinda" pitchFamily="2" charset="0"/>
            </a:endParaRPr>
          </a:p>
          <a:p>
            <a:endParaRPr lang="en-US" sz="4000">
              <a:latin typeface="Lucida Sans Unicode" pitchFamily="34" charset="0"/>
            </a:endParaRPr>
          </a:p>
        </p:txBody>
      </p:sp>
      <p:sp>
        <p:nvSpPr>
          <p:cNvPr id="24583" name="TextBox 23"/>
          <p:cNvSpPr txBox="1">
            <a:spLocks noChangeArrowheads="1"/>
          </p:cNvSpPr>
          <p:nvPr/>
        </p:nvSpPr>
        <p:spPr bwMode="auto">
          <a:xfrm>
            <a:off x="1295400" y="228600"/>
            <a:ext cx="563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কয়েকটি আলোকীয় </a:t>
            </a:r>
            <a:r>
              <a:rPr lang="en-US" sz="540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ঘটনা</a:t>
            </a:r>
          </a:p>
        </p:txBody>
      </p:sp>
      <p:pic>
        <p:nvPicPr>
          <p:cNvPr id="14" name="Picture 13" descr="536290559_2e7e2122c5_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343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540928252_69c6d44701_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3886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4572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120AB6"/>
                </a:solidFill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2400">
              <a:solidFill>
                <a:srgbClr val="120A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4419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280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2971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মরু ভূমিতে মরীচিকা</a:t>
            </a:r>
            <a:endParaRPr lang="en-US" sz="280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449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BD" sz="7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/>
          </a:p>
        </p:txBody>
      </p:sp>
      <p:pic>
        <p:nvPicPr>
          <p:cNvPr id="4" name="Content Placeholder 3" descr="town-dsc032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52400"/>
            <a:ext cx="4800600" cy="2949575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657600"/>
            <a:ext cx="883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b="1">
                <a:latin typeface="NikoshBAN" pitchFamily="2" charset="0"/>
                <a:cs typeface="NikoshBAN" pitchFamily="2" charset="0"/>
              </a:rPr>
              <a:t>একটি পানি ভর্তি চৌবাচ্চা সোজা উপর থেকে দেখলে এর প্রকৃত গভীরতা থেকে কম গভীর বলে মনে হয় কেন?</a:t>
            </a:r>
            <a:endParaRPr lang="en-US" sz="4800" b="1">
              <a:latin typeface="NikoshBAN" pitchFamily="2" charset="0"/>
              <a:cs typeface="NikoshBAN" pitchFamily="2" charset="0"/>
            </a:endParaRPr>
          </a:p>
          <a:p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4267200" cy="14176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8862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গ্রীষ্মের দুপুরে পিচ ঢালা রাস্তা 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অনেক দূরে 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চকচকে ও ভেজা দে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খায়,ঘটনাটি পুর্ণ অভ্যন্তরীণ প্রতিফলনের </a:t>
            </a:r>
          </a:p>
          <a:p>
            <a:r>
              <a:rPr lang="en-US" sz="4400" b="1">
                <a:latin typeface="NikoshBAN" pitchFamily="2" charset="0"/>
                <a:cs typeface="NikoshBAN" pitchFamily="2" charset="0"/>
              </a:rPr>
              <a:t>আলোকে ব্যাখ্যা কর।</a:t>
            </a:r>
          </a:p>
        </p:txBody>
      </p:sp>
      <p:pic>
        <p:nvPicPr>
          <p:cNvPr id="8" name="Picture 7" descr="rezaul_riaz_1334758074_2-0__Small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চিত্রটিতেঃ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১। হালকা ও ঘন মাধ্যম চিহ্নিত কর।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২। আপতিত কোন রশ্মিটি     এর সাথে মিলে গেছে?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৩। সংকট কোন কোনটি?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গাড়ি চালক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দৃষ্টিভ্রমের ক্ষেত্রে কি কি সর্তকতা অবলম্ব করবে বলে তোমরা মনে কর ?</a:t>
            </a:r>
            <a:endParaRPr lang="en-US" sz="36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/>
            <a:endParaRPr lang="en-US" sz="36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5257800" cy="259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800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00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1500" b="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1500" b="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</a:br>
            <a:endParaRPr lang="en-US" sz="8000" b="0" dirty="0">
              <a:solidFill>
                <a:srgbClr val="1BF36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2-11-06-17-27-46-5099489253d79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16002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solidFill>
                  <a:srgbClr val="0000FF"/>
                </a:solidFill>
              </a:rPr>
              <a:t>পানি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6096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b="1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457200" y="5181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419600" y="3886200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279360" imgH="177480" progId="Equation.3">
                  <p:embed/>
                </p:oleObj>
              </mc:Choice>
              <mc:Fallback>
                <p:oleObj name="Equation" r:id="rId4" imgW="27936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68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912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447800" y="5715000"/>
            <a:ext cx="99060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pear_fishing_refractionGHGHGG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67000"/>
            <a:ext cx="5791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সড়কি দিয়ে মাছ ধরার সময় কোন পদ্ধতি প্রয়োগ করলে মাছ ধরায়  সফলতা পাওয়া যাবে, উত্তরের স্বপক্ষে যুত্তি দেখাও।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3962400"/>
            <a:ext cx="7848600" cy="3505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3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parade-cl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629400"/>
          </a:xfrm>
          <a:prstGeom prst="rect">
            <a:avLst/>
          </a:prstGeom>
          <a:ln w="120650" cmpd="sng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04800" y="304800"/>
            <a:ext cx="762000" cy="762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886" y="152400"/>
            <a:ext cx="8839200" cy="6629400"/>
          </a:xfrm>
          <a:prstGeom prst="rect">
            <a:avLst/>
          </a:prstGeom>
          <a:ln w="120650" cmpd="sng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90286" y="304800"/>
            <a:ext cx="762000" cy="762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74171"/>
            <a:ext cx="8839200" cy="6629400"/>
          </a:xfrm>
          <a:prstGeom prst="rect">
            <a:avLst/>
          </a:prstGeom>
          <a:ln w="120650" cmpd="sng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19314" y="304800"/>
            <a:ext cx="762000" cy="762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001000" y="304800"/>
            <a:ext cx="838200" cy="762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90286" y="5943600"/>
            <a:ext cx="747486" cy="685800"/>
          </a:xfrm>
          <a:prstGeom prst="star5">
            <a:avLst>
              <a:gd name="adj" fmla="val 21252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001000" y="5943600"/>
            <a:ext cx="838200" cy="6858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orizontal Scroll 14"/>
          <p:cNvSpPr/>
          <p:nvPr/>
        </p:nvSpPr>
        <p:spPr>
          <a:xfrm>
            <a:off x="2378529" y="174171"/>
            <a:ext cx="4267200" cy="1143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IN" dirty="0" smtClean="0"/>
              <a:t>উপস্থাপনায় </a:t>
            </a:r>
            <a:endParaRPr lang="en-US" dirty="0"/>
          </a:p>
        </p:txBody>
      </p:sp>
      <p:sp>
        <p:nvSpPr>
          <p:cNvPr id="16" name="Rounded Rectangle 15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319314" y="2079171"/>
            <a:ext cx="5014686" cy="3374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00B050"/>
                </a:solidFill>
              </a:rPr>
              <a:t>মফিজুল ইসলাম</a:t>
            </a:r>
          </a:p>
          <a:p>
            <a:pPr algn="ctr"/>
            <a:r>
              <a:rPr lang="bn-IN" b="1" dirty="0" smtClean="0">
                <a:ln/>
                <a:solidFill>
                  <a:srgbClr val="000099"/>
                </a:solidFill>
              </a:rPr>
              <a:t>বিএসসি(সম্মান),এমএসসি(গণিত)</a:t>
            </a:r>
          </a:p>
          <a:p>
            <a:pPr algn="ctr"/>
            <a:r>
              <a:rPr lang="bn-IN" b="1" dirty="0" smtClean="0">
                <a:ln/>
                <a:solidFill>
                  <a:srgbClr val="FF0000"/>
                </a:solidFill>
              </a:rPr>
              <a:t>সহকারী শিক্ষক(গণিত)</a:t>
            </a:r>
          </a:p>
          <a:p>
            <a:pPr algn="ctr"/>
            <a:r>
              <a:rPr lang="bn-IN" sz="2800" b="1" dirty="0" smtClean="0">
                <a:ln/>
                <a:solidFill>
                  <a:srgbClr val="FFFF00"/>
                </a:solidFill>
              </a:rPr>
              <a:t>শিবপুর মাধ্যমিক বিদ্যালয়</a:t>
            </a:r>
          </a:p>
          <a:p>
            <a:pPr algn="ctr"/>
            <a:r>
              <a:rPr lang="bn-IN" b="1" dirty="0" smtClean="0">
                <a:ln/>
                <a:solidFill>
                  <a:schemeClr val="accent3"/>
                </a:solidFill>
              </a:rPr>
              <a:t>তজুমদ্দিন,ভোলা।</a:t>
            </a:r>
          </a:p>
          <a:p>
            <a:pPr marL="285750" indent="-285750" algn="ctr">
              <a:buFont typeface="Wingdings" panose="05000000000000000000" pitchFamily="2" charset="2"/>
              <a:buChar char="("/>
            </a:pPr>
            <a:r>
              <a:rPr lang="bn-IN" sz="3600" b="1" dirty="0" smtClean="0">
                <a:ln/>
                <a:solidFill>
                  <a:srgbClr val="120AB6"/>
                </a:solidFill>
                <a:sym typeface="Wingdings" panose="05000000000000000000" pitchFamily="2" charset="2"/>
              </a:rPr>
              <a:t>০১৭১১৯৩৮৯২০</a:t>
            </a: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E-mail: </a:t>
            </a:r>
            <a:r>
              <a:rPr lang="en-US" b="1" dirty="0" smtClean="0">
                <a:ln/>
                <a:solidFill>
                  <a:schemeClr val="accent3"/>
                </a:solidFill>
                <a:sym typeface="Wingdings" panose="05000000000000000000" pitchFamily="2" charset="2"/>
                <a:hlinkClick r:id="rId3"/>
              </a:rPr>
              <a:t>mislams86@gmail.com</a:t>
            </a:r>
            <a:r>
              <a:rPr lang="en-US" b="1" dirty="0" smtClean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1" y="1828799"/>
            <a:ext cx="3416808" cy="3624941"/>
          </a:xfrm>
          <a:prstGeom prst="ca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248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b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শ্রেণি-অষ্টম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বিষয়-সাধারণ</a:t>
            </a:r>
            <a:r>
              <a:rPr lang="bn-BD" sz="4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4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3">
                  <a:shade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Light_dispersion_conceptu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"/>
            <a:ext cx="4741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220px-Fénytöré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51238"/>
            <a:ext cx="41910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iz0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44805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685800"/>
            <a:ext cx="8915400" cy="419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447800"/>
            <a:ext cx="9144000" cy="5029200"/>
          </a:xfrm>
        </p:spPr>
        <p:txBody>
          <a:bodyPr/>
          <a:lstStyle/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bn-BD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আলোর প্রতিসরণ </a:t>
            </a:r>
            <a:r>
              <a:rPr lang="en-US" sz="4400" b="1" dirty="0" err="1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b="1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en-US" sz="4400" b="1" dirty="0" smtClean="0">
              <a:solidFill>
                <a:srgbClr val="170FB1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প্রতিসরণের নিয়ম </a:t>
            </a:r>
            <a:r>
              <a:rPr lang="en-US" sz="44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পুর্ন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বিভিন্ন আলোকীয় গঠনা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0"/>
            <a:ext cx="9067800" cy="11430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660033"/>
                </a:solidFill>
              </a:rPr>
              <a:t>তোমরা যা শিখতে পারবে................................. </a:t>
            </a:r>
            <a:endParaRPr lang="en-US" sz="3200" b="1" dirty="0">
              <a:ln/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077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প্রতিসরণের নিয়ম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066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আপতিত রশ্মি</a:t>
            </a:r>
            <a:endParaRPr lang="en-US" sz="3200" b="1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314700" y="1333500"/>
            <a:ext cx="1219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467100" y="27813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82094" y="2399506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733800"/>
            <a:ext cx="1524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44094" y="3694906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19600" y="11430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4000" b="1">
              <a:solidFill>
                <a:srgbClr val="17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733800"/>
            <a:ext cx="2438400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প্রতিসরিত রশ্মি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875" name="TextBox 38"/>
          <p:cNvSpPr txBox="1">
            <a:spLocks noChangeArrowheads="1"/>
          </p:cNvSpPr>
          <p:nvPr/>
        </p:nvSpPr>
        <p:spPr bwMode="auto">
          <a:xfrm>
            <a:off x="2133600" y="2971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>
                <a:latin typeface="Lucida Sans Unicode" pitchFamily="34" charset="0"/>
                <a:cs typeface="Vrinda" pitchFamily="2" charset="0"/>
              </a:rPr>
              <a:t>কাচ পলক</a:t>
            </a:r>
            <a:endParaRPr lang="en-US" sz="2400" b="1">
              <a:latin typeface="Lucida Sans Unicode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1981200" y="14478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10000" y="1447800"/>
            <a:ext cx="533400" cy="1524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257800" y="4114800"/>
            <a:ext cx="609600" cy="74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0" y="28956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NikoshBAN" pitchFamily="2" charset="0"/>
                <a:cs typeface="NikoshBAN" pitchFamily="2" charset="0"/>
              </a:rPr>
              <a:t>B-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ঘন মাধ্যম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1600200" y="32004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0" y="19050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NikoshBAN" pitchFamily="2" charset="0"/>
                <a:cs typeface="NikoshBAN" pitchFamily="2" charset="0"/>
              </a:rPr>
              <a:t>A-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>
            <a:stCxn id="50" idx="3"/>
          </p:cNvCxnSpPr>
          <p:nvPr/>
        </p:nvCxnSpPr>
        <p:spPr>
          <a:xfrm>
            <a:off x="2362200" y="2197100"/>
            <a:ext cx="4572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8133482">
            <a:off x="3278188" y="1938338"/>
            <a:ext cx="609600" cy="685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95800" y="16002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আপতন কোণ</a:t>
            </a:r>
            <a:endParaRPr lang="en-US" sz="3600" b="1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81400" y="1905000"/>
            <a:ext cx="762000" cy="271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5752599">
            <a:off x="4179887" y="3568701"/>
            <a:ext cx="555625" cy="939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4800600"/>
            <a:ext cx="25146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 কোণ</a:t>
            </a:r>
            <a:endParaRPr lang="en-US" sz="36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3581400" y="41148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38862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NikoshBAN" pitchFamily="2" charset="0"/>
                <a:cs typeface="NikoshBAN" pitchFamily="2" charset="0"/>
              </a:rPr>
              <a:t>A-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হালকা মাধ্যম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057400" y="1143000"/>
            <a:ext cx="1676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3"/>
          </p:cNvCxnSpPr>
          <p:nvPr/>
        </p:nvCxnSpPr>
        <p:spPr>
          <a:xfrm flipV="1">
            <a:off x="2590800" y="4191000"/>
            <a:ext cx="381000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1905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932113" y="1866900"/>
            <a:ext cx="153987" cy="74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 animBg="1"/>
      <p:bldP spid="47" grpId="0"/>
      <p:bldP spid="50" grpId="0"/>
      <p:bldP spid="32" grpId="0"/>
      <p:bldP spid="37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610600" cy="1816100"/>
          </a:xfrm>
        </p:spPr>
        <p:txBody>
          <a:bodyPr/>
          <a:lstStyle/>
          <a:p>
            <a:pPr eaLnBrk="1" hangingPunct="1"/>
            <a:r>
              <a:rPr lang="bn-BD" sz="4800" b="1" smtClean="0">
                <a:latin typeface="NikoshBAN" pitchFamily="2" charset="0"/>
                <a:cs typeface="NikoshBAN" pitchFamily="2" charset="0"/>
              </a:rPr>
              <a:t>আলোক রশ্মি কখন দিক পরিবর্তন করে ?</a:t>
            </a:r>
            <a:endParaRPr lang="en-US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4800" b="1" smtClean="0">
                <a:latin typeface="NikoshBAN" pitchFamily="2" charset="0"/>
                <a:cs typeface="NikoshBAN" pitchFamily="2" charset="0"/>
              </a:rPr>
              <a:t> আলোর প্রতিসরণের নিয়ম কী কী? </a:t>
            </a:r>
            <a:endParaRPr lang="bn-BD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sz="32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274638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090305-electricfi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36538"/>
            <a:ext cx="4800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2-03-19-16-03-33-4f6758d56dd20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6700"/>
            <a:ext cx="3429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3555" name="Content Placeholder 3" descr="2012-11-06-17-27-46-5099489253d79-0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763000" cy="4038600"/>
          </a:xfr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514600" y="2057400"/>
            <a:ext cx="2133600" cy="534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057400"/>
            <a:ext cx="1752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1905000" y="2362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248400" y="2743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4770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8"/>
          <p:cNvSpPr txBox="1">
            <a:spLocks noChangeArrowheads="1"/>
          </p:cNvSpPr>
          <p:nvPr/>
        </p:nvSpPr>
        <p:spPr bwMode="auto">
          <a:xfrm>
            <a:off x="304800" y="44958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পূর্ণ অভ্যন্তরী</a:t>
            </a:r>
            <a:r>
              <a:rPr lang="en-US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en-US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সংকট কোণ</a:t>
            </a:r>
            <a:endParaRPr lang="en-US" sz="4000" b="1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5791200" y="8382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সংকট কোণ </a:t>
            </a:r>
            <a:endParaRPr lang="en-US" sz="36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886200" y="1295400"/>
            <a:ext cx="1295400" cy="1524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24400" y="1295400"/>
            <a:ext cx="83820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8775865">
            <a:off x="3560763" y="1460500"/>
            <a:ext cx="1182687" cy="138112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3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3" grpId="0"/>
      <p:bldP spid="13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886</TotalTime>
  <Words>245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Concourse</vt:lpstr>
      <vt:lpstr>Civic</vt:lpstr>
      <vt:lpstr>Median</vt:lpstr>
      <vt:lpstr>Equation</vt:lpstr>
      <vt:lpstr>PowerPoint Presentation</vt:lpstr>
      <vt:lpstr>PowerPoint Presentation</vt:lpstr>
      <vt:lpstr>           শ্রেণি-অষ্টম     বিষয়-সাধারণ বিজ্ঞান      অধ্যায় –একাদশ  (আলো)   </vt:lpstr>
      <vt:lpstr>PowerPoint Presentation</vt:lpstr>
      <vt:lpstr>   আলোর প্রতিসরণ</vt:lpstr>
      <vt:lpstr>PowerPoint Presentation</vt:lpstr>
      <vt:lpstr>            আলোর প্রতিসরণের নিয়ম </vt:lpstr>
      <vt:lpstr>      একক কাজ</vt:lpstr>
      <vt:lpstr> </vt:lpstr>
      <vt:lpstr>             </vt:lpstr>
      <vt:lpstr>জোড়ায় কাজ </vt:lpstr>
      <vt:lpstr>দলীয় কাজ</vt:lpstr>
      <vt:lpstr>         মূল্যায়ন 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</dc:title>
  <dc:creator>All User</dc:creator>
  <cp:lastModifiedBy>MISLAM</cp:lastModifiedBy>
  <cp:revision>270</cp:revision>
  <dcterms:created xsi:type="dcterms:W3CDTF">2006-08-16T00:00:00Z</dcterms:created>
  <dcterms:modified xsi:type="dcterms:W3CDTF">2020-11-13T16:08:55Z</dcterms:modified>
</cp:coreProperties>
</file>