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74" r:id="rId6"/>
    <p:sldId id="275" r:id="rId7"/>
    <p:sldId id="278" r:id="rId8"/>
    <p:sldId id="267" r:id="rId9"/>
    <p:sldId id="262" r:id="rId10"/>
    <p:sldId id="276" r:id="rId11"/>
    <p:sldId id="277" r:id="rId12"/>
    <p:sldId id="265" r:id="rId13"/>
    <p:sldId id="270" r:id="rId14"/>
    <p:sldId id="271" r:id="rId15"/>
    <p:sldId id="272" r:id="rId16"/>
    <p:sldId id="27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577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14" y="-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CB056-B9EA-40BD-8C30-A12657A9CEC1}" type="datetimeFigureOut">
              <a:rPr lang="en-US" smtClean="0"/>
              <a:t>12-Nov-20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42F40C83-1436-44C5-BF1B-F2D1B1AF2D9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4198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CB056-B9EA-40BD-8C30-A12657A9CEC1}" type="datetimeFigureOut">
              <a:rPr lang="en-US" smtClean="0"/>
              <a:t>12-Nov-20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40C83-1436-44C5-BF1B-F2D1B1AF2D92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0632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CB056-B9EA-40BD-8C30-A12657A9CEC1}" type="datetimeFigureOut">
              <a:rPr lang="en-US" smtClean="0"/>
              <a:t>12-Nov-20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40C83-1436-44C5-BF1B-F2D1B1AF2D9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8558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CB056-B9EA-40BD-8C30-A12657A9CEC1}" type="datetimeFigureOut">
              <a:rPr lang="en-US" smtClean="0"/>
              <a:t>12-Nov-20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40C83-1436-44C5-BF1B-F2D1B1AF2D92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8522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CB056-B9EA-40BD-8C30-A12657A9CEC1}" type="datetimeFigureOut">
              <a:rPr lang="en-US" smtClean="0"/>
              <a:t>12-Nov-20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40C83-1436-44C5-BF1B-F2D1B1AF2D9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1286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CB056-B9EA-40BD-8C30-A12657A9CEC1}" type="datetimeFigureOut">
              <a:rPr lang="en-US" smtClean="0"/>
              <a:t>12-Nov-20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40C83-1436-44C5-BF1B-F2D1B1AF2D92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397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CB056-B9EA-40BD-8C30-A12657A9CEC1}" type="datetimeFigureOut">
              <a:rPr lang="en-US" smtClean="0"/>
              <a:t>12-Nov-20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40C83-1436-44C5-BF1B-F2D1B1AF2D92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7663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CB056-B9EA-40BD-8C30-A12657A9CEC1}" type="datetimeFigureOut">
              <a:rPr lang="en-US" smtClean="0"/>
              <a:t>12-Nov-20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40C83-1436-44C5-BF1B-F2D1B1AF2D92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3538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CB056-B9EA-40BD-8C30-A12657A9CEC1}" type="datetimeFigureOut">
              <a:rPr lang="en-US" smtClean="0"/>
              <a:t>12-Nov-20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40C83-1436-44C5-BF1B-F2D1B1AF2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840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CB056-B9EA-40BD-8C30-A12657A9CEC1}" type="datetimeFigureOut">
              <a:rPr lang="en-US" smtClean="0"/>
              <a:t>12-Nov-20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40C83-1436-44C5-BF1B-F2D1B1AF2D92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6253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A33CB056-B9EA-40BD-8C30-A12657A9CEC1}" type="datetimeFigureOut">
              <a:rPr lang="en-US" smtClean="0"/>
              <a:t>12-Nov-20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40C83-1436-44C5-BF1B-F2D1B1AF2D92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1579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CB056-B9EA-40BD-8C30-A12657A9CEC1}" type="datetimeFigureOut">
              <a:rPr lang="en-US" smtClean="0"/>
              <a:t>12-Nov-20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42F40C83-1436-44C5-BF1B-F2D1B1AF2D9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4983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tm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"/>
            <a:ext cx="12192003" cy="68579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2637" y="111567"/>
            <a:ext cx="3568094" cy="15264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8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endParaRPr lang="en-US" sz="8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48550" y="1309278"/>
            <a:ext cx="880312" cy="15264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endParaRPr lang="en-US" sz="8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2637" y="1309278"/>
            <a:ext cx="3734349" cy="15264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8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endParaRPr lang="en-US" sz="8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9349" y="3751534"/>
            <a:ext cx="1950303" cy="15264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8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endParaRPr lang="en-US" sz="8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2637" y="2523876"/>
            <a:ext cx="3983730" cy="15264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8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bn-IN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শ্ব</a:t>
            </a:r>
            <a:r>
              <a:rPr lang="en-US" sz="8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endParaRPr lang="en-US" sz="8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06160" y="4340963"/>
            <a:ext cx="1538513" cy="26468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1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endParaRPr lang="en-US" sz="1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7336" y="4773996"/>
            <a:ext cx="3180167" cy="15264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8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556386" y="-335014"/>
            <a:ext cx="1993075" cy="22159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13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endParaRPr lang="en-US" sz="13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987311" y="1083624"/>
            <a:ext cx="1468912" cy="26468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1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1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775096" y="2726915"/>
            <a:ext cx="1893339" cy="26468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1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endParaRPr lang="en-US" sz="1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445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4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100"/>
                            </p:stCondLst>
                            <p:childTnLst>
                              <p:par>
                                <p:cTn id="2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100"/>
                            </p:stCondLst>
                            <p:childTnLst>
                              <p:par>
                                <p:cTn id="3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300"/>
                            </p:stCondLst>
                            <p:childTnLst>
                              <p:par>
                                <p:cTn id="6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800"/>
                            </p:stCondLst>
                            <p:childTnLst>
                              <p:par>
                                <p:cTn id="7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100"/>
                            </p:stCondLst>
                            <p:childTnLst>
                              <p:par>
                                <p:cTn id="8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100"/>
                            </p:stCondLst>
                            <p:childTnLst>
                              <p:par>
                                <p:cTn id="9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2100"/>
                            </p:stCondLst>
                            <p:childTnLst>
                              <p:par>
                                <p:cTn id="10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3" grpId="0"/>
      <p:bldP spid="14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86071" y="121997"/>
            <a:ext cx="5991070" cy="156966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প্রশাসনিক কাজ পরিচালনার সুবিধার জন্য বাংলাদেশকে ৮টি ভাগে ভাগ করা হয়েছে । 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73" t="515" r="29478"/>
          <a:stretch/>
        </p:blipFill>
        <p:spPr>
          <a:xfrm>
            <a:off x="-8169" y="2075"/>
            <a:ext cx="5869323" cy="68737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35712" y="1978701"/>
            <a:ext cx="854439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400" dirty="0" smtClean="0"/>
              <a:t>ঢাকা 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535711" y="2821656"/>
            <a:ext cx="1409076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400" dirty="0" smtClean="0"/>
              <a:t>রাজশাহী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535712" y="3683109"/>
            <a:ext cx="1214204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400" dirty="0" smtClean="0"/>
              <a:t>চট্টগ্রাম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535712" y="4614250"/>
            <a:ext cx="899410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400" dirty="0" smtClean="0"/>
              <a:t>খুলনা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9278909" y="2021437"/>
            <a:ext cx="1019335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400" dirty="0" smtClean="0"/>
              <a:t>সিলেট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535712" y="5443019"/>
            <a:ext cx="1214204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400" dirty="0" smtClean="0"/>
              <a:t>বরিশাল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9278910" y="2851636"/>
            <a:ext cx="1019334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400" dirty="0" smtClean="0"/>
              <a:t>রংপুর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9278909" y="3718351"/>
            <a:ext cx="1768842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400" dirty="0" smtClean="0"/>
              <a:t>ময়মনসিংহ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50143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00"/>
                            </p:stCondLst>
                            <p:childTnLst>
                              <p:par>
                                <p:cTn id="2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200"/>
                            </p:stCondLst>
                            <p:childTnLst>
                              <p:par>
                                <p:cTn id="3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200"/>
                            </p:stCondLst>
                            <p:childTnLst>
                              <p:par>
                                <p:cTn id="4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200"/>
                            </p:stCondLst>
                            <p:childTnLst>
                              <p:par>
                                <p:cTn id="5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200"/>
                            </p:stCondLst>
                            <p:childTnLst>
                              <p:par>
                                <p:cTn id="5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200"/>
                            </p:stCondLst>
                            <p:childTnLst>
                              <p:par>
                                <p:cTn id="6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200"/>
                            </p:stCondLst>
                            <p:childTnLst>
                              <p:par>
                                <p:cTn id="7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200"/>
                            </p:stCondLst>
                            <p:childTnLst>
                              <p:par>
                                <p:cTn id="8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Motion origin="layout" path="M 3.78794E-6 1.50289E-6 L -0.34193 0.21063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03" y="105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7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Motion origin="layout" path="M -2.28344E-6 -0.07214 L -0.13768 0.10266 C -0.16673 0.14197 -0.20972 0.16555 -0.25478 0.16555 C -0.30611 0.16555 -0.34688 0.14197 -0.3758 0.10266 L -0.5127 -0.07214 " pathEditMode="relative" rAng="0" ptsTypes="FffFF">
                                      <p:cBhvr>
                                        <p:cTn id="10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35" y="11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Motion origin="layout" path="M 3.78794E-6 -2.19653E-6 L -0.08858 -2.19653E-6 C -0.12831 -2.19653E-6 -0.1769 0.02474 -0.1769 0.04509 L -0.1769 0.09041 " pathEditMode="relative" rAng="0" ptsTypes="FfFF">
                                      <p:cBhvr>
                                        <p:cTn id="1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45" y="4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xit" presetSubtype="21" fill="hold" grpId="2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barn(inVertical)">
                                      <p:cBhvr>
                                        <p:cTn id="1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Motion origin="layout" path="M -5.49694E-7 -4.73988E-6 L -0.43546 -0.06658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79" y="-3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xit" presetSubtype="21" fill="hold" grpId="2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barn(inVertical)">
                                      <p:cBhvr>
                                        <p:cTn id="1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Motion origin="layout" path="M 3.78794E-6 1.6185E-6 L -0.36291 -0.17572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45" y="-87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7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Motion origin="layout" path="M 1.67513E-6 0.02844 L -0.11893 0.0474 C -0.14394 0.05156 -0.18119 0.05411 -0.22027 0.05411 C -0.26469 0.05411 -0.29999 0.05156 -0.325 0.0474 L -0.44379 0.02844 " pathEditMode="relative" rAng="0" ptsTypes="FffFF">
                                      <p:cBhvr>
                                        <p:cTn id="1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96" y="12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Motion origin="layout" path="M 1.67513E-6 3.87283E-6 L -0.70601 -0.27422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300" y="-137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Motion origin="layout" path="M 5.00195E-7 1.09827E-6 L -0.30572 1.09827E-6 C -0.44262 1.09827E-6 -0.61105 -0.06058 -0.61105 -0.10983 L -0.61105 -0.21942 " pathEditMode="relative" rAng="0" ptsTypes="FfFF">
                                      <p:cBhvr>
                                        <p:cTn id="16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559" y="-109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6" presetClass="exit" presetSubtype="21" fill="hold" grpId="2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barn(inVertical)">
                                      <p:cBhvr>
                                        <p:cTn id="1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4" grpId="1" animBg="1"/>
      <p:bldP spid="4" grpId="2" animBg="1"/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73" t="515" r="29478"/>
          <a:stretch/>
        </p:blipFill>
        <p:spPr>
          <a:xfrm>
            <a:off x="29980" y="0"/>
            <a:ext cx="7547942" cy="68808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32094" y="4019523"/>
            <a:ext cx="1708878" cy="6463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/>
              <a:t>চট্টগ্রাম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8279559" y="2582353"/>
            <a:ext cx="1613948" cy="5847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/>
              <a:t>সিলেট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7794886" y="243143"/>
            <a:ext cx="3957404" cy="2062103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/>
            <a:r>
              <a:rPr lang="bn-IN" sz="3200" b="1" dirty="0" smtClean="0">
                <a:ln w="1905"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আয়তনে সবচেয়ে বড় চট্টগ্রাম বিভাগ এবং সবচেয়ে ছোট সিলেট বিভাগ । </a:t>
            </a:r>
            <a:endParaRPr lang="en-US" sz="3200" b="1" dirty="0">
              <a:ln w="1905">
                <a:solidFill>
                  <a:sysClr val="windowText" lastClr="000000"/>
                </a:solidFill>
              </a:ln>
              <a:solidFill>
                <a:schemeClr val="tx2">
                  <a:lumMod val="75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6946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7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9225E-6 1.6763E-6 L -0.14172 1.6763E-6 C -0.20502 1.6763E-6 -0.28305 -0.0185 -0.28305 -0.03353 L -0.28305 -0.06659 " pathEditMode="relative" rAng="0" ptsTypes="FfFF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59" y="-3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147E-6 5.78035E-8 L -0.23368 -0.00763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84" y="-3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4" grpId="0" animBg="1"/>
      <p:bldP spid="4" grpId="1" animBg="1"/>
      <p:bldP spid="4" grpId="2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625949" y="149979"/>
            <a:ext cx="8705676" cy="1965094"/>
          </a:xfrm>
          <a:prstGeom prst="rect">
            <a:avLst/>
          </a:prstGeom>
          <a:solidFill>
            <a:srgbClr val="92D050"/>
          </a:solidFill>
          <a:ln w="285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230" y="339903"/>
            <a:ext cx="3073077" cy="179510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1117494" y="2135009"/>
            <a:ext cx="9585483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প্রত্যেক দল নিচের ছকে বাংলাদেশের চারপাশের দেশ ও সমুদ্রের নাম </a:t>
            </a:r>
            <a:r>
              <a:rPr lang="bn-IN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 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IN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3595513"/>
              </p:ext>
            </p:extLst>
          </p:nvPr>
        </p:nvGraphicFramePr>
        <p:xfrm>
          <a:off x="1360867" y="2743811"/>
          <a:ext cx="9137476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61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613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588961" y="667259"/>
            <a:ext cx="839449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bn-BD" sz="6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  </a:t>
            </a:r>
            <a:r>
              <a:rPr lang="en-US" sz="60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sz="60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60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৫মিনিট</a:t>
            </a:r>
            <a:r>
              <a:rPr lang="bn-IN" sz="6000" b="1" dirty="0" smtClean="0">
                <a:ln/>
                <a:solidFill>
                  <a:schemeClr val="accent3"/>
                </a:solidFill>
              </a:rPr>
              <a:t> </a:t>
            </a:r>
            <a:endParaRPr lang="en-US" sz="6000" b="1" dirty="0">
              <a:ln/>
              <a:solidFill>
                <a:schemeClr val="accent3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9101" y="2689804"/>
            <a:ext cx="1064298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bn-BD" sz="44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endParaRPr lang="en-US" sz="4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9001" y="3304400"/>
            <a:ext cx="869424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bn-IN" sz="44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endParaRPr lang="en-US" sz="4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99221" y="3993946"/>
            <a:ext cx="1558974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পশ্চিম </a:t>
            </a:r>
            <a:endParaRPr lang="en-US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54051" y="4623532"/>
            <a:ext cx="1199204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IN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en-US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79101" y="5249633"/>
            <a:ext cx="1274154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bn-IN" sz="44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দক্ষিণ </a:t>
            </a:r>
            <a:endParaRPr lang="en-US" sz="4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15081" y="2689804"/>
            <a:ext cx="2430689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bn-BD" sz="44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 / সমুদ্র</a:t>
            </a:r>
            <a:endParaRPr lang="en-US" sz="4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32551" y="3399285"/>
            <a:ext cx="149787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ভারত 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32551" y="3968773"/>
            <a:ext cx="149787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ভারত 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32551" y="4623532"/>
            <a:ext cx="149787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ভারত 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732551" y="5297793"/>
            <a:ext cx="571125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বঙ্গোপসাগর, মিয়ানমার 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631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300"/>
                            </p:stCondLst>
                            <p:childTnLst>
                              <p:par>
                                <p:cTn id="1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300"/>
                            </p:stCondLst>
                            <p:childTnLst>
                              <p:par>
                                <p:cTn id="2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400"/>
                            </p:stCondLst>
                            <p:childTnLst>
                              <p:par>
                                <p:cTn id="2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800"/>
                            </p:stCondLst>
                            <p:childTnLst>
                              <p:par>
                                <p:cTn id="4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800"/>
                            </p:stCondLst>
                            <p:childTnLst>
                              <p:par>
                                <p:cTn id="4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900"/>
                            </p:stCondLst>
                            <p:childTnLst>
                              <p:par>
                                <p:cTn id="5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900"/>
                            </p:stCondLst>
                            <p:childTnLst>
                              <p:par>
                                <p:cTn id="5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9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32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45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80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" grpId="0"/>
      <p:bldP spid="2" grpId="0"/>
      <p:bldP spid="9" grpId="0"/>
      <p:bldP spid="10" grpId="0"/>
      <p:bldP spid="11" grpId="0"/>
      <p:bldP spid="12" grpId="0"/>
      <p:bldP spid="13" grpId="0"/>
      <p:bldP spid="14" grpId="0"/>
      <p:bldP spid="5" grpId="0"/>
      <p:bldP spid="16" grpId="0"/>
      <p:bldP spid="20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920"/>
            <a:ext cx="5500688" cy="673808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C29CA034-9C8B-4819-AA2F-24E4C98F2983}"/>
              </a:ext>
            </a:extLst>
          </p:cNvPr>
          <p:cNvSpPr/>
          <p:nvPr/>
        </p:nvSpPr>
        <p:spPr>
          <a:xfrm>
            <a:off x="5806440" y="1524952"/>
            <a:ext cx="5938838" cy="28860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পাঠ্য বইয়ের ৫০ পৃষ্ঠা খুলে নিরবে পড়।  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797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2"/>
          <p:cNvSpPr/>
          <p:nvPr/>
        </p:nvSpPr>
        <p:spPr>
          <a:xfrm>
            <a:off x="5543550" y="1787116"/>
            <a:ext cx="685800" cy="685800"/>
          </a:xfrm>
          <a:prstGeom prst="downArrow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Oval 3"/>
          <p:cNvSpPr/>
          <p:nvPr/>
        </p:nvSpPr>
        <p:spPr>
          <a:xfrm>
            <a:off x="4736305" y="301215"/>
            <a:ext cx="2458973" cy="1485901"/>
          </a:xfrm>
          <a:prstGeom prst="ellips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78868" y="2472916"/>
            <a:ext cx="7015163" cy="19389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IN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প্রশ্নগুলোর উত্তর খাতায় লিখঃ</a:t>
            </a:r>
          </a:p>
          <a:p>
            <a:r>
              <a:rPr lang="bn-IN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বাংলাদেশ কোন মহাদেশে অবস্থিত? </a:t>
            </a:r>
          </a:p>
          <a:p>
            <a:r>
              <a:rPr lang="bn-IN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রাজনৈতক মানচিত্র কী? 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933" y="544966"/>
            <a:ext cx="11977141" cy="507831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উত্তর-1 </a:t>
            </a:r>
            <a:r>
              <a:rPr lang="en-US" sz="5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54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 smtClean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5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 </a:t>
            </a:r>
            <a:r>
              <a:rPr lang="en-US" sz="5400" b="1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এশিয়া</a:t>
            </a:r>
            <a:r>
              <a:rPr lang="bn-IN" sz="5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মহাদেশে </a:t>
            </a:r>
            <a:r>
              <a:rPr lang="bn-IN" sz="5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5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bn-IN" sz="5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54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উত্তর-২ :</a:t>
            </a:r>
          </a:p>
          <a:p>
            <a:r>
              <a:rPr lang="bn-IN" sz="5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রাজনৈতক </a:t>
            </a:r>
            <a:r>
              <a:rPr lang="bn-IN" sz="54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মানচিত্র </a:t>
            </a:r>
            <a:r>
              <a:rPr lang="en-US" sz="5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IN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 মানচিত্রে দেশের সীমারেখা, বিভাগ ও বিভাগীয় শহরগুলো নির্দেশিত হয়, তাকে রাজনৈতিক মানচিত্র বলে। 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357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6587" y="4495035"/>
            <a:ext cx="9058275" cy="144655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একটি রাজনৈতিক মানচিত্র একে এর চারপাশের দেশ ও সাগরের নাম চিহ্নিত করে আনবে। </a:t>
            </a:r>
            <a:endParaRPr lang="en-US" sz="44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3488" y="168362"/>
            <a:ext cx="4212236" cy="144655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IN" sz="8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8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199" y="134910"/>
            <a:ext cx="635000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501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35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35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828675"/>
            <a:ext cx="9426066" cy="52995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48639" y="971550"/>
            <a:ext cx="47005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 ধন্যবাদ 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9" y="0"/>
            <a:ext cx="12123891" cy="68163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04767" y="971550"/>
            <a:ext cx="2481043" cy="1107996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IN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49227" y="937532"/>
            <a:ext cx="2350294" cy="1107996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IN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অসংখ্য  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49227" y="4512463"/>
            <a:ext cx="2350294" cy="110799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IN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981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0" presetClass="entr" presetSubtype="0" fill="hold" grpId="1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0" presetClass="entr" presetSubtype="0" fill="hold" grpId="1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3347" y="2358955"/>
            <a:ext cx="54721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 শামছুন নূর</a:t>
            </a:r>
            <a:endParaRPr lang="bn-IN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 </a:t>
            </a:r>
            <a:r>
              <a:rPr lang="bn-IN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মুরারগাঁও</a:t>
            </a:r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 প্রাথমিক  বিদ্যালয়</a:t>
            </a:r>
            <a:endParaRPr lang="bn-IN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কোম্পানীগঞ্জ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সিলে</a:t>
            </a:r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ট।  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29462" y="992012"/>
            <a:ext cx="48148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n-IN" sz="3600" u="sng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তৃতীয় শ্রেণি</a:t>
            </a:r>
          </a:p>
          <a:p>
            <a:r>
              <a:rPr lang="bn-IN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 </a:t>
            </a:r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বিশ্ব </a:t>
            </a:r>
            <a:r>
              <a:rPr lang="bn-IN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</a:p>
          <a:p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৯</a:t>
            </a:r>
            <a:r>
              <a:rPr lang="bn-IN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(নয়)</a:t>
            </a:r>
            <a:endParaRPr lang="en-US" sz="36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মূলপাঠ 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আমাদের বাংলাদেশ  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564048" y="1428750"/>
            <a:ext cx="85725" cy="362902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751245" y="1933545"/>
            <a:ext cx="71438" cy="261943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417279" y="1933545"/>
            <a:ext cx="85727" cy="261943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lowchart: Connector 10"/>
          <p:cNvSpPr/>
          <p:nvPr/>
        </p:nvSpPr>
        <p:spPr>
          <a:xfrm>
            <a:off x="6653073" y="1816879"/>
            <a:ext cx="200024" cy="23333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6724237" y="1933545"/>
            <a:ext cx="71438" cy="26194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lowchart: Connector 31"/>
          <p:cNvSpPr/>
          <p:nvPr/>
        </p:nvSpPr>
        <p:spPr>
          <a:xfrm>
            <a:off x="6702375" y="4324379"/>
            <a:ext cx="214312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lowchart: Connector 32"/>
          <p:cNvSpPr/>
          <p:nvPr/>
        </p:nvSpPr>
        <p:spPr>
          <a:xfrm>
            <a:off x="6435459" y="1278731"/>
            <a:ext cx="242888" cy="30003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lowchart: Connector 33"/>
          <p:cNvSpPr/>
          <p:nvPr/>
        </p:nvSpPr>
        <p:spPr>
          <a:xfrm>
            <a:off x="6535475" y="4837926"/>
            <a:ext cx="185738" cy="30718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lowchart: Connector 34"/>
          <p:cNvSpPr/>
          <p:nvPr/>
        </p:nvSpPr>
        <p:spPr>
          <a:xfrm>
            <a:off x="6316998" y="1821611"/>
            <a:ext cx="157163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lowchart: Connector 35"/>
          <p:cNvSpPr/>
          <p:nvPr/>
        </p:nvSpPr>
        <p:spPr>
          <a:xfrm>
            <a:off x="6360131" y="4438679"/>
            <a:ext cx="242887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lowchart: Process 36"/>
          <p:cNvSpPr/>
          <p:nvPr/>
        </p:nvSpPr>
        <p:spPr>
          <a:xfrm>
            <a:off x="828675" y="685800"/>
            <a:ext cx="11115675" cy="5457825"/>
          </a:xfrm>
          <a:prstGeom prst="flowChartProcess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428" y="4311549"/>
            <a:ext cx="1602338" cy="160233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38" y="4759450"/>
            <a:ext cx="1325402" cy="13254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11139" y="803040"/>
            <a:ext cx="3795379" cy="830997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4800" dirty="0" smtClean="0"/>
              <a:t> </a:t>
            </a:r>
            <a:r>
              <a:rPr lang="bn-IN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IN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IN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534013" y="831274"/>
            <a:ext cx="2914132" cy="830997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4800" dirty="0" smtClean="0"/>
              <a:t> </a:t>
            </a:r>
            <a:r>
              <a:rPr lang="bn-IN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IN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IN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036" y="2020864"/>
            <a:ext cx="1717964" cy="15003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57592" y="4574174"/>
            <a:ext cx="3325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Email :  shadmanheya@gmail.com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23853" y="4946935"/>
            <a:ext cx="25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Contact :  01712-307039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488734" y="4337315"/>
            <a:ext cx="2528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B050"/>
                </a:solidFill>
              </a:rPr>
              <a:t>সময়</a:t>
            </a:r>
            <a:r>
              <a:rPr lang="en-US" sz="2400" dirty="0" smtClean="0">
                <a:solidFill>
                  <a:srgbClr val="00B050"/>
                </a:solidFill>
              </a:rPr>
              <a:t> :  ৪০ </a:t>
            </a:r>
            <a:r>
              <a:rPr lang="en-US" sz="2400" dirty="0" err="1" smtClean="0">
                <a:solidFill>
                  <a:srgbClr val="00B050"/>
                </a:solidFill>
              </a:rPr>
              <a:t>মিনিট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29462" y="4797447"/>
            <a:ext cx="30839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B050"/>
                </a:solidFill>
              </a:rPr>
              <a:t>তারিখ</a:t>
            </a:r>
            <a:r>
              <a:rPr lang="en-US" sz="2000" dirty="0" smtClean="0">
                <a:solidFill>
                  <a:srgbClr val="00B050"/>
                </a:solidFill>
              </a:rPr>
              <a:t>  :  ২৪/১০/২০২০খ্রিঃ</a:t>
            </a:r>
            <a:endParaRPr lang="en-US" sz="2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379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300"/>
                            </p:stCondLst>
                            <p:childTnLst>
                              <p:par>
                                <p:cTn id="5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300"/>
                            </p:stCondLst>
                            <p:childTnLst>
                              <p:par>
                                <p:cTn id="5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300"/>
                            </p:stCondLst>
                            <p:childTnLst>
                              <p:par>
                                <p:cTn id="6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2300"/>
                            </p:stCondLst>
                            <p:childTnLst>
                              <p:par>
                                <p:cTn id="7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3300"/>
                            </p:stCondLst>
                            <p:childTnLst>
                              <p:par>
                                <p:cTn id="8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4300"/>
                            </p:stCondLst>
                            <p:childTnLst>
                              <p:par>
                                <p:cTn id="8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9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300"/>
                            </p:stCondLst>
                            <p:childTnLst>
                              <p:par>
                                <p:cTn id="9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9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6300"/>
                            </p:stCondLst>
                            <p:childTnLst>
                              <p:par>
                                <p:cTn id="10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9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7300"/>
                            </p:stCondLst>
                            <p:childTnLst>
                              <p:par>
                                <p:cTn id="10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9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8300"/>
                            </p:stCondLst>
                            <p:childTnLst>
                              <p:par>
                                <p:cTn id="11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9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9300"/>
                            </p:stCondLst>
                            <p:childTnLst>
                              <p:par>
                                <p:cTn id="12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1200"/>
                            </p:stCondLst>
                            <p:childTnLst>
                              <p:par>
                                <p:cTn id="12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8400"/>
                            </p:stCondLst>
                            <p:childTnLst>
                              <p:par>
                                <p:cTn id="13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30400"/>
                            </p:stCondLst>
                            <p:childTnLst>
                              <p:par>
                                <p:cTn id="14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4" grpId="0" animBg="1"/>
      <p:bldP spid="19" grpId="0" animBg="1"/>
      <p:bldP spid="8" grpId="0"/>
      <p:bldP spid="21" grpId="0"/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63649" y="64935"/>
            <a:ext cx="3893127" cy="707886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49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এটি কিসের </a:t>
            </a:r>
            <a:r>
              <a:rPr lang="bn-IN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 ? 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Bevel 7"/>
          <p:cNvSpPr/>
          <p:nvPr/>
        </p:nvSpPr>
        <p:spPr>
          <a:xfrm>
            <a:off x="9009501" y="1516730"/>
            <a:ext cx="2620797" cy="3836197"/>
          </a:xfrm>
          <a:prstGeom prst="bevel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মানচিত্র</a:t>
            </a:r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704E12C-2AB2-4900-B2B5-E7DF024253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"/>
          <a:stretch/>
        </p:blipFill>
        <p:spPr>
          <a:xfrm>
            <a:off x="3280229" y="897295"/>
            <a:ext cx="4557485" cy="517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72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7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386013" y="403860"/>
            <a:ext cx="7900987" cy="1790700"/>
          </a:xfrm>
          <a:prstGeom prst="horizontalScroll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</a:p>
          <a:p>
            <a:pPr algn="ctr"/>
            <a:r>
              <a:rPr lang="bn-IN" sz="4400" dirty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রাজনৈতিক মানচিত্র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DFADE99E-2A87-40A3-B8AF-8689DD66ECF5}"/>
              </a:ext>
            </a:extLst>
          </p:cNvPr>
          <p:cNvGrpSpPr/>
          <p:nvPr/>
        </p:nvGrpSpPr>
        <p:grpSpPr>
          <a:xfrm>
            <a:off x="1257300" y="2787525"/>
            <a:ext cx="9677400" cy="2922269"/>
            <a:chOff x="1257300" y="785812"/>
            <a:chExt cx="9677400" cy="5214937"/>
          </a:xfrm>
          <a:effectLst>
            <a:glow rad="139700">
              <a:schemeClr val="accent5">
                <a:satMod val="175000"/>
                <a:alpha val="40000"/>
              </a:schemeClr>
            </a:glow>
          </a:effectLst>
        </p:grpSpPr>
        <p:sp>
          <p:nvSpPr>
            <p:cNvPr id="4" name="Double Wave 3">
              <a:extLst>
                <a:ext uri="{FF2B5EF4-FFF2-40B4-BE49-F238E27FC236}">
                  <a16:creationId xmlns="" xmlns:a16="http://schemas.microsoft.com/office/drawing/2014/main" id="{4A229E5A-5C8F-41D9-8DDF-F3AEC417CD65}"/>
                </a:ext>
              </a:extLst>
            </p:cNvPr>
            <p:cNvSpPr/>
            <p:nvPr/>
          </p:nvSpPr>
          <p:spPr>
            <a:xfrm>
              <a:off x="1257300" y="785812"/>
              <a:ext cx="9586913" cy="5214937"/>
            </a:xfrm>
            <a:prstGeom prst="doubleWave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40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শিখনফল</a:t>
              </a:r>
              <a:endParaRPr lang="en-US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360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১৫.8.4 </a:t>
              </a:r>
              <a:r>
                <a:rPr lang="en-US" sz="3600" dirty="0" err="1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বাংলাদেশের</a:t>
              </a:r>
              <a:r>
                <a:rPr lang="en-US" sz="360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ভৌগোলিক</a:t>
              </a:r>
              <a:r>
                <a:rPr lang="en-US" sz="360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অবস্থার</a:t>
              </a:r>
              <a:r>
                <a:rPr lang="en-US" sz="360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বর্ণনা</a:t>
              </a:r>
              <a:r>
                <a:rPr lang="en-US" sz="360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দিতে</a:t>
              </a:r>
              <a:r>
                <a:rPr lang="en-US" sz="360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360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360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15.5.1 </a:t>
              </a:r>
              <a:r>
                <a:rPr lang="bn-IN" sz="360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বাংলাদেশের পূর্ব,পশ্চিম,উত্তর এবং দক্ষিণে অবস্থিত দেশ ও</a:t>
              </a:r>
              <a:endPara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360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      </a:t>
              </a:r>
              <a:r>
                <a:rPr lang="bn-IN" sz="360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সাগরের নাম বলতে পারবে। 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50AAC5F5-A1A5-448E-B387-CB0303130C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7806" y="785812"/>
              <a:ext cx="1776413" cy="177641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699FDE2C-25F9-4968-B8B1-5690DA8561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508" y="4260180"/>
              <a:ext cx="1550192" cy="155019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571645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4122295" y="29110"/>
            <a:ext cx="6164705" cy="895350"/>
          </a:xfrm>
          <a:prstGeom prst="horizontalScroll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bn-IN" sz="60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bn-IN" sz="6000" dirty="0">
              <a:solidFill>
                <a:schemeClr val="accent6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43987" y="4961722"/>
            <a:ext cx="9788577" cy="1753849"/>
          </a:xfrm>
          <a:prstGeom prst="roundRect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708879" y="5261525"/>
            <a:ext cx="94138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রাজনৈতিক মানচিত্র </a:t>
            </a:r>
            <a:r>
              <a:rPr lang="en-US" sz="7200" dirty="0" smtClean="0"/>
              <a:t> </a:t>
            </a:r>
            <a:endParaRPr lang="en-US" sz="7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F665859-891F-4E72-8D74-355B7D3414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583" y="924460"/>
            <a:ext cx="8068565" cy="403726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23676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25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953075" y="-61854"/>
            <a:ext cx="6284626" cy="1394956"/>
          </a:xfrm>
          <a:prstGeom prst="horizontalScroll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6000" dirty="0">
              <a:solidFill>
                <a:schemeClr val="accent6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7039" y="173959"/>
            <a:ext cx="5507012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bn-IN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পাঠ উপস্থাপন  </a:t>
            </a:r>
            <a:endParaRPr lang="en-US" sz="5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 rot="17469830">
            <a:off x="-1507432" y="2706558"/>
            <a:ext cx="6121598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n w="1905"/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আমাদের মাতৃভূমি বাংলাদেশ । </a:t>
            </a:r>
            <a:endParaRPr lang="en-US" sz="3200" b="1" dirty="0">
              <a:ln w="1905"/>
              <a:solidFill>
                <a:srgbClr val="00B05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026" name="Picture 2" descr="D:\Iresh\12 days ICT training\picture\Map\bangladesh_map1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915" y="1250954"/>
            <a:ext cx="5711252" cy="554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822143" y="3291333"/>
            <a:ext cx="2332855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n w="1905"/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 বাংলাদেশ </a:t>
            </a:r>
            <a:endParaRPr lang="en-US" sz="3200" b="1" dirty="0">
              <a:ln w="1905"/>
              <a:solidFill>
                <a:srgbClr val="00B05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2432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200"/>
                            </p:stCondLst>
                            <p:childTnLst>
                              <p:par>
                                <p:cTn id="3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200"/>
                            </p:stCondLst>
                            <p:childTnLst>
                              <p:par>
                                <p:cTn id="4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Iresh\12 days ICT training\picture\Map\as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518"/>
            <a:ext cx="12192000" cy="675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98679" y="366568"/>
            <a:ext cx="6194642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এটি এশিয়া মহাদেশে অবস্থিত । 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0" y="658955"/>
            <a:ext cx="1431253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বাংলাদেশ </a:t>
            </a:r>
            <a:endParaRPr lang="en-US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698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2948E-6 L -0.59635 0.2964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18" y="148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defined Process 1"/>
          <p:cNvSpPr/>
          <p:nvPr/>
        </p:nvSpPr>
        <p:spPr>
          <a:xfrm>
            <a:off x="1981200" y="568643"/>
            <a:ext cx="8395855" cy="1427797"/>
          </a:xfrm>
          <a:prstGeom prst="flowChartPredefinedProcess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রাজনৈতিক মানচিত্র </a:t>
            </a:r>
            <a:r>
              <a:rPr lang="bn-IN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 ? 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Bevel 1">
            <a:extLst>
              <a:ext uri="{FF2B5EF4-FFF2-40B4-BE49-F238E27FC236}">
                <a16:creationId xmlns="" xmlns:a16="http://schemas.microsoft.com/office/drawing/2014/main" id="{1BEEC572-F031-48E1-B488-97C7C75F2BD5}"/>
              </a:ext>
            </a:extLst>
          </p:cNvPr>
          <p:cNvSpPr/>
          <p:nvPr/>
        </p:nvSpPr>
        <p:spPr>
          <a:xfrm>
            <a:off x="2008911" y="2396829"/>
            <a:ext cx="7372351" cy="3649806"/>
          </a:xfrm>
          <a:prstGeom prst="bevel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মানচিত্রে দেশের সীমারেখা, বিভাগ ও বিভাগীয় শহরগুলো নির্দেশিত </a:t>
            </a:r>
            <a:r>
              <a:rPr lang="bn-IN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হয়, </a:t>
            </a:r>
            <a:r>
              <a:rPr lang="bn-IN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 রাজনৈতিক মানচিত্র বলে। 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11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8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73" t="515" r="29478"/>
          <a:stretch/>
        </p:blipFill>
        <p:spPr>
          <a:xfrm>
            <a:off x="3649920" y="480463"/>
            <a:ext cx="4229100" cy="4589434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7670958" y="2561929"/>
            <a:ext cx="471488" cy="4265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142446" y="2561929"/>
            <a:ext cx="1057276" cy="62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 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own Arrow 4"/>
          <p:cNvSpPr/>
          <p:nvPr/>
        </p:nvSpPr>
        <p:spPr>
          <a:xfrm rot="10800000">
            <a:off x="5479291" y="352975"/>
            <a:ext cx="484632" cy="4310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157537" y="-97930"/>
            <a:ext cx="1213866" cy="62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3441858" y="2561929"/>
            <a:ext cx="416124" cy="42650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05990" y="2561929"/>
            <a:ext cx="1235868" cy="62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পশ্চিম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5479291" y="4843567"/>
            <a:ext cx="484632" cy="4526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157537" y="5283651"/>
            <a:ext cx="1155824" cy="62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দক্ষিণ 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212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400"/>
                            </p:stCondLst>
                            <p:childTnLst>
                              <p:par>
                                <p:cTn id="7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900"/>
                            </p:stCondLst>
                            <p:childTnLst>
                              <p:par>
                                <p:cTn id="8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300"/>
                            </p:stCondLst>
                            <p:childTnLst>
                              <p:par>
                                <p:cTn id="9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  <p:bldP spid="7" grpId="0" animBg="1"/>
      <p:bldP spid="8" grpId="0"/>
      <p:bldP spid="9" grpId="0" animBg="1"/>
      <p:bldP spid="10" grpId="0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648</TotalTime>
  <Words>289</Words>
  <Application>Microsoft Office PowerPoint</Application>
  <PresentationFormat>Custom</PresentationFormat>
  <Paragraphs>86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shahjahan saju</dc:creator>
  <cp:lastModifiedBy>lenovo</cp:lastModifiedBy>
  <cp:revision>70</cp:revision>
  <dcterms:created xsi:type="dcterms:W3CDTF">2019-09-12T01:34:59Z</dcterms:created>
  <dcterms:modified xsi:type="dcterms:W3CDTF">2020-11-12T20:10:22Z</dcterms:modified>
</cp:coreProperties>
</file>