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71" r:id="rId1"/>
  </p:sldMasterIdLst>
  <p:sldIdLst>
    <p:sldId id="256" r:id="rId2"/>
    <p:sldId id="278" r:id="rId3"/>
    <p:sldId id="277" r:id="rId4"/>
    <p:sldId id="257" r:id="rId5"/>
    <p:sldId id="258" r:id="rId6"/>
    <p:sldId id="264" r:id="rId7"/>
    <p:sldId id="261" r:id="rId8"/>
    <p:sldId id="259" r:id="rId9"/>
    <p:sldId id="266" r:id="rId10"/>
    <p:sldId id="267" r:id="rId11"/>
    <p:sldId id="268" r:id="rId12"/>
    <p:sldId id="269" r:id="rId13"/>
    <p:sldId id="271" r:id="rId14"/>
    <p:sldId id="263" r:id="rId15"/>
    <p:sldId id="260" r:id="rId16"/>
    <p:sldId id="262" r:id="rId17"/>
    <p:sldId id="270" r:id="rId18"/>
    <p:sldId id="265" r:id="rId19"/>
    <p:sldId id="272" r:id="rId20"/>
    <p:sldId id="273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8A30D"/>
    <a:srgbClr val="8DF62E"/>
    <a:srgbClr val="A40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272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1D8BD707-D9CF-40AE-B4C6-C98DA3205C09}" type="datetimeFigureOut">
              <a:rPr lang="en-US" smtClean="0"/>
              <a:pPr/>
              <a:t>12-Nov-20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453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113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80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02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773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376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18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088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69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55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757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2" r:id="rId1"/>
    <p:sldLayoutId id="2147484273" r:id="rId2"/>
    <p:sldLayoutId id="2147484274" r:id="rId3"/>
    <p:sldLayoutId id="2147484275" r:id="rId4"/>
    <p:sldLayoutId id="2147484276" r:id="rId5"/>
    <p:sldLayoutId id="2147484277" r:id="rId6"/>
    <p:sldLayoutId id="2147484278" r:id="rId7"/>
    <p:sldLayoutId id="2147484279" r:id="rId8"/>
    <p:sldLayoutId id="2147484280" r:id="rId9"/>
    <p:sldLayoutId id="2147484281" r:id="rId10"/>
    <p:sldLayoutId id="2147484282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eg"/><Relationship Id="rId7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openxmlformats.org/officeDocument/2006/relationships/image" Target="../media/image7.jpeg"/><Relationship Id="rId4" Type="http://schemas.openxmlformats.org/officeDocument/2006/relationships/image" Target="../media/image4.png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4.wdp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4.png"/><Relationship Id="rId10" Type="http://schemas.openxmlformats.org/officeDocument/2006/relationships/image" Target="../media/image17.jpeg"/><Relationship Id="rId4" Type="http://schemas.openxmlformats.org/officeDocument/2006/relationships/image" Target="../media/image13.pn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119336" y="188640"/>
            <a:ext cx="11953328" cy="6552728"/>
          </a:xfrm>
          <a:prstGeom prst="frame">
            <a:avLst>
              <a:gd name="adj1" fmla="val 32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5360" y="404664"/>
            <a:ext cx="11521280" cy="61206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68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3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19336" y="0"/>
            <a:ext cx="12072664" cy="6858000"/>
          </a:xfrm>
          <a:prstGeom prst="frame">
            <a:avLst>
              <a:gd name="adj1" fmla="val 1793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599EDA1-359F-4E9B-98C6-C81475C3B2CC}"/>
              </a:ext>
            </a:extLst>
          </p:cNvPr>
          <p:cNvGrpSpPr/>
          <p:nvPr/>
        </p:nvGrpSpPr>
        <p:grpSpPr>
          <a:xfrm>
            <a:off x="2177778" y="1706340"/>
            <a:ext cx="4007207" cy="2321514"/>
            <a:chOff x="942460" y="393292"/>
            <a:chExt cx="5342943" cy="335280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8418E5CD-2D4D-4A97-960D-6F9B4DAE6711}"/>
                </a:ext>
              </a:extLst>
            </p:cNvPr>
            <p:cNvSpPr/>
            <p:nvPr/>
          </p:nvSpPr>
          <p:spPr>
            <a:xfrm>
              <a:off x="942460" y="393292"/>
              <a:ext cx="5342943" cy="3352800"/>
            </a:xfrm>
            <a:prstGeom prst="wedgeRoundRectCallout">
              <a:avLst>
                <a:gd name="adj1" fmla="val -46378"/>
                <a:gd name="adj2" fmla="val 71416"/>
                <a:gd name="adj3" fmla="val 16667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CE4A366-D909-451E-9A15-97D1403154CE}"/>
                </a:ext>
              </a:extLst>
            </p:cNvPr>
            <p:cNvSpPr/>
            <p:nvPr/>
          </p:nvSpPr>
          <p:spPr>
            <a:xfrm>
              <a:off x="1072623" y="488266"/>
              <a:ext cx="4978400" cy="280035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  <a:softEdge rad="31750"/>
            </a:effectLst>
            <a:sp3d prstMaterial="matte">
              <a:bevelT w="127000" h="63500"/>
            </a:sp3d>
          </p:spPr>
          <p:txBody>
            <a:bodyPr wrap="square">
              <a:spAutoFit/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r>
                <a:rPr lang="bn-IN" sz="3000" b="1" dirty="0">
                  <a:ln/>
                  <a:solidFill>
                    <a:srgbClr val="A40C66"/>
                  </a:solidFill>
                  <a:latin typeface="NikoshBAN" pitchFamily="2" charset="0"/>
                  <a:cs typeface="NikoshBAN" pitchFamily="2" charset="0"/>
                </a:rPr>
                <a:t>চলো </a:t>
              </a:r>
              <a:r>
                <a:rPr lang="bn-BD" sz="3000" b="1" dirty="0">
                  <a:ln/>
                  <a:solidFill>
                    <a:srgbClr val="A40C66"/>
                  </a:solidFill>
                  <a:latin typeface="NikoshBAN" pitchFamily="2" charset="0"/>
                  <a:cs typeface="NikoshBAN" pitchFamily="2" charset="0"/>
                </a:rPr>
                <a:t>এ</a:t>
              </a:r>
              <a:r>
                <a:rPr lang="bn-IN" sz="3000" b="1" dirty="0">
                  <a:ln/>
                  <a:solidFill>
                    <a:srgbClr val="A40C66"/>
                  </a:solidFill>
                  <a:latin typeface="NikoshBAN" pitchFamily="2" charset="0"/>
                  <a:cs typeface="NikoshBAN" pitchFamily="2" charset="0"/>
                </a:rPr>
                <a:t>ক হাতে একটি </a:t>
              </a:r>
              <a:r>
                <a:rPr lang="bn-IN" sz="3000" b="1" dirty="0">
                  <a:ln/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বেলুন ও</a:t>
              </a:r>
              <a:r>
                <a:rPr lang="bn-IN" sz="3000" b="1" dirty="0">
                  <a:ln/>
                  <a:solidFill>
                    <a:srgbClr val="A40C66"/>
                  </a:solidFill>
                  <a:latin typeface="NikoshBAN" pitchFamily="2" charset="0"/>
                  <a:cs typeface="NikoshBAN" pitchFamily="2" charset="0"/>
                </a:rPr>
                <a:t> অন্য হাতে একটি</a:t>
              </a:r>
              <a:r>
                <a:rPr lang="bn-IN" sz="3000" b="1" dirty="0">
                  <a:ln/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কলা </a:t>
              </a:r>
              <a:r>
                <a:rPr lang="bn-IN" sz="3000" b="1" dirty="0">
                  <a:ln/>
                  <a:solidFill>
                    <a:srgbClr val="A40C66"/>
                  </a:solidFill>
                  <a:latin typeface="NikoshBAN" pitchFamily="2" charset="0"/>
                  <a:cs typeface="NikoshBAN" pitchFamily="2" charset="0"/>
                </a:rPr>
                <a:t>নিয়ে একে একে সবগুলোর ওজন তুলনা করি।</a:t>
              </a:r>
              <a:r>
                <a:rPr lang="bn-BD" sz="3000" b="1" dirty="0">
                  <a:ln/>
                  <a:solidFill>
                    <a:srgbClr val="A40C66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3000" b="1" dirty="0">
                <a:ln/>
                <a:solidFill>
                  <a:srgbClr val="A40C66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561282A-1298-4A2A-B1B0-CB4931EC9FF4}"/>
              </a:ext>
            </a:extLst>
          </p:cNvPr>
          <p:cNvGrpSpPr/>
          <p:nvPr/>
        </p:nvGrpSpPr>
        <p:grpSpPr>
          <a:xfrm>
            <a:off x="6553200" y="1752600"/>
            <a:ext cx="3376186" cy="2316598"/>
            <a:chOff x="6282234" y="993849"/>
            <a:chExt cx="4876799" cy="335280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30739618-B11E-4C3E-8F75-B5CFCE628413}"/>
                </a:ext>
              </a:extLst>
            </p:cNvPr>
            <p:cNvSpPr/>
            <p:nvPr/>
          </p:nvSpPr>
          <p:spPr>
            <a:xfrm>
              <a:off x="6282234" y="993849"/>
              <a:ext cx="4876799" cy="3352800"/>
            </a:xfrm>
            <a:prstGeom prst="wedgeRoundRectCallout">
              <a:avLst>
                <a:gd name="adj1" fmla="val 54726"/>
                <a:gd name="adj2" fmla="val 66570"/>
                <a:gd name="adj3" fmla="val 16667"/>
              </a:avLst>
            </a:prstGeom>
            <a:solidFill>
              <a:srgbClr val="8DF62E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2FD7ABA-6670-4797-BAA5-5212EC0FA17A}"/>
                </a:ext>
              </a:extLst>
            </p:cNvPr>
            <p:cNvSpPr/>
            <p:nvPr/>
          </p:nvSpPr>
          <p:spPr>
            <a:xfrm>
              <a:off x="6379286" y="1397417"/>
              <a:ext cx="4682693" cy="1469964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  <a:softEdge rad="31750"/>
            </a:effectLst>
            <a:sp3d prstMaterial="matte">
              <a:bevelT w="127000" h="63500"/>
            </a:sp3d>
          </p:spPr>
          <p:txBody>
            <a:bodyPr wrap="square">
              <a:spAutoFit/>
              <a:sp3d extrusionH="57150" prstMaterial="softEdge">
                <a:bevelT w="25400" h="38100"/>
              </a:sp3d>
            </a:bodyPr>
            <a:lstStyle/>
            <a:p>
              <a:r>
                <a:rPr lang="bn-IN" sz="3000" b="1" spc="38" dirty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ভেবে দেখি </a:t>
              </a:r>
              <a:r>
                <a:rPr lang="bn-IN" sz="3000" b="1" spc="38" dirty="0">
                  <a:ln w="0"/>
                  <a:solidFill>
                    <a:srgbClr val="FF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সংখ্যায় </a:t>
              </a:r>
              <a:r>
                <a:rPr lang="bn-IN" sz="3000" b="1" spc="38" dirty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ওজন প্রকাশ করা যায় কিনা!</a:t>
              </a:r>
              <a:endParaRPr lang="en-US" sz="3000" b="1" spc="38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ADE6EAE-5917-4258-ADC7-8911CDC81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34" b="91824" l="9434" r="89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1" y="4235709"/>
            <a:ext cx="1404587" cy="11358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BD1B11-6997-4854-A728-1A51FF4D8E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1670">
            <a:off x="3952024" y="4045544"/>
            <a:ext cx="971402" cy="163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671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3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3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57C69D-89E5-470A-861E-A81C587484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157" y="1196291"/>
            <a:ext cx="1215444" cy="1600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FAA866-5444-41EE-9B03-332A2284B7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706" y="1192719"/>
            <a:ext cx="1156695" cy="160734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8BF08DA-4214-4683-9F06-14361ADB4194}"/>
              </a:ext>
            </a:extLst>
          </p:cNvPr>
          <p:cNvSpPr/>
          <p:nvPr/>
        </p:nvSpPr>
        <p:spPr>
          <a:xfrm>
            <a:off x="2924175" y="3978033"/>
            <a:ext cx="6343650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27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মূলত আমরা দাঁড়িপাল্লা বা ওজন মেশিন সঠিক পরিমাপ করতে  ব্যাবহার করি।</a:t>
            </a:r>
            <a:r>
              <a:rPr lang="en-US" sz="27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7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DEB23C-6108-4F58-8764-CB7152492E83}"/>
              </a:ext>
            </a:extLst>
          </p:cNvPr>
          <p:cNvSpPr txBox="1"/>
          <p:nvPr/>
        </p:nvSpPr>
        <p:spPr>
          <a:xfrm>
            <a:off x="4088022" y="2980724"/>
            <a:ext cx="317497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3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 কখন ব্যবহার করি?</a:t>
            </a:r>
            <a:endParaRPr lang="en-US" sz="33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5569CE-D7E0-4DF5-8E6D-B78D0487E14A}"/>
              </a:ext>
            </a:extLst>
          </p:cNvPr>
          <p:cNvSpPr txBox="1"/>
          <p:nvPr/>
        </p:nvSpPr>
        <p:spPr>
          <a:xfrm>
            <a:off x="3970031" y="3002340"/>
            <a:ext cx="3557603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3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বলোতো দেখি এগুলো কি?</a:t>
            </a:r>
            <a:endParaRPr lang="en-US" sz="33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77C478-771A-42D6-9BC8-7ABD2CE6B974}"/>
              </a:ext>
            </a:extLst>
          </p:cNvPr>
          <p:cNvSpPr txBox="1"/>
          <p:nvPr/>
        </p:nvSpPr>
        <p:spPr>
          <a:xfrm>
            <a:off x="4127887" y="3594524"/>
            <a:ext cx="3241888" cy="6001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3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ধরনের দাঁড়িপাল্লা</a:t>
            </a:r>
            <a:endParaRPr lang="en-US" sz="33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885" y="1371600"/>
            <a:ext cx="1306159" cy="12203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816" y="1479693"/>
            <a:ext cx="1423730" cy="10041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261" y="1315716"/>
            <a:ext cx="1445566" cy="127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21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1" grpId="0"/>
      <p:bldP spid="11" grpId="1"/>
      <p:bldP spid="14" grpId="0"/>
      <p:bldP spid="14" grpId="1"/>
      <p:bldP spid="15" grpId="0"/>
      <p:bldP spid="1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3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44672" cy="6858000"/>
          </a:xfrm>
          <a:prstGeom prst="frame">
            <a:avLst>
              <a:gd name="adj1" fmla="val 1793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89380" y="1533270"/>
            <a:ext cx="175644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6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দাঁড়িপাল্লা</a:t>
            </a:r>
            <a:endParaRPr lang="en-US" sz="36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1BA83D-458D-4555-8926-78E4C9A86CC3}"/>
              </a:ext>
            </a:extLst>
          </p:cNvPr>
          <p:cNvSpPr/>
          <p:nvPr/>
        </p:nvSpPr>
        <p:spPr>
          <a:xfrm>
            <a:off x="2286000" y="2762408"/>
            <a:ext cx="7635638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6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দাঁড়িপাল্লা</a:t>
            </a:r>
            <a:r>
              <a:rPr lang="bn-IN" sz="3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ব্যবহার করার সময় </a:t>
            </a:r>
            <a:r>
              <a:rPr lang="bn-IN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একদিকে বাটখারা </a:t>
            </a:r>
            <a:r>
              <a:rPr lang="bn-IN" sz="3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রাখি ও </a:t>
            </a:r>
            <a:r>
              <a:rPr lang="bn-IN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অন্যদিকে যে জিনিস </a:t>
            </a:r>
            <a:r>
              <a:rPr lang="bn-IN" sz="3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পরিমাপ করতে চাই তা রেখে </a:t>
            </a:r>
            <a:r>
              <a:rPr lang="bn-IN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ওজন</a:t>
            </a:r>
            <a:r>
              <a:rPr lang="bn-IN" sz="3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করতে হয়।</a:t>
            </a:r>
            <a:r>
              <a:rPr lang="en-US" sz="3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5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0E04E3-F1F0-49A4-B853-8160D7654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1" y="1387804"/>
            <a:ext cx="1371600" cy="1147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35B8E5-F587-431E-8BEE-3101EF480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988" y="4552703"/>
            <a:ext cx="1771650" cy="13291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BBD65C-CE98-4F4E-8EBB-1BC338B9547A}"/>
              </a:ext>
            </a:extLst>
          </p:cNvPr>
          <p:cNvSpPr txBox="1"/>
          <p:nvPr/>
        </p:nvSpPr>
        <p:spPr>
          <a:xfrm>
            <a:off x="3887017" y="5041036"/>
            <a:ext cx="175644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বাটখারা</a:t>
            </a:r>
            <a:endParaRPr lang="en-US" sz="36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6A67EEB4-90AB-4113-9C52-285C94924008}"/>
              </a:ext>
            </a:extLst>
          </p:cNvPr>
          <p:cNvSpPr/>
          <p:nvPr/>
        </p:nvSpPr>
        <p:spPr>
          <a:xfrm rot="10800000">
            <a:off x="5257800" y="1533269"/>
            <a:ext cx="1100600" cy="708834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6B8B2FF5-75F4-48B3-84CE-EB5A5E847B38}"/>
              </a:ext>
            </a:extLst>
          </p:cNvPr>
          <p:cNvSpPr/>
          <p:nvPr/>
        </p:nvSpPr>
        <p:spPr>
          <a:xfrm>
            <a:off x="6133429" y="5003256"/>
            <a:ext cx="1143000" cy="742950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036035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3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19336" y="85780"/>
            <a:ext cx="12072664" cy="6741368"/>
          </a:xfrm>
          <a:prstGeom prst="frame">
            <a:avLst>
              <a:gd name="adj1" fmla="val 1793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F7FCD1-0CF0-4BE7-A0D2-EE46D56DB54D}"/>
              </a:ext>
            </a:extLst>
          </p:cNvPr>
          <p:cNvSpPr/>
          <p:nvPr/>
        </p:nvSpPr>
        <p:spPr>
          <a:xfrm>
            <a:off x="2819401" y="1406571"/>
            <a:ext cx="6930787" cy="133882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ওজন</a:t>
            </a:r>
            <a:r>
              <a:rPr lang="bn-IN" sz="3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পরিমাপের </a:t>
            </a:r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bn-IN" sz="3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এককের নাম  হল </a:t>
            </a:r>
            <a:r>
              <a:rPr lang="bn-IN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কিলোগ্রাম বা কেজি</a:t>
            </a:r>
            <a:r>
              <a:rPr lang="bn-IN" sz="45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45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5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5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45E01C-894F-4CFE-8724-5761B83696E1}"/>
              </a:ext>
            </a:extLst>
          </p:cNvPr>
          <p:cNvSpPr/>
          <p:nvPr/>
        </p:nvSpPr>
        <p:spPr>
          <a:xfrm>
            <a:off x="3255843" y="2777096"/>
            <a:ext cx="6057900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 ওজনের </a:t>
            </a:r>
            <a:r>
              <a:rPr lang="bn-IN" sz="4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বস্তু মাপতে </a:t>
            </a:r>
            <a:r>
              <a:rPr lang="bn-IN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গ্রাম</a:t>
            </a:r>
            <a:r>
              <a:rPr lang="bn-IN" sz="4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একক ব্যবহার করা হয়।</a:t>
            </a:r>
            <a:r>
              <a:rPr lang="en-US" sz="4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09C83-C6C1-4E39-A7B9-C820474F7007}"/>
              </a:ext>
            </a:extLst>
          </p:cNvPr>
          <p:cNvSpPr/>
          <p:nvPr/>
        </p:nvSpPr>
        <p:spPr>
          <a:xfrm>
            <a:off x="4100868" y="4499102"/>
            <a:ext cx="4790364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১০০০</a:t>
            </a:r>
            <a:r>
              <a:rPr lang="bn-IN" sz="4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গ্রাম</a:t>
            </a:r>
            <a:r>
              <a:rPr lang="bn-IN" sz="4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r>
              <a:rPr lang="bn-IN" sz="4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 </a:t>
            </a:r>
            <a:r>
              <a:rPr lang="bn-IN" sz="4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কেজি</a:t>
            </a:r>
            <a:r>
              <a:rPr lang="en-US" sz="4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1" y="3988403"/>
            <a:ext cx="1439197" cy="1439197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918510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19336" y="0"/>
            <a:ext cx="12072664" cy="6858000"/>
          </a:xfrm>
          <a:prstGeom prst="frame">
            <a:avLst>
              <a:gd name="adj1" fmla="val 1793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437B7E-7DA0-41DB-A61E-9B141DDC2E63}"/>
              </a:ext>
            </a:extLst>
          </p:cNvPr>
          <p:cNvSpPr txBox="1"/>
          <p:nvPr/>
        </p:nvSpPr>
        <p:spPr>
          <a:xfrm>
            <a:off x="6205713" y="5767921"/>
            <a:ext cx="2866011" cy="6001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3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জোড়ায় করি</a:t>
            </a:r>
            <a:endParaRPr lang="en-US" sz="33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9A5510-BA07-4DB3-937A-2086688F23B8}"/>
              </a:ext>
            </a:extLst>
          </p:cNvPr>
          <p:cNvSpPr txBox="1"/>
          <p:nvPr/>
        </p:nvSpPr>
        <p:spPr>
          <a:xfrm>
            <a:off x="2412192" y="653745"/>
            <a:ext cx="7326959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28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2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2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</a:t>
            </a:r>
            <a:r>
              <a:rPr lang="en-US" sz="2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দোকা</a:t>
            </a:r>
            <a:r>
              <a:rPr lang="bn-IN" sz="2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নদার</a:t>
            </a:r>
            <a:r>
              <a:rPr lang="en-US" sz="2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 ৫০ গ্রাম বাটখারা, দুইটি ২০ গ্রাম বাটখারা, তিনটি ১০ গ্রাম বাটখারা, পাঁচটি ৫ গ্রাম বাটখারা আছে।তোমরা কীভাবে  ৭৫ গ্রাম ওজন করবে</a:t>
            </a:r>
            <a:r>
              <a:rPr lang="en-US" sz="2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153683D-DDB3-4DF7-8BD7-8A167471DC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271" b="95252" l="49685" r="763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351" t="52523" r="20308" b="-2358"/>
          <a:stretch/>
        </p:blipFill>
        <p:spPr>
          <a:xfrm>
            <a:off x="3597686" y="4334362"/>
            <a:ext cx="833622" cy="6023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023CECF-72F9-46AA-AAEE-6EA3BA47EC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00" b="50400" l="7285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048" b="43662"/>
          <a:stretch/>
        </p:blipFill>
        <p:spPr>
          <a:xfrm>
            <a:off x="2283426" y="2126789"/>
            <a:ext cx="1151757" cy="1025669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75A484FD-43CA-4F5F-81A1-88166EA831FA}"/>
              </a:ext>
            </a:extLst>
          </p:cNvPr>
          <p:cNvGrpSpPr/>
          <p:nvPr/>
        </p:nvGrpSpPr>
        <p:grpSpPr>
          <a:xfrm>
            <a:off x="5068007" y="3134106"/>
            <a:ext cx="1012260" cy="649334"/>
            <a:chOff x="7346217" y="3187048"/>
            <a:chExt cx="1349680" cy="86577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89860A2-D3F1-43B1-AA55-362F3330781C}"/>
                </a:ext>
              </a:extLst>
            </p:cNvPr>
            <p:cNvSpPr/>
            <p:nvPr/>
          </p:nvSpPr>
          <p:spPr>
            <a:xfrm>
              <a:off x="7346217" y="3187048"/>
              <a:ext cx="1285893" cy="82296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 extrusionH="114300" contourW="69850">
              <a:bevelT w="203200" h="203200" prst="relaxedInset"/>
              <a:bevelB w="2857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4B07B1B-BE4C-4BC0-8552-33B6EA654A1E}"/>
                </a:ext>
              </a:extLst>
            </p:cNvPr>
            <p:cNvSpPr txBox="1"/>
            <p:nvPr/>
          </p:nvSpPr>
          <p:spPr>
            <a:xfrm>
              <a:off x="7736740" y="3314163"/>
              <a:ext cx="9591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000" b="1" spc="38" dirty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en-US" sz="3000" b="1" spc="38" dirty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০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9D20D7E-5FB3-492B-BFA0-3D2AA8CE7391}"/>
              </a:ext>
            </a:extLst>
          </p:cNvPr>
          <p:cNvGrpSpPr/>
          <p:nvPr/>
        </p:nvGrpSpPr>
        <p:grpSpPr>
          <a:xfrm>
            <a:off x="2363170" y="3046101"/>
            <a:ext cx="1286342" cy="760835"/>
            <a:chOff x="4283851" y="1888470"/>
            <a:chExt cx="1586357" cy="114999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7456876-000D-46EA-B0A2-8C1819500932}"/>
                </a:ext>
              </a:extLst>
            </p:cNvPr>
            <p:cNvSpPr/>
            <p:nvPr/>
          </p:nvSpPr>
          <p:spPr>
            <a:xfrm>
              <a:off x="4283851" y="1922381"/>
              <a:ext cx="1586357" cy="111608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 extrusionH="114300" contourW="69850">
              <a:bevelT w="203200" h="203200" prst="relaxedInset"/>
              <a:bevelB w="2857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43F1A39-5376-453F-93AE-0480E8880014}"/>
                </a:ext>
              </a:extLst>
            </p:cNvPr>
            <p:cNvSpPr txBox="1"/>
            <p:nvPr/>
          </p:nvSpPr>
          <p:spPr>
            <a:xfrm>
              <a:off x="4506024" y="1888470"/>
              <a:ext cx="896569" cy="869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spc="38" dirty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৫০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BA63F68-2957-4C2F-81A0-77D7A4F69967}"/>
              </a:ext>
            </a:extLst>
          </p:cNvPr>
          <p:cNvGrpSpPr/>
          <p:nvPr/>
        </p:nvGrpSpPr>
        <p:grpSpPr>
          <a:xfrm>
            <a:off x="4014675" y="3152457"/>
            <a:ext cx="964420" cy="617220"/>
            <a:chOff x="5827771" y="3420391"/>
            <a:chExt cx="1285893" cy="82296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39EA3D9-2FC7-497E-BF79-64670859C0AC}"/>
                </a:ext>
              </a:extLst>
            </p:cNvPr>
            <p:cNvSpPr/>
            <p:nvPr/>
          </p:nvSpPr>
          <p:spPr>
            <a:xfrm>
              <a:off x="5827771" y="3420391"/>
              <a:ext cx="1285893" cy="82296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 extrusionH="114300" contourW="69850">
              <a:bevelT w="203200" h="203200" prst="relaxedInset"/>
              <a:bevelB w="2857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0CBD31C-158C-4D66-8622-850327C83560}"/>
                </a:ext>
              </a:extLst>
            </p:cNvPr>
            <p:cNvSpPr txBox="1"/>
            <p:nvPr/>
          </p:nvSpPr>
          <p:spPr>
            <a:xfrm>
              <a:off x="6029142" y="3441967"/>
              <a:ext cx="88315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000" b="1" spc="38" dirty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en-US" sz="3000" b="1" spc="38" dirty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০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35BC739-83D9-4900-BF33-EE97F090E2F5}"/>
              </a:ext>
            </a:extLst>
          </p:cNvPr>
          <p:cNvGrpSpPr/>
          <p:nvPr/>
        </p:nvGrpSpPr>
        <p:grpSpPr>
          <a:xfrm>
            <a:off x="7153868" y="4711242"/>
            <a:ext cx="732470" cy="553998"/>
            <a:chOff x="7893225" y="4636149"/>
            <a:chExt cx="976626" cy="738664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416C413-5E18-4F8F-9FEC-6C95B200630D}"/>
                </a:ext>
              </a:extLst>
            </p:cNvPr>
            <p:cNvSpPr/>
            <p:nvPr/>
          </p:nvSpPr>
          <p:spPr>
            <a:xfrm>
              <a:off x="7893225" y="4668929"/>
              <a:ext cx="965025" cy="64232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 extrusionH="114300" contourW="69850">
              <a:bevelT w="203200" h="203200" prst="relaxedInset"/>
              <a:bevelB w="2857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7BBA4BE-BFE7-4BB5-8537-F31C0A5CEE66}"/>
                </a:ext>
              </a:extLst>
            </p:cNvPr>
            <p:cNvSpPr txBox="1"/>
            <p:nvPr/>
          </p:nvSpPr>
          <p:spPr>
            <a:xfrm>
              <a:off x="7986700" y="4636149"/>
              <a:ext cx="88315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000" b="1" spc="38" dirty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b="1" spc="38" dirty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44F237B-C265-4433-8D1C-E09E77632BD7}"/>
              </a:ext>
            </a:extLst>
          </p:cNvPr>
          <p:cNvGrpSpPr/>
          <p:nvPr/>
        </p:nvGrpSpPr>
        <p:grpSpPr>
          <a:xfrm>
            <a:off x="6227250" y="4722877"/>
            <a:ext cx="778789" cy="553998"/>
            <a:chOff x="6428538" y="4384178"/>
            <a:chExt cx="1038385" cy="73866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D51E022-A40E-41BD-8E6E-58B59E2AF052}"/>
                </a:ext>
              </a:extLst>
            </p:cNvPr>
            <p:cNvSpPr/>
            <p:nvPr/>
          </p:nvSpPr>
          <p:spPr>
            <a:xfrm>
              <a:off x="6428538" y="4415052"/>
              <a:ext cx="965025" cy="64232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 extrusionH="114300" contourW="69850">
              <a:bevelT w="203200" h="203200" prst="relaxedInset"/>
              <a:bevelB w="2857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745099D-C3FC-495A-AAFE-DA0B48F85259}"/>
                </a:ext>
              </a:extLst>
            </p:cNvPr>
            <p:cNvSpPr txBox="1"/>
            <p:nvPr/>
          </p:nvSpPr>
          <p:spPr>
            <a:xfrm>
              <a:off x="6583773" y="4384178"/>
              <a:ext cx="88315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000" b="1" spc="38" dirty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b="1" spc="38" dirty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8237546-6C1E-4C9D-B8B1-7FC18351F82D}"/>
              </a:ext>
            </a:extLst>
          </p:cNvPr>
          <p:cNvGrpSpPr/>
          <p:nvPr/>
        </p:nvGrpSpPr>
        <p:grpSpPr>
          <a:xfrm>
            <a:off x="7992014" y="4657249"/>
            <a:ext cx="805529" cy="553998"/>
            <a:chOff x="8767780" y="5667858"/>
            <a:chExt cx="1074038" cy="738663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C77B464-B05D-411D-9A75-84DD23607DB9}"/>
                </a:ext>
              </a:extLst>
            </p:cNvPr>
            <p:cNvSpPr/>
            <p:nvPr/>
          </p:nvSpPr>
          <p:spPr>
            <a:xfrm>
              <a:off x="8767780" y="5753555"/>
              <a:ext cx="965025" cy="64232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 extrusionH="114300" contourW="69850">
              <a:bevelT w="203200" h="203200" prst="relaxedInset"/>
              <a:bevelB w="2857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91FE6AE-9CF2-46F6-B02B-EDFE046A1C05}"/>
                </a:ext>
              </a:extLst>
            </p:cNvPr>
            <p:cNvSpPr txBox="1"/>
            <p:nvPr/>
          </p:nvSpPr>
          <p:spPr>
            <a:xfrm>
              <a:off x="9103276" y="5667858"/>
              <a:ext cx="738542" cy="738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spc="38" dirty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6B9D789-8ED7-45F8-9757-0A7D2D75CEC8}"/>
              </a:ext>
            </a:extLst>
          </p:cNvPr>
          <p:cNvGrpSpPr/>
          <p:nvPr/>
        </p:nvGrpSpPr>
        <p:grpSpPr>
          <a:xfrm>
            <a:off x="9653173" y="4685282"/>
            <a:ext cx="844560" cy="553998"/>
            <a:chOff x="7637418" y="5584167"/>
            <a:chExt cx="1126080" cy="738664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7775F89-1123-46B3-A5A2-A9C315D5069F}"/>
                </a:ext>
              </a:extLst>
            </p:cNvPr>
            <p:cNvSpPr/>
            <p:nvPr/>
          </p:nvSpPr>
          <p:spPr>
            <a:xfrm>
              <a:off x="7637418" y="5648736"/>
              <a:ext cx="965025" cy="64232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 extrusionH="114300" contourW="69850">
              <a:bevelT w="203200" h="203200" prst="relaxedInset"/>
              <a:bevelB w="2857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26150F6-2CE0-4E93-9ECA-164288B6075B}"/>
                </a:ext>
              </a:extLst>
            </p:cNvPr>
            <p:cNvSpPr txBox="1"/>
            <p:nvPr/>
          </p:nvSpPr>
          <p:spPr>
            <a:xfrm>
              <a:off x="7880347" y="5584167"/>
              <a:ext cx="88315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spc="38" dirty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D973D68-CE2C-47AE-945B-B033F803E5EF}"/>
              </a:ext>
            </a:extLst>
          </p:cNvPr>
          <p:cNvGrpSpPr/>
          <p:nvPr/>
        </p:nvGrpSpPr>
        <p:grpSpPr>
          <a:xfrm>
            <a:off x="8863473" y="4663574"/>
            <a:ext cx="820124" cy="553998"/>
            <a:chOff x="6278907" y="4944446"/>
            <a:chExt cx="1093499" cy="738664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CBC3110-35F8-4CDE-8890-6DB340241FEE}"/>
                </a:ext>
              </a:extLst>
            </p:cNvPr>
            <p:cNvSpPr/>
            <p:nvPr/>
          </p:nvSpPr>
          <p:spPr>
            <a:xfrm>
              <a:off x="6278907" y="5021559"/>
              <a:ext cx="965025" cy="64232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 extrusionH="114300" contourW="69850">
              <a:bevelT w="203200" h="203200" prst="relaxedInset"/>
              <a:bevelB w="2857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A7FEF65-ADFF-4943-97BE-71FDE95ECA94}"/>
                </a:ext>
              </a:extLst>
            </p:cNvPr>
            <p:cNvSpPr txBox="1"/>
            <p:nvPr/>
          </p:nvSpPr>
          <p:spPr>
            <a:xfrm>
              <a:off x="6489255" y="4944446"/>
              <a:ext cx="88315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spc="38" dirty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59BD3F0-1E92-41D4-90CA-D9A224158CBA}"/>
              </a:ext>
            </a:extLst>
          </p:cNvPr>
          <p:cNvGrpSpPr/>
          <p:nvPr/>
        </p:nvGrpSpPr>
        <p:grpSpPr>
          <a:xfrm>
            <a:off x="2643202" y="4722877"/>
            <a:ext cx="863408" cy="619578"/>
            <a:chOff x="5045771" y="5563861"/>
            <a:chExt cx="1131105" cy="81117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438008E-A3A0-4F6D-AB30-D422775E5007}"/>
                </a:ext>
              </a:extLst>
            </p:cNvPr>
            <p:cNvSpPr/>
            <p:nvPr/>
          </p:nvSpPr>
          <p:spPr>
            <a:xfrm>
              <a:off x="5045771" y="5563861"/>
              <a:ext cx="1125427" cy="80725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 extrusionH="114300" contourW="69850">
              <a:bevelT w="203200" h="203200" prst="relaxedInset"/>
              <a:bevelB w="2857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5708580-94F8-4C0D-93BD-5A2D2158426D}"/>
                </a:ext>
              </a:extLst>
            </p:cNvPr>
            <p:cNvSpPr txBox="1"/>
            <p:nvPr/>
          </p:nvSpPr>
          <p:spPr>
            <a:xfrm>
              <a:off x="5293726" y="5636368"/>
              <a:ext cx="88315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000" b="1" spc="38" dirty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 sz="3000" b="1" spc="38" dirty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০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96826EF-8C34-418D-A84F-C1E2D16806CC}"/>
              </a:ext>
            </a:extLst>
          </p:cNvPr>
          <p:cNvGrpSpPr/>
          <p:nvPr/>
        </p:nvGrpSpPr>
        <p:grpSpPr>
          <a:xfrm>
            <a:off x="3670699" y="4768654"/>
            <a:ext cx="887186" cy="623862"/>
            <a:chOff x="3254683" y="5605539"/>
            <a:chExt cx="1422737" cy="960277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B93A7EE-B299-4560-A6C0-606DA7058BF9}"/>
                </a:ext>
              </a:extLst>
            </p:cNvPr>
            <p:cNvSpPr/>
            <p:nvPr/>
          </p:nvSpPr>
          <p:spPr>
            <a:xfrm>
              <a:off x="3254683" y="5605539"/>
              <a:ext cx="1125427" cy="80725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 extrusionH="114300" contourW="69850">
              <a:bevelT w="203200" h="203200" prst="relaxedInset"/>
              <a:bevelB w="2857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65E5083-4F4C-4ECD-B6DC-F99A18161036}"/>
                </a:ext>
              </a:extLst>
            </p:cNvPr>
            <p:cNvSpPr txBox="1"/>
            <p:nvPr/>
          </p:nvSpPr>
          <p:spPr>
            <a:xfrm>
              <a:off x="3511877" y="5713077"/>
              <a:ext cx="1165543" cy="852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000" b="1" spc="38" dirty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 sz="3000" b="1" spc="38" dirty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০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B725E02-8023-49E6-AFCC-81C4A7EC8482}"/>
              </a:ext>
            </a:extLst>
          </p:cNvPr>
          <p:cNvGrpSpPr/>
          <p:nvPr/>
        </p:nvGrpSpPr>
        <p:grpSpPr>
          <a:xfrm>
            <a:off x="4557885" y="4768656"/>
            <a:ext cx="845120" cy="553998"/>
            <a:chOff x="1360747" y="5366832"/>
            <a:chExt cx="1125427" cy="867541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9567CF0-A1F5-4C94-BA2E-EFCC411FA344}"/>
                </a:ext>
              </a:extLst>
            </p:cNvPr>
            <p:cNvSpPr/>
            <p:nvPr/>
          </p:nvSpPr>
          <p:spPr>
            <a:xfrm>
              <a:off x="1360747" y="5388723"/>
              <a:ext cx="1125427" cy="80725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 extrusionH="114300" contourW="69850">
              <a:bevelT w="203200" h="203200" prst="relaxedInset"/>
              <a:bevelB w="28575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A4DDBC7-AE3B-4DB6-8D54-D8B5F89715F2}"/>
                </a:ext>
              </a:extLst>
            </p:cNvPr>
            <p:cNvSpPr txBox="1"/>
            <p:nvPr/>
          </p:nvSpPr>
          <p:spPr>
            <a:xfrm>
              <a:off x="1468020" y="5366832"/>
              <a:ext cx="883151" cy="867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000" b="1" spc="38" dirty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১</a:t>
              </a:r>
              <a:r>
                <a:rPr lang="en-US" sz="3000" b="1" spc="38" dirty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০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35EC09AF-72E3-4554-AADF-A039DFEFFFDE}"/>
              </a:ext>
            </a:extLst>
          </p:cNvPr>
          <p:cNvSpPr txBox="1"/>
          <p:nvPr/>
        </p:nvSpPr>
        <p:spPr>
          <a:xfrm>
            <a:off x="2425281" y="3884394"/>
            <a:ext cx="11775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38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৫০</a:t>
            </a:r>
            <a:r>
              <a:rPr lang="bn-IN" sz="3000" b="1" spc="38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গ্রাম</a:t>
            </a:r>
            <a:endParaRPr lang="en-US" sz="3000" b="1" spc="38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720A993-8128-402A-A2AB-C5621EDAF533}"/>
              </a:ext>
            </a:extLst>
          </p:cNvPr>
          <p:cNvSpPr txBox="1"/>
          <p:nvPr/>
        </p:nvSpPr>
        <p:spPr>
          <a:xfrm>
            <a:off x="4432863" y="3760845"/>
            <a:ext cx="11775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000" b="1" spc="38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000" b="1" spc="38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3000" b="1" spc="38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গ্রাম</a:t>
            </a:r>
            <a:endParaRPr lang="en-US" sz="3000" b="1" spc="38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54E4F0E-0EE9-4BAB-8756-D771C92A74DE}"/>
              </a:ext>
            </a:extLst>
          </p:cNvPr>
          <p:cNvSpPr txBox="1"/>
          <p:nvPr/>
        </p:nvSpPr>
        <p:spPr>
          <a:xfrm>
            <a:off x="3311675" y="5263109"/>
            <a:ext cx="1106365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3000" b="1" dirty="0">
                <a:ln/>
                <a:solidFill>
                  <a:srgbClr val="A40C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000" b="1" dirty="0">
                <a:ln/>
                <a:solidFill>
                  <a:srgbClr val="A40C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3000" b="1" dirty="0">
                <a:ln/>
                <a:solidFill>
                  <a:srgbClr val="A40C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গ্রাম</a:t>
            </a:r>
            <a:endParaRPr lang="en-US" sz="3000" b="1" dirty="0">
              <a:ln/>
              <a:solidFill>
                <a:srgbClr val="A40C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3829A46-5C38-43BA-A89D-9E1D0E60504E}"/>
              </a:ext>
            </a:extLst>
          </p:cNvPr>
          <p:cNvSpPr txBox="1"/>
          <p:nvPr/>
        </p:nvSpPr>
        <p:spPr>
          <a:xfrm>
            <a:off x="7185548" y="5162518"/>
            <a:ext cx="11775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38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3000" b="1" spc="38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গ্রাম</a:t>
            </a:r>
            <a:endParaRPr lang="en-US" sz="3000" b="1" spc="38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704FBE96-0B75-4A9B-B089-EBBB9F683AC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477" b="95497" l="20840" r="49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54974" r="47355"/>
          <a:stretch/>
        </p:blipFill>
        <p:spPr>
          <a:xfrm>
            <a:off x="4650876" y="2623686"/>
            <a:ext cx="633181" cy="576243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82EF36CE-D0EE-419D-B2F6-8929595C892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400" b="95200" l="77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10" t="54136"/>
          <a:stretch/>
        </p:blipFill>
        <p:spPr>
          <a:xfrm>
            <a:off x="8027870" y="3354804"/>
            <a:ext cx="1154727" cy="868707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7B8EF9C3-737C-45B8-8D38-2FDB9B284B72}"/>
              </a:ext>
            </a:extLst>
          </p:cNvPr>
          <p:cNvSpPr/>
          <p:nvPr/>
        </p:nvSpPr>
        <p:spPr>
          <a:xfrm>
            <a:off x="3942093" y="2630723"/>
            <a:ext cx="2134347" cy="1382049"/>
          </a:xfrm>
          <a:prstGeom prst="frame">
            <a:avLst>
              <a:gd name="adj1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F71B8766-463A-4435-8C4A-DA33602B0300}"/>
              </a:ext>
            </a:extLst>
          </p:cNvPr>
          <p:cNvSpPr/>
          <p:nvPr/>
        </p:nvSpPr>
        <p:spPr>
          <a:xfrm>
            <a:off x="6096000" y="4081822"/>
            <a:ext cx="4244374" cy="1513395"/>
          </a:xfrm>
          <a:prstGeom prst="frame">
            <a:avLst>
              <a:gd name="adj1" fmla="val 8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40723009-F73A-4058-9F71-31CA9E392870}"/>
              </a:ext>
            </a:extLst>
          </p:cNvPr>
          <p:cNvSpPr/>
          <p:nvPr/>
        </p:nvSpPr>
        <p:spPr>
          <a:xfrm>
            <a:off x="2369120" y="4347168"/>
            <a:ext cx="3143250" cy="1294145"/>
          </a:xfrm>
          <a:prstGeom prst="frame">
            <a:avLst>
              <a:gd name="adj1" fmla="val 6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489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6" grpId="0"/>
      <p:bldP spid="60" grpId="0"/>
      <p:bldP spid="61" grpId="0"/>
      <p:bldP spid="62" grpId="0"/>
      <p:bldP spid="4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19336" y="0"/>
            <a:ext cx="11953327" cy="6858000"/>
          </a:xfrm>
          <a:prstGeom prst="frame">
            <a:avLst>
              <a:gd name="adj1" fmla="val 1793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77654" y="2194690"/>
            <a:ext cx="1518047" cy="71558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5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405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5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endParaRPr lang="en-US" sz="405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95700" y="4057652"/>
            <a:ext cx="4800600" cy="5078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7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7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08769" y="777928"/>
            <a:ext cx="3745706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600" b="1" dirty="0">
                <a:ln w="11430"/>
                <a:solidFill>
                  <a:srgbClr val="38A30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দলে করি</a:t>
            </a:r>
            <a:endParaRPr lang="en-US" sz="3600" b="1" dirty="0">
              <a:ln w="11430"/>
              <a:solidFill>
                <a:srgbClr val="38A30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50A68D-8BE6-4B97-8F1E-E8DE726DA2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6" r="25510"/>
          <a:stretch/>
        </p:blipFill>
        <p:spPr>
          <a:xfrm>
            <a:off x="9174956" y="730414"/>
            <a:ext cx="742950" cy="101000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4DB3609-05AB-4304-8029-B810C5B9159C}"/>
              </a:ext>
            </a:extLst>
          </p:cNvPr>
          <p:cNvSpPr/>
          <p:nvPr/>
        </p:nvSpPr>
        <p:spPr>
          <a:xfrm>
            <a:off x="2177653" y="4300026"/>
            <a:ext cx="1518047" cy="7155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5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নীল</a:t>
            </a:r>
            <a:r>
              <a:rPr lang="bn-IN" sz="405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দল</a:t>
            </a:r>
            <a:r>
              <a:rPr lang="en-US" sz="405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52B25C-C031-43B4-849F-6C8B8551D275}"/>
              </a:ext>
            </a:extLst>
          </p:cNvPr>
          <p:cNvSpPr/>
          <p:nvPr/>
        </p:nvSpPr>
        <p:spPr>
          <a:xfrm>
            <a:off x="3888581" y="2145133"/>
            <a:ext cx="5657850" cy="13388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IN" sz="27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 ৫০ গ্রাম বাটখারা,দুইটি ২০গ্রাম বাটখারা,তিনটি ১০ গ্রাম বাটখারা, ৫টি গ্রাম বাটখারা ব্যবহার করে ১০০ গ্রাম ওজন কী কী উপায়ে করা যায় তা বের কর।</a:t>
            </a:r>
            <a:endParaRPr lang="en-US" sz="27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F3773C-8B73-4DA7-B280-2427A6FA2935}"/>
              </a:ext>
            </a:extLst>
          </p:cNvPr>
          <p:cNvSpPr/>
          <p:nvPr/>
        </p:nvSpPr>
        <p:spPr>
          <a:xfrm>
            <a:off x="3888582" y="4172424"/>
            <a:ext cx="565785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27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 আশে পাশের কী কী জিনিস ১০০গ্রামের বাটখারা দিয়ে ওজন করা যায় ,বের কর।</a:t>
            </a:r>
            <a:endParaRPr lang="en-US" sz="27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364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9" grpId="0" animBg="1"/>
      <p:bldP spid="11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24000" y="0"/>
            <a:ext cx="9144000" cy="6858000"/>
          </a:xfrm>
          <a:prstGeom prst="frame">
            <a:avLst>
              <a:gd name="adj1" fmla="val 1793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864" y="390525"/>
            <a:ext cx="8380272" cy="5867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A1438F-18C5-49E4-B3F3-665CEBAB91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0" r="12194" b="11111"/>
          <a:stretch/>
        </p:blipFill>
        <p:spPr>
          <a:xfrm>
            <a:off x="7956634" y="2769406"/>
            <a:ext cx="2329502" cy="2228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505200" y="373320"/>
            <a:ext cx="5181600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পরিমাপের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 algn="ctr"/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কিলোগ্রাম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কে,জি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42809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072664" cy="6858000"/>
          </a:xfrm>
          <a:prstGeom prst="frame">
            <a:avLst>
              <a:gd name="adj1" fmla="val 1793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95224" y="1143634"/>
            <a:ext cx="485875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</a:t>
            </a:r>
            <a:r>
              <a:rPr lang="bn-IN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বইয়ের ৮১ও ৮২ পৃষ্ঠা খোল</a:t>
            </a:r>
            <a:endParaRPr lang="en-US" sz="3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262252-0DBF-4E23-9325-EF296DF1E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889" y="1926741"/>
            <a:ext cx="2399853" cy="30045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3A8ED5-E416-43F8-BD5A-C311C16B5F6A}"/>
              </a:ext>
            </a:extLst>
          </p:cNvPr>
          <p:cNvSpPr txBox="1"/>
          <p:nvPr/>
        </p:nvSpPr>
        <p:spPr>
          <a:xfrm>
            <a:off x="3070921" y="4970095"/>
            <a:ext cx="716193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সমস্যা গুলো এসো বোর্ডে এসে সমাধান করার চেষ্টা করি।</a:t>
            </a:r>
            <a:endParaRPr lang="en-US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72ADF8-C0F1-48C0-ABB2-304394553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351" y="1921824"/>
            <a:ext cx="2370428" cy="2967680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609600"/>
            <a:ext cx="1104900" cy="141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11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47328" y="0"/>
            <a:ext cx="12097344" cy="6858000"/>
          </a:xfrm>
          <a:prstGeom prst="frame">
            <a:avLst>
              <a:gd name="adj1" fmla="val 1793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B8C34CD-AC1D-40FB-8BFF-D56D1B221EBE}"/>
              </a:ext>
            </a:extLst>
          </p:cNvPr>
          <p:cNvGrpSpPr/>
          <p:nvPr/>
        </p:nvGrpSpPr>
        <p:grpSpPr>
          <a:xfrm>
            <a:off x="2536659" y="985539"/>
            <a:ext cx="3543300" cy="2514600"/>
            <a:chOff x="752190" y="393292"/>
            <a:chExt cx="4724400" cy="335280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1" name="Speech Bubble: Rectangle with Corners Rounded 10">
              <a:extLst>
                <a:ext uri="{FF2B5EF4-FFF2-40B4-BE49-F238E27FC236}">
                  <a16:creationId xmlns:a16="http://schemas.microsoft.com/office/drawing/2014/main" id="{4E405D56-5301-486E-838C-FABA213FDBEE}"/>
                </a:ext>
              </a:extLst>
            </p:cNvPr>
            <p:cNvSpPr/>
            <p:nvPr/>
          </p:nvSpPr>
          <p:spPr>
            <a:xfrm>
              <a:off x="752190" y="393292"/>
              <a:ext cx="4724400" cy="3352800"/>
            </a:xfrm>
            <a:prstGeom prst="wedgeRoundRectCallout">
              <a:avLst>
                <a:gd name="adj1" fmla="val -46378"/>
                <a:gd name="adj2" fmla="val 71416"/>
                <a:gd name="adj3" fmla="val 16667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855DDAE-0A28-40BE-B732-CFE0C79E4E73}"/>
                </a:ext>
              </a:extLst>
            </p:cNvPr>
            <p:cNvSpPr/>
            <p:nvPr/>
          </p:nvSpPr>
          <p:spPr>
            <a:xfrm>
              <a:off x="855133" y="715831"/>
              <a:ext cx="4518516" cy="2585323"/>
            </a:xfrm>
            <a:prstGeom prst="rect">
              <a:avLst/>
            </a:prstGeom>
            <a:solidFill>
              <a:srgbClr val="8DF62E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>
              <a:spAutoFit/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r>
                <a:rPr lang="bn-IN" sz="3000" b="1" dirty="0">
                  <a:ln/>
                  <a:solidFill>
                    <a:srgbClr val="A40C66"/>
                  </a:solidFill>
                  <a:latin typeface="NikoshBAN" pitchFamily="2" charset="0"/>
                  <a:cs typeface="NikoshBAN" pitchFamily="2" charset="0"/>
                </a:rPr>
                <a:t>আমি ভাবছি ,বিদ্যালয়ে পাওয়া যায় এমন ছোট পাথর, ১০০ গ্রাম বাটখারা দিয়ে ওজন করা যায়।</a:t>
              </a:r>
              <a:r>
                <a:rPr lang="bn-BD" sz="3000" b="1" dirty="0">
                  <a:ln/>
                  <a:solidFill>
                    <a:srgbClr val="A40C66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3000" b="1" dirty="0">
                <a:ln/>
                <a:solidFill>
                  <a:srgbClr val="A40C66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7340AD0-0934-47A2-B5CC-0BCCE16257F6}"/>
              </a:ext>
            </a:extLst>
          </p:cNvPr>
          <p:cNvGrpSpPr/>
          <p:nvPr/>
        </p:nvGrpSpPr>
        <p:grpSpPr>
          <a:xfrm>
            <a:off x="6157166" y="985539"/>
            <a:ext cx="3660160" cy="2514600"/>
            <a:chOff x="6256075" y="972367"/>
            <a:chExt cx="4880213" cy="335280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7" name="Speech Bubble: Rectangle with Corners Rounded 16">
              <a:extLst>
                <a:ext uri="{FF2B5EF4-FFF2-40B4-BE49-F238E27FC236}">
                  <a16:creationId xmlns:a16="http://schemas.microsoft.com/office/drawing/2014/main" id="{95DD26A3-27BC-4432-83D4-C1BE4D67F92D}"/>
                </a:ext>
              </a:extLst>
            </p:cNvPr>
            <p:cNvSpPr/>
            <p:nvPr/>
          </p:nvSpPr>
          <p:spPr>
            <a:xfrm>
              <a:off x="6259487" y="972367"/>
              <a:ext cx="4876800" cy="3352800"/>
            </a:xfrm>
            <a:prstGeom prst="wedgeRoundRectCallout">
              <a:avLst>
                <a:gd name="adj1" fmla="val 54726"/>
                <a:gd name="adj2" fmla="val 66570"/>
                <a:gd name="adj3" fmla="val 16667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628794A-4960-4F90-8EA9-71D2C3DDB56C}"/>
                </a:ext>
              </a:extLst>
            </p:cNvPr>
            <p:cNvSpPr/>
            <p:nvPr/>
          </p:nvSpPr>
          <p:spPr>
            <a:xfrm>
              <a:off x="6256075" y="1513058"/>
              <a:ext cx="4880213" cy="1969771"/>
            </a:xfrm>
            <a:prstGeom prst="rect">
              <a:avLst/>
            </a:prstGeom>
            <a:solidFill>
              <a:srgbClr val="8DF62E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>
              <a:spAutoFit/>
              <a:sp3d extrusionH="57150" prstMaterial="softEdge">
                <a:bevelT w="25400" h="38100"/>
              </a:sp3d>
            </a:bodyPr>
            <a:lstStyle/>
            <a:p>
              <a:r>
                <a:rPr lang="bn-IN" sz="3000" b="1" spc="38" dirty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একটি বই ও দুইটি পেনসিল একত্রে ১০০ গ্রামের উপর হতে পারে!</a:t>
              </a:r>
              <a:endParaRPr lang="en-US" sz="3000" b="1" spc="38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7E52BF78-B3E6-4539-8B53-7D6A8F034E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337" r="952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210" y="3126292"/>
            <a:ext cx="660437" cy="99044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9C81656-E599-47F5-8760-0C5B8779C8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337" r="952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900" y="3231640"/>
            <a:ext cx="660437" cy="99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901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4749" y="84777"/>
            <a:ext cx="11881320" cy="6703124"/>
          </a:xfrm>
          <a:prstGeom prst="frame">
            <a:avLst>
              <a:gd name="adj1" fmla="val 1793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EE8D8E-1D98-4928-87D1-803EEE6B73A5}"/>
              </a:ext>
            </a:extLst>
          </p:cNvPr>
          <p:cNvSpPr/>
          <p:nvPr/>
        </p:nvSpPr>
        <p:spPr>
          <a:xfrm>
            <a:off x="2095500" y="4666953"/>
            <a:ext cx="4933666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600" b="1" dirty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১০০০গ্রাম = কত কেজি?</a:t>
            </a:r>
            <a:r>
              <a:rPr lang="en-US" sz="3600" b="1" dirty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143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365F1B-8F78-47CB-A81A-5B2FDDB0D68F}"/>
              </a:ext>
            </a:extLst>
          </p:cNvPr>
          <p:cNvSpPr/>
          <p:nvPr/>
        </p:nvSpPr>
        <p:spPr>
          <a:xfrm>
            <a:off x="2286000" y="3390756"/>
            <a:ext cx="58293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600" b="1" dirty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কম ওজনের পরিমাপের একক কি?</a:t>
            </a:r>
            <a:r>
              <a:rPr lang="en-US" sz="3600" b="1" dirty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143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ABDB29-C11C-4960-90B0-526316031C31}"/>
              </a:ext>
            </a:extLst>
          </p:cNvPr>
          <p:cNvSpPr/>
          <p:nvPr/>
        </p:nvSpPr>
        <p:spPr>
          <a:xfrm>
            <a:off x="2095502" y="2114559"/>
            <a:ext cx="7793099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600" b="1" dirty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ওজন পরিমাপের আন্তর্জাতিক এককের নাম কি?</a:t>
            </a:r>
            <a:r>
              <a:rPr lang="en-US" sz="3600" b="1" dirty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143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F7ED88-F697-4C01-A4EE-B296D4A22D3D}"/>
              </a:ext>
            </a:extLst>
          </p:cNvPr>
          <p:cNvSpPr/>
          <p:nvPr/>
        </p:nvSpPr>
        <p:spPr>
          <a:xfrm>
            <a:off x="8243023" y="3436339"/>
            <a:ext cx="1232297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গ্রাম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B3EE28-6321-4C55-A8D1-38D01F51C80F}"/>
              </a:ext>
            </a:extLst>
          </p:cNvPr>
          <p:cNvSpPr/>
          <p:nvPr/>
        </p:nvSpPr>
        <p:spPr>
          <a:xfrm>
            <a:off x="6553201" y="2598629"/>
            <a:ext cx="3335399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কিলোগ্রাম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কে,জি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F47BD77-CEBD-4191-A46A-DEE5C9028A55}"/>
              </a:ext>
            </a:extLst>
          </p:cNvPr>
          <p:cNvSpPr/>
          <p:nvPr/>
        </p:nvSpPr>
        <p:spPr>
          <a:xfrm>
            <a:off x="7467601" y="4666952"/>
            <a:ext cx="1776629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 কেজি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990600"/>
            <a:ext cx="1524000" cy="707886"/>
          </a:xfrm>
          <a:prstGeom prst="rect">
            <a:avLst/>
          </a:prstGeom>
          <a:solidFill>
            <a:srgbClr val="8DF62E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583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9376" y="548680"/>
            <a:ext cx="11233248" cy="58326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5400" dirty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404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91344" y="0"/>
            <a:ext cx="11953328" cy="6741368"/>
          </a:xfrm>
          <a:prstGeom prst="frame">
            <a:avLst>
              <a:gd name="adj1" fmla="val 1793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17FE5C-E9F5-4AE3-9296-4A11A89668B6}"/>
              </a:ext>
            </a:extLst>
          </p:cNvPr>
          <p:cNvSpPr/>
          <p:nvPr/>
        </p:nvSpPr>
        <p:spPr>
          <a:xfrm>
            <a:off x="2514600" y="3708761"/>
            <a:ext cx="7162800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IN" sz="32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 বাড়িতে কোন কোন জিনিসের প্যাকেটে </a:t>
            </a:r>
            <a:r>
              <a:rPr lang="bn-IN" sz="32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কত ওজন </a:t>
            </a:r>
            <a:r>
              <a:rPr lang="bn-IN" sz="32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 আছে ,তা খুঁজে বের করে এগুলোর </a:t>
            </a:r>
            <a:r>
              <a:rPr lang="bn-IN" sz="32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bn-IN" sz="32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লিখে আনবে।</a:t>
            </a:r>
            <a:r>
              <a:rPr lang="en-US" sz="32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4600" y="109921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38A3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b="1" dirty="0">
                <a:solidFill>
                  <a:srgbClr val="38A3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38A3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solidFill>
                <a:srgbClr val="38A30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4" y="1211101"/>
            <a:ext cx="3200400" cy="232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141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60874" y="0"/>
            <a:ext cx="12144672" cy="6858000"/>
          </a:xfrm>
          <a:prstGeom prst="frame">
            <a:avLst>
              <a:gd name="adj1" fmla="val 1793"/>
            </a:avLst>
          </a:prstGeom>
          <a:solidFill>
            <a:srgbClr val="FF00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23592" y="1124744"/>
            <a:ext cx="7811662" cy="42124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সকলে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থেকো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কামনায়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করছি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22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90800" y="2286000"/>
            <a:ext cx="6934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মিতা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রাণী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কুন্ডু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bn-BD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শিক্ষক</a:t>
            </a:r>
            <a:endParaRPr lang="en-US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তালবাড়ীয়া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</a:t>
            </a:r>
            <a:r>
              <a:rPr lang="en-US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BD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প্রাথ</a:t>
            </a:r>
            <a:r>
              <a:rPr lang="en-US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BD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বিদ্যালয়</a:t>
            </a:r>
          </a:p>
          <a:p>
            <a:pPr algn="ctr"/>
            <a:r>
              <a:rPr lang="en-US" sz="36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লোহাগড়া</a:t>
            </a:r>
            <a:r>
              <a:rPr lang="en-US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নড়াইল</a:t>
            </a:r>
            <a:r>
              <a:rPr lang="en-US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267200" y="1143001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060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19336" y="0"/>
            <a:ext cx="12072664" cy="6858000"/>
          </a:xfrm>
          <a:prstGeom prst="frame">
            <a:avLst>
              <a:gd name="adj1" fmla="val 1793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67000" y="2321655"/>
            <a:ext cx="7086600" cy="272382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6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ণি:দ্বিতীয়</a:t>
            </a:r>
            <a:r>
              <a:rPr lang="en-US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36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36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</a:t>
            </a:r>
            <a:r>
              <a:rPr lang="as-IN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</a:t>
            </a:r>
            <a:r>
              <a:rPr lang="en-US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as-IN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 </a:t>
            </a:r>
            <a:r>
              <a:rPr lang="bn-IN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endParaRPr lang="en-US" sz="36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ওজন</a:t>
            </a:r>
            <a:endParaRPr lang="bn-IN" sz="36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40</a:t>
            </a:r>
            <a:r>
              <a:rPr lang="bn-IN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</a:p>
          <a:p>
            <a:pPr algn="ctr"/>
            <a:endParaRPr lang="en-US" sz="27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53015" y="689574"/>
            <a:ext cx="27238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7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8200" y="1226493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441103"/>
            <a:ext cx="1676400" cy="210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52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67200" y="914401"/>
            <a:ext cx="38862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67000" y="2286000"/>
            <a:ext cx="708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২৪.2.1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দাঁড়িপাল্লা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মেপে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২৪.2.2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পরিমাপের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কিলোগ্রাম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198006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19336" y="0"/>
            <a:ext cx="12072664" cy="6858000"/>
          </a:xfrm>
          <a:prstGeom prst="frame">
            <a:avLst>
              <a:gd name="adj1" fmla="val 1793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A65787-3C25-4B83-BCC1-6ACE26DF62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394" y="2180720"/>
            <a:ext cx="852098" cy="9147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35CB8E-9313-4669-9E61-8ABCD8F62E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505" y="3558443"/>
            <a:ext cx="1075162" cy="102734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F21F668-A252-46A4-995C-E71CC38EF7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158" y="2095296"/>
            <a:ext cx="924632" cy="100017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3F15CBF-C3E1-48A1-A3A1-6FEF8E316BF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618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463"/>
          <a:stretch/>
        </p:blipFill>
        <p:spPr>
          <a:xfrm>
            <a:off x="4800600" y="3617610"/>
            <a:ext cx="983892" cy="10059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3C4C8E-4ABC-4A79-A792-B849BE5A67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579" y="2064118"/>
            <a:ext cx="1811867" cy="1150144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D686FF5-87BF-4B4F-B1DE-7AF61E63FD9D}"/>
              </a:ext>
            </a:extLst>
          </p:cNvPr>
          <p:cNvSpPr/>
          <p:nvPr/>
        </p:nvSpPr>
        <p:spPr>
          <a:xfrm>
            <a:off x="6443346" y="1409443"/>
            <a:ext cx="1598783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6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 ওজন</a:t>
            </a:r>
            <a:r>
              <a:rPr lang="bn-IN" sz="3600" b="1" u="sng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u="sng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u="sng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0BC1C25-8BE8-49F0-9C3D-4120254C5B5F}"/>
              </a:ext>
            </a:extLst>
          </p:cNvPr>
          <p:cNvSpPr/>
          <p:nvPr/>
        </p:nvSpPr>
        <p:spPr>
          <a:xfrm>
            <a:off x="2243757" y="732829"/>
            <a:ext cx="57912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6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 বলো কোনগুলোর ওজন কেমন?</a:t>
            </a:r>
            <a:r>
              <a:rPr lang="en-US" sz="36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1430"/>
              <a:solidFill>
                <a:srgbClr val="A40C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C5619E-899A-4EDC-8992-B8E3F5517BFB}"/>
              </a:ext>
            </a:extLst>
          </p:cNvPr>
          <p:cNvSpPr/>
          <p:nvPr/>
        </p:nvSpPr>
        <p:spPr>
          <a:xfrm>
            <a:off x="8140191" y="1417788"/>
            <a:ext cx="1760675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600" b="1" u="sng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বেশি ওজন </a:t>
            </a:r>
            <a:r>
              <a:rPr lang="en-US" sz="3600" b="1" u="sng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u="sng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u="sng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052" y="3575960"/>
            <a:ext cx="900114" cy="90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065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0.44687 0.2902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44" y="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22222E-6 L 0.52951 0.1428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76" y="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11022E-16 L 0.55747 -0.1905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5" y="-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96296E-6 L 0.69132 0.0870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66" y="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44444E-6 L 0.21441 -0.19398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12" y="-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20729 0.17014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65" y="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19336" y="0"/>
            <a:ext cx="12072664" cy="6858000"/>
          </a:xfrm>
          <a:prstGeom prst="frame">
            <a:avLst>
              <a:gd name="adj1" fmla="val 1793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89368" y="2076025"/>
            <a:ext cx="4800600" cy="2092881"/>
          </a:xfrm>
          <a:prstGeom prst="rect">
            <a:avLst/>
          </a:prstGeom>
        </p:spPr>
        <p:txBody>
          <a:bodyPr wrap="square">
            <a:spAutoFit/>
            <a:scene3d>
              <a:camera prst="isometricRightUp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13000" b="1" dirty="0">
                <a:ln w="11430">
                  <a:solidFill>
                    <a:srgbClr val="A40C66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ওজন</a:t>
            </a:r>
            <a:r>
              <a:rPr lang="en-US" sz="6000" b="1" dirty="0">
                <a:ln w="11430">
                  <a:solidFill>
                    <a:srgbClr val="A40C66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ln w="11430">
                  <a:solidFill>
                    <a:srgbClr val="A40C66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 w="11430">
                <a:solidFill>
                  <a:srgbClr val="A40C66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24250" y="971552"/>
            <a:ext cx="4800600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err="1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 w="11430"/>
              <a:solidFill>
                <a:srgbClr val="A40C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914" y="1987215"/>
            <a:ext cx="1597423" cy="159742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929" y="1849467"/>
            <a:ext cx="2202110" cy="17154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894" y="3246101"/>
            <a:ext cx="2202110" cy="2057400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63778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3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072664" cy="6858000"/>
          </a:xfrm>
          <a:prstGeom prst="frame">
            <a:avLst>
              <a:gd name="adj1" fmla="val 1793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24100" y="1771651"/>
            <a:ext cx="7581900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IN" sz="2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ক্লাসের সামনে ২/৩</a:t>
            </a:r>
            <a:r>
              <a:rPr lang="en-US" sz="28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2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 এনে একটি </a:t>
            </a:r>
            <a:r>
              <a:rPr lang="en-US" sz="28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bn-IN" sz="2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পাথর হাতে দিয়ে</a:t>
            </a:r>
            <a:r>
              <a:rPr lang="bn-BD" sz="2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2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বলব কোনটি হালকা কোনটি ভারি ?</a:t>
            </a:r>
            <a:endParaRPr lang="en-US" sz="28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3CF0FF-E495-4756-80B8-50CCCEFA208C}"/>
              </a:ext>
            </a:extLst>
          </p:cNvPr>
          <p:cNvSpPr/>
          <p:nvPr/>
        </p:nvSpPr>
        <p:spPr>
          <a:xfrm>
            <a:off x="3076575" y="3136613"/>
            <a:ext cx="657225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err="1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ওজন</a:t>
            </a:r>
            <a:r>
              <a:rPr lang="en-US" sz="32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পেতে</a:t>
            </a:r>
            <a:r>
              <a:rPr lang="en-US" sz="32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bn-IN" sz="32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en-US" sz="32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  <a:solidFill>
                <a:srgbClr val="A40C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114FC1-18F4-4D68-B14C-FC1047174E1A}"/>
              </a:ext>
            </a:extLst>
          </p:cNvPr>
          <p:cNvSpPr/>
          <p:nvPr/>
        </p:nvSpPr>
        <p:spPr>
          <a:xfrm>
            <a:off x="3714750" y="3987260"/>
            <a:ext cx="4800600" cy="71558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50" b="1" dirty="0">
                <a:ln w="11430"/>
                <a:solidFill>
                  <a:srgbClr val="8DF62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কীভাবে তুলনা করা যায়?</a:t>
            </a:r>
            <a:r>
              <a:rPr lang="en-US" sz="4050" b="1" dirty="0">
                <a:ln w="11430"/>
                <a:solidFill>
                  <a:srgbClr val="8DF62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50" b="1" dirty="0">
                <a:ln w="11430"/>
                <a:solidFill>
                  <a:srgbClr val="8DF62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50" b="1" dirty="0">
              <a:ln w="11430"/>
              <a:solidFill>
                <a:srgbClr val="8DF62E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DC3848-362E-46DE-A3EE-7472A892594A}"/>
              </a:ext>
            </a:extLst>
          </p:cNvPr>
          <p:cNvSpPr/>
          <p:nvPr/>
        </p:nvSpPr>
        <p:spPr>
          <a:xfrm>
            <a:off x="3124200" y="4702840"/>
            <a:ext cx="6477000" cy="7848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আন্দাজ</a:t>
            </a:r>
            <a:r>
              <a:rPr lang="en-US" sz="45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5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as-IN" sz="45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45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45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r>
              <a:rPr lang="en-US" sz="45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খারা</a:t>
            </a:r>
            <a:r>
              <a:rPr lang="en-US" sz="45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5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মেপে</a:t>
            </a:r>
            <a:r>
              <a:rPr lang="en-US" sz="45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5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5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820" y="4131523"/>
            <a:ext cx="1119188" cy="111918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232280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3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3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E48AEB-1E10-4D05-884C-601ADCB4ED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546" y="883538"/>
            <a:ext cx="1027603" cy="16560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41A327C-E86F-435F-8AF2-FA7055AD0D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428" y="1024899"/>
            <a:ext cx="1269393" cy="12776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1BFA0E9-666F-489E-8032-1531BA48CE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562" r="892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1" y="964363"/>
            <a:ext cx="1449989" cy="143589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95A2077-6BD3-4AC5-A0AD-36DAE196BE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78" b="82222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432591"/>
            <a:ext cx="1205502" cy="1029007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1C4E7D9D-92AD-4063-B287-6E706D255DBE}"/>
              </a:ext>
            </a:extLst>
          </p:cNvPr>
          <p:cNvSpPr/>
          <p:nvPr/>
        </p:nvSpPr>
        <p:spPr>
          <a:xfrm>
            <a:off x="2883292" y="784435"/>
            <a:ext cx="6765662" cy="2900749"/>
          </a:xfrm>
          <a:prstGeom prst="frame">
            <a:avLst>
              <a:gd name="adj1" fmla="val 2385"/>
            </a:avLst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A04B885-BEB5-4D55-8AC0-8C80151E429C}"/>
              </a:ext>
            </a:extLst>
          </p:cNvPr>
          <p:cNvSpPr/>
          <p:nvPr/>
        </p:nvSpPr>
        <p:spPr>
          <a:xfrm>
            <a:off x="2258703" y="4344652"/>
            <a:ext cx="7674594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7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27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</a:t>
            </a:r>
            <a:r>
              <a:rPr lang="as-IN" sz="27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27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 </a:t>
            </a:r>
            <a:r>
              <a:rPr lang="as-IN" sz="27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</a:t>
            </a:r>
            <a:r>
              <a:rPr lang="en-US" sz="27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as-IN" sz="27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27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as-IN" sz="27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27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7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27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lang="as-IN" sz="27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27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ো</a:t>
            </a:r>
            <a:r>
              <a:rPr lang="as-IN" sz="27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27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ওজন</a:t>
            </a:r>
            <a:r>
              <a:rPr lang="en-US" sz="27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27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7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7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কোনটির</a:t>
            </a:r>
            <a:r>
              <a:rPr lang="en-US" sz="27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ওজন</a:t>
            </a:r>
            <a:r>
              <a:rPr lang="en-US" sz="27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27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7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en-US" sz="27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27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27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7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7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 </a:t>
            </a:r>
            <a:r>
              <a:rPr lang="bn-BD" sz="27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86BF36-ADF6-4374-8AF9-5B41A6005DA3}"/>
              </a:ext>
            </a:extLst>
          </p:cNvPr>
          <p:cNvSpPr/>
          <p:nvPr/>
        </p:nvSpPr>
        <p:spPr>
          <a:xfrm>
            <a:off x="4848559" y="3836978"/>
            <a:ext cx="2124566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2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দাঁড়িপাল্লা দিয়ে</a:t>
            </a:r>
            <a:r>
              <a:rPr lang="en-US" sz="2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628" y="2362200"/>
            <a:ext cx="1219200" cy="106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098" y="2529020"/>
            <a:ext cx="1447204" cy="84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91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/>
      <p:bldP spid="14" grpId="0"/>
    </p:bld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1720</TotalTime>
  <Words>479</Words>
  <Application>Microsoft Office PowerPoint</Application>
  <PresentationFormat>Widescreen</PresentationFormat>
  <Paragraphs>78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Calibri Light</vt:lpstr>
      <vt:lpstr>NikoshBAN</vt:lpstr>
      <vt:lpstr>Rockwell</vt:lpstr>
      <vt:lpstr>Wingdings</vt:lpstr>
      <vt:lpstr>Atlas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raihana haque</dc:creator>
  <cp:lastModifiedBy>Hp</cp:lastModifiedBy>
  <cp:revision>321</cp:revision>
  <dcterms:created xsi:type="dcterms:W3CDTF">2006-08-16T00:00:00Z</dcterms:created>
  <dcterms:modified xsi:type="dcterms:W3CDTF">2020-11-12T17:32:03Z</dcterms:modified>
</cp:coreProperties>
</file>