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4" r:id="rId1"/>
    <p:sldMasterId id="2147485576" r:id="rId2"/>
    <p:sldMasterId id="2147485588" r:id="rId3"/>
    <p:sldMasterId id="2147489065" r:id="rId4"/>
    <p:sldMasterId id="2147489209" r:id="rId5"/>
    <p:sldMasterId id="2147489221" r:id="rId6"/>
    <p:sldMasterId id="2147489535" r:id="rId7"/>
    <p:sldMasterId id="2147489548" r:id="rId8"/>
    <p:sldMasterId id="2147489560" r:id="rId9"/>
  </p:sldMasterIdLst>
  <p:notesMasterIdLst>
    <p:notesMasterId r:id="rId25"/>
  </p:notesMasterIdLst>
  <p:sldIdLst>
    <p:sldId id="341" r:id="rId10"/>
    <p:sldId id="281" r:id="rId11"/>
    <p:sldId id="338" r:id="rId12"/>
    <p:sldId id="337" r:id="rId13"/>
    <p:sldId id="313" r:id="rId14"/>
    <p:sldId id="314" r:id="rId15"/>
    <p:sldId id="315" r:id="rId16"/>
    <p:sldId id="317" r:id="rId17"/>
    <p:sldId id="318" r:id="rId18"/>
    <p:sldId id="319" r:id="rId19"/>
    <p:sldId id="339" r:id="rId20"/>
    <p:sldId id="320" r:id="rId21"/>
    <p:sldId id="321" r:id="rId22"/>
    <p:sldId id="340" r:id="rId23"/>
    <p:sldId id="34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4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E962A"/>
    <a:srgbClr val="000000"/>
    <a:srgbClr val="CC0066"/>
    <a:srgbClr val="993366"/>
    <a:srgbClr val="00FFFF"/>
    <a:srgbClr val="66FF33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70" d="100"/>
          <a:sy n="70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407C79-4F62-48A8-94D0-433C2B38A0C3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161C3B-CF2D-4376-AC92-38BAEB6D7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01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bn-BD" altLang="en-US" smtClean="0">
                <a:ea typeface="Vrinda"/>
              </a:rPr>
              <a:t>দলীয় কাজের সমাধান শিক্ষার্থীদের করার পর সমীকরণ সমাধান স্ক্রিণে আসবে।</a:t>
            </a:r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27CC91FF-2B75-4147-88A5-E343979140EC}" type="slidenum">
              <a:rPr lang="en-US" sz="1200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8</a:t>
            </a:fld>
            <a:endParaRPr lang="en-US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altLang="en-US" smtClean="0">
                <a:ea typeface="Vrinda"/>
              </a:rPr>
              <a:t>জোড়ায় কাজের সমাধান শিক্ষার্থীদের করার পর সমীকরণ সমাধান স্ক্রিণে আসবে।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81821B69-0FD9-488B-A52A-BC386EC379F6}" type="slidenum">
              <a:rPr lang="en-US" sz="1200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10</a:t>
            </a:fld>
            <a:endParaRPr lang="en-US" sz="12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fld id="{60706B77-B8E8-4379-BB57-7F0522E87C93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9679-F0B3-4D78-BE07-7F14B12FCB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520644"/>
      </p:ext>
    </p:extLst>
  </p:cSld>
  <p:clrMapOvr>
    <a:masterClrMapping/>
  </p:clrMapOvr>
  <p:transition spd="slow" advClick="0" advTm="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4C63-EEE4-4FBA-B624-828A4EFBC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127086"/>
      </p:ext>
    </p:extLst>
  </p:cSld>
  <p:clrMapOvr>
    <a:masterClrMapping/>
  </p:clrMapOvr>
  <p:transition spd="slow" advClick="0" advTm="0">
    <p:blinds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157"/>
            <a:ext cx="3086100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7"/>
            <a:ext cx="9105900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D449-B292-4D5A-8395-16C19A5A0170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5F0E-BEBE-4F63-989C-E098BE18B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29855"/>
      </p:ext>
    </p:extLst>
  </p:cSld>
  <p:clrMapOvr>
    <a:masterClrMapping/>
  </p:clrMapOvr>
  <p:transition spd="slow" advClick="0" advTm="0">
    <p:blinds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D681-4074-4A60-BD8F-02694611B849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8D88-0971-4B72-9B6B-ABE22AFFD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78957"/>
      </p:ext>
    </p:extLst>
  </p:cSld>
  <p:clrMapOvr>
    <a:masterClrMapping/>
  </p:clrMapOvr>
  <p:transition spd="slow" advClick="0" advTm="0">
    <p:blinds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C3A1-4E60-4298-A238-52F911500AA5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FF90-6FEC-4E72-AA0D-BCF07B58C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40432"/>
      </p:ext>
    </p:extLst>
  </p:cSld>
  <p:clrMapOvr>
    <a:masterClrMapping/>
  </p:clrMapOvr>
  <p:transition spd="slow" advClick="0" advTm="0">
    <p:blinds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2420B-985E-48A4-8BA3-69FB8D12897D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6E3E-F023-4B4D-8844-169DC556C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67727"/>
      </p:ext>
    </p:extLst>
  </p:cSld>
  <p:clrMapOvr>
    <a:masterClrMapping/>
  </p:clrMapOvr>
  <p:transition spd="slow" advClick="0" advTm="0">
    <p:blinds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BFEC-5FFB-45FF-B84E-A754D5540068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051A-5887-4A85-B260-8D1E2307D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80558"/>
      </p:ext>
    </p:extLst>
  </p:cSld>
  <p:clrMapOvr>
    <a:masterClrMapping/>
  </p:clrMapOvr>
  <p:transition spd="slow" advClick="0" advTm="0">
    <p:blinds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FBDE-1B58-40BE-8A74-CA104AA48874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8647A-E425-4F7B-8D14-74B39A321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478"/>
      </p:ext>
    </p:extLst>
  </p:cSld>
  <p:clrMapOvr>
    <a:masterClrMapping/>
  </p:clrMapOvr>
  <p:transition spd="slow" advClick="0" advTm="0">
    <p:blinds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88108-592A-46FB-B8D1-A90BA2313758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F955-51BE-4633-9504-FCB25BA77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41085"/>
      </p:ext>
    </p:extLst>
  </p:cSld>
  <p:clrMapOvr>
    <a:masterClrMapping/>
  </p:clrMapOvr>
  <p:transition spd="slow" advClick="0" advTm="0">
    <p:blinds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BF80-EFBC-425D-9CE9-826E87D86080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7739-7D0B-4103-BE13-0412DE7F6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57900"/>
      </p:ext>
    </p:extLst>
  </p:cSld>
  <p:clrMapOvr>
    <a:masterClrMapping/>
  </p:clrMapOvr>
  <p:transition spd="slow" advClick="0" advTm="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712E-9822-4149-9782-8B66AFF518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356822"/>
      </p:ext>
    </p:extLst>
  </p:cSld>
  <p:clrMapOvr>
    <a:masterClrMapping/>
  </p:clrMapOvr>
  <p:transition spd="slow" advClick="0" advTm="0">
    <p:blinds dir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E498-6BEF-49C1-952B-6890121349B7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CE870-E5C4-4AB3-A7EC-DD82B3B48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11312"/>
      </p:ext>
    </p:extLst>
  </p:cSld>
  <p:clrMapOvr>
    <a:masterClrMapping/>
  </p:clrMapOvr>
  <p:transition spd="slow" advClick="0" advTm="0">
    <p:blinds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EF00B-7572-4A2C-8F05-492F01AF651A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2086-FD70-4C25-938E-37A079DB9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92743"/>
      </p:ext>
    </p:extLst>
  </p:cSld>
  <p:clrMapOvr>
    <a:masterClrMapping/>
  </p:clrMapOvr>
  <p:transition spd="slow" advClick="0" advTm="0">
    <p:blinds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B1C2-0989-40CC-B4C5-98F2C903D770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27B3-6B3F-4D54-A331-883A26EFE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12103"/>
      </p:ext>
    </p:extLst>
  </p:cSld>
  <p:clrMapOvr>
    <a:masterClrMapping/>
  </p:clrMapOvr>
  <p:transition spd="slow" advClick="0" advTm="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C3BB3-5E3B-4569-93B3-DB35A76E90B6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FD7A-BC7B-4944-8408-D6824589B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04532"/>
      </p:ext>
    </p:extLst>
  </p:cSld>
  <p:clrMapOvr>
    <a:masterClrMapping/>
  </p:clrMapOvr>
  <p:transition spd="slow" advClick="0" advTm="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4A481-08B6-4BE6-A041-2FD4E17695F9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0B26E-6B39-4920-9601-1CB163731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67105"/>
      </p:ext>
    </p:extLst>
  </p:cSld>
  <p:clrMapOvr>
    <a:masterClrMapping/>
  </p:clrMapOvr>
  <p:transition spd="slow" advClick="0" advTm="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6F443-5B70-4DD4-B837-A437FFECD41A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A7E74-48F8-4C04-BCB5-11FF6FCC0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22254"/>
      </p:ext>
    </p:extLst>
  </p:cSld>
  <p:clrMapOvr>
    <a:masterClrMapping/>
  </p:clrMapOvr>
  <p:transition spd="slow" advClick="0" advTm="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57251-6856-48C1-ADCA-8641CC19D04A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58B80-0A2D-437A-A210-366943CFD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82249"/>
      </p:ext>
    </p:extLst>
  </p:cSld>
  <p:clrMapOvr>
    <a:masterClrMapping/>
  </p:clrMapOvr>
  <p:transition spd="slow" advClick="0" advTm="0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2AF38-AE65-472F-9A36-D83B546E9FE4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0763C-3A92-4739-B303-FE3C12E49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7716"/>
      </p:ext>
    </p:extLst>
  </p:cSld>
  <p:clrMapOvr>
    <a:masterClrMapping/>
  </p:clrMapOvr>
  <p:transition spd="slow" advClick="0" advTm="0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FF3B-51E4-4EBF-BF2C-5F84511F005B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F7645-5ED1-4F89-A227-F4C1E0945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54361"/>
      </p:ext>
    </p:extLst>
  </p:cSld>
  <p:clrMapOvr>
    <a:masterClrMapping/>
  </p:clrMapOvr>
  <p:transition spd="slow" advClick="0" advTm="0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2D55-D80A-4539-9114-E214ACDAA24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F111-C4FB-439E-BA9D-9ABA77070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21620"/>
      </p:ext>
    </p:extLst>
  </p:cSld>
  <p:clrMapOvr>
    <a:masterClrMapping/>
  </p:clrMapOvr>
  <p:transition spd="slow" advClick="0" advTm="0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8BE5-7F69-4EBA-BFFC-D2E5E5095F68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ABD3-41ED-4497-A41E-4A1B23770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49792"/>
      </p:ext>
    </p:extLst>
  </p:cSld>
  <p:clrMapOvr>
    <a:masterClrMapping/>
  </p:clrMapOvr>
  <p:transition spd="slow" advClick="0" advTm="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7B4-99B5-42F9-A6E8-2831EF76C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57316"/>
      </p:ext>
    </p:extLst>
  </p:cSld>
  <p:clrMapOvr>
    <a:masterClrMapping/>
  </p:clrMapOvr>
  <p:transition spd="slow" advClick="0" advTm="0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209AE-9D86-44F3-BEF4-80DA6AF47D67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2D81-F29B-45C9-8E03-150873DD0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38971"/>
      </p:ext>
    </p:extLst>
  </p:cSld>
  <p:clrMapOvr>
    <a:masterClrMapping/>
  </p:clrMapOvr>
  <p:transition spd="slow" advClick="0" advTm="0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AF99F-08E8-4D55-8656-63D9D177F0CC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18F9-638F-4A61-977C-B9DF99406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94914"/>
      </p:ext>
    </p:extLst>
  </p:cSld>
  <p:clrMapOvr>
    <a:masterClrMapping/>
  </p:clrMapOvr>
  <p:transition spd="slow" advClick="0" advTm="0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25C0-2808-4E19-8380-9EA5B8C473E5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6D83C-77A6-449C-B9A8-060FD1663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66175"/>
      </p:ext>
    </p:extLst>
  </p:cSld>
  <p:clrMapOvr>
    <a:masterClrMapping/>
  </p:clrMapOvr>
  <p:transition spd="slow" advClick="0" advTm="0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C0345-B4F4-4FCC-9E53-4594A9429CF9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115B1-A454-4FC4-9ED3-7D9C117E9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79899"/>
      </p:ext>
    </p:extLst>
  </p:cSld>
  <p:clrMapOvr>
    <a:masterClrMapping/>
  </p:clrMapOvr>
  <p:transition spd="slow" advClick="0" advTm="0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88CC5-EFFD-4CEB-8271-FB3726EE8B04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60C3D-D477-46DB-902A-1D938A86B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23950"/>
      </p:ext>
    </p:extLst>
  </p:cSld>
  <p:clrMapOvr>
    <a:masterClrMapping/>
  </p:clrMapOvr>
  <p:transition spd="slow" advClick="0" advTm="0"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17DB5-CB3D-48C2-867D-CC1D8113335A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A842B-BB44-41F7-8965-730C789D3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853"/>
      </p:ext>
    </p:extLst>
  </p:cSld>
  <p:clrMapOvr>
    <a:masterClrMapping/>
  </p:clrMapOvr>
  <p:transition spd="slow" advClick="0" advTm="0">
    <p:blinds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079DE-084D-41B6-907A-E26A73774D4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969F-BFB0-45DA-A1DE-A5A63D8D8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46857"/>
      </p:ext>
    </p:extLst>
  </p:cSld>
  <p:clrMapOvr>
    <a:masterClrMapping/>
  </p:clrMapOvr>
  <p:transition spd="slow" advClick="0" advTm="0">
    <p:blinds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C7E0A-78F8-4CE3-AE97-47DF839B4331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9284A-527C-4FEB-B587-477724B40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22510"/>
      </p:ext>
    </p:extLst>
  </p:cSld>
  <p:clrMapOvr>
    <a:masterClrMapping/>
  </p:clrMapOvr>
  <p:transition spd="slow" advClick="0" advTm="0">
    <p:blinds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1504-0AFD-4D72-9579-5978E80CFD93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C9E93-384E-419D-9A4F-CF3D12B1A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49843"/>
      </p:ext>
    </p:extLst>
  </p:cSld>
  <p:clrMapOvr>
    <a:masterClrMapping/>
  </p:clrMapOvr>
  <p:transition spd="slow" advClick="0" advTm="0">
    <p:blinds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29EFD-2EA7-4612-85B4-FC1695B684B0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09FC2-1A95-4543-ACB1-CDADB34A1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66313"/>
      </p:ext>
    </p:extLst>
  </p:cSld>
  <p:clrMapOvr>
    <a:masterClrMapping/>
  </p:clrMapOvr>
  <p:transition spd="slow" advClick="0" advTm="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8B22-40FF-46BE-868F-6F715062D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733488"/>
      </p:ext>
    </p:extLst>
  </p:cSld>
  <p:clrMapOvr>
    <a:masterClrMapping/>
  </p:clrMapOvr>
  <p:transition spd="slow" advClick="0" advTm="0"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1DE38-689C-4BF0-810B-06FADBD8FD84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B7C88-F1DB-4939-A540-E68F154DD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28004"/>
      </p:ext>
    </p:extLst>
  </p:cSld>
  <p:clrMapOvr>
    <a:masterClrMapping/>
  </p:clrMapOvr>
  <p:transition spd="slow" advClick="0" advTm="0">
    <p:blinds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32B3B-A848-4CF7-8188-63AD14FE0212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BCF57-8F02-449C-AC40-DE8461FDE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73705"/>
      </p:ext>
    </p:extLst>
  </p:cSld>
  <p:clrMapOvr>
    <a:masterClrMapping/>
  </p:clrMapOvr>
  <p:transition spd="slow" advClick="0" advTm="0">
    <p:blinds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0A63C-342B-4AB2-8A59-6AD5C36380CE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11191-0A67-43FD-8713-70A971D50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12771"/>
      </p:ext>
    </p:extLst>
  </p:cSld>
  <p:clrMapOvr>
    <a:masterClrMapping/>
  </p:clrMapOvr>
  <p:transition spd="slow" advClick="0" advTm="0">
    <p:blinds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4A0FE-2461-4B06-A14B-FCEC0E7E88F9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6EAA7-FAFC-45A0-811D-51FBA5BFB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45211"/>
      </p:ext>
    </p:extLst>
  </p:cSld>
  <p:clrMapOvr>
    <a:masterClrMapping/>
  </p:clrMapOvr>
  <p:transition spd="slow" advClick="0" advTm="0">
    <p:blinds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12EF6-3623-4EFA-9E58-9B3943A01CCF}" type="datetime9">
              <a:rPr lang="en-US"/>
              <a:pPr>
                <a:defRPr/>
              </a:pPr>
              <a:t>11/13/2020 8:29:37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ECD52-4C8F-409C-A545-8B0F0E177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20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C213-3B41-4645-9109-CBF3AF68FF98}" type="datetime9">
              <a:rPr lang="en-US"/>
              <a:pPr>
                <a:defRPr/>
              </a:pPr>
              <a:t>11/13/2020 8:29:37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498F9-1A76-422F-9D03-6C01CBBAA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35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3E8A-BE22-4043-AE6E-D08016C5FB29}" type="datetime9">
              <a:rPr lang="en-US"/>
              <a:pPr>
                <a:defRPr/>
              </a:pPr>
              <a:t>11/13/2020 8:29:37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7E9E9-6806-47DE-82FA-D87993F21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72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AC81-C247-40E5-9B83-D4432405D9B7}" type="datetime9">
              <a:rPr lang="en-US"/>
              <a:pPr>
                <a:defRPr/>
              </a:pPr>
              <a:t>11/13/2020 8:29:37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4C4DC-7B86-4B3B-8259-F99E78DB6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61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D9E4-8E75-49C7-839C-9E6C47AE3985}" type="datetime9">
              <a:rPr lang="en-US"/>
              <a:pPr>
                <a:defRPr/>
              </a:pPr>
              <a:t>11/13/2020 8:29:37 PM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EB50-CF33-4F58-A144-072B0F6AA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06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BA1D-BB44-49BB-BE05-1C001779E5CA}" type="datetime9">
              <a:rPr lang="en-US"/>
              <a:pPr>
                <a:defRPr/>
              </a:pPr>
              <a:t>11/13/2020 8:29:37 PM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8682-ABC7-4EE6-A380-9986588EA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1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B4B9-7D18-4346-8D1D-09CD5C56AE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862184"/>
      </p:ext>
    </p:extLst>
  </p:cSld>
  <p:clrMapOvr>
    <a:masterClrMapping/>
  </p:clrMapOvr>
  <p:transition spd="slow" advClick="0" advTm="0"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11/13/2020 8:29:37 PM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401F6-CEA8-4491-A72E-DFD659421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2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093A-A09D-49E1-AC55-B1C6D8A3B706}" type="datetime9">
              <a:rPr lang="en-US"/>
              <a:pPr>
                <a:defRPr/>
              </a:pPr>
              <a:t>11/13/2020 8:29:37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2C985-0688-4AAC-8B05-D4D2ACE18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84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11/13/2020 8:29:37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E3616-6251-491B-BF96-1715BDF6C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51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11/13/2020 8:29:37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F05F5-89DA-49A1-B5E0-00FF99B0C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72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DEA8-775F-4FA0-A5FE-FEBC9AF672CD}" type="datetime9">
              <a:rPr lang="en-US"/>
              <a:pPr>
                <a:defRPr/>
              </a:pPr>
              <a:t>11/13/2020 8:29:37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54852-5E51-4C90-8D8D-0A57AAC1E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82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38DC-E168-480D-ABE5-03BE21CFD2CB}" type="datetime9">
              <a:rPr lang="en-US"/>
              <a:pPr>
                <a:defRPr/>
              </a:pPr>
              <a:t>11/13/2020 8:29:37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7E331-770C-476C-BA59-99FDFCBAF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712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11/13/2020 8:29:37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4EAA8-3E37-4025-9EC2-0B0016228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082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52DD-C9F4-4B76-BA6E-1E702C0D4B28}" type="datetime9">
              <a:rPr lang="en-US"/>
              <a:pPr>
                <a:defRPr/>
              </a:pPr>
              <a:t>11/13/2020 8:29:37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813FA-9749-43E3-8385-C14A552CD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831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FC6D-DEB0-47E8-8A76-4D6F3972EF4A}" type="datetime9">
              <a:rPr lang="en-US"/>
              <a:pPr>
                <a:defRPr/>
              </a:pPr>
              <a:t>11/13/2020 8:29:37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808C2-1592-481B-B90D-2289A48B3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838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1826-4B3D-45DA-9F9E-D49A16EBF953}" type="datetime9">
              <a:rPr lang="en-US"/>
              <a:pPr>
                <a:defRPr/>
              </a:pPr>
              <a:t>11/13/2020 8:29:37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7AA29-A5E4-421E-8D45-379307447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4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7B02D-1216-4A4B-8C8D-79C91F96A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003140"/>
      </p:ext>
    </p:extLst>
  </p:cSld>
  <p:clrMapOvr>
    <a:masterClrMapping/>
  </p:clrMapOvr>
  <p:transition spd="slow" advClick="0" advTm="0"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109-A658-4712-BD2D-14594674C0AE}" type="datetime9">
              <a:rPr lang="en-US"/>
              <a:pPr>
                <a:defRPr/>
              </a:pPr>
              <a:t>11/13/2020 8:29:37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45306-E5C0-4B67-982E-719CDDF0A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19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605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277D3368-68C8-4B0E-AAD0-5E0B10BDB171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02113473-A58D-45A3-B477-D9BCE5250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22426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43C9E02D-11B0-4127-B5A3-AF346A70CC99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F6E54346-3B94-4764-9E76-44BF9944A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07275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605" y="434180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290D2A3-878E-4FDF-8DCA-6D78F2AA0916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518E4249-7D9B-460C-BF4C-C756D195C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2140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56A12D10-A6AA-4991-B309-1C76A0C0EB79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BC8F57FA-F2A1-49B5-BAD6-2338594D2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52493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E1ED3E7-351B-4224-BA76-8894777DFF7E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03B2FA8-57E6-411E-AE2B-818D7E841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89512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2EF5A31-5D7B-44D9-9DD9-508E44D4D8B7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840BFB97-DFD9-4EC2-B525-4961C1C48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48504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2028B49-66CA-4E11-8F0B-879E23E40FEE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AEBA0F41-EEA0-4F1C-8C89-88BF026F1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957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5CB7181-03CC-447D-8DB3-B0D15270DE57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08EBC777-E3A8-4B94-BE3E-7604AB776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25487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A61246A9-C1E0-436C-A116-8FA72DF7F544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B7E269D0-4939-4E89-802E-436E4BAFB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6801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C5F9-9C2C-4FDC-B488-F4F1CB6D97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064954"/>
      </p:ext>
    </p:extLst>
  </p:cSld>
  <p:clrMapOvr>
    <a:masterClrMapping/>
  </p:clrMapOvr>
  <p:transition spd="slow" advClick="0" advTm="0"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266BA182-D528-48D4-96BD-7FA8C8456144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B1D0BB0D-8277-4F19-95D9-D7E60A73E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78670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22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20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FB9B9DB9-BA5A-4C36-937E-07076A458EFE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432314AD-321C-4B71-870E-D72982B67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22167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A8A1C-B111-4058-8006-42056C3D4927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416D2-FFBF-4BC4-9160-4D5701EFD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18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5E61E-26A4-4C82-AEE9-4057E75BBE00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99261-9575-4595-B970-19ACA0636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29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69729-CA0D-443A-9553-D6A4EC9194AD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3720-95CE-4BE0-A8F6-74ECE7E9B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572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26D8A-2BD4-41D6-BF48-8039476785B7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CDC5-E5BB-4A2B-93DE-3EF8EF2E6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215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00426-B920-4C79-92E9-F1BFD2A20795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389AD-A3B1-457A-8219-2DB5D0B9E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705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55949-611A-4E8E-85A5-3F468CA820EB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4B150-EF50-4102-8679-7F562F5EB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20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1A104-9736-4AAD-8546-46750D7A74CA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B259A-56ED-453A-B85C-5095A7063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312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1E9A0-F9B8-4AC8-A83D-3CA02A466BFC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7024-2812-48D4-BEF2-A0DDAE3EF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4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E8910-A469-4AB5-B706-190C0E68B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424516"/>
      </p:ext>
    </p:extLst>
  </p:cSld>
  <p:clrMapOvr>
    <a:masterClrMapping/>
  </p:clrMapOvr>
  <p:transition spd="slow" advClick="0" advTm="0"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7BC5-040D-48D6-848A-F38069E65213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CC19F-0242-4F73-A5D9-74C72EF98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87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5316-33D9-4C1D-9E04-3ADF3EA0923D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F8E84-53DA-48DC-8AEF-7F998878C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975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2647-0B82-4DB3-B379-746E88BF281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269D-0AEF-4254-AAE8-8BA2E571C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12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65B4E-E61C-4C98-B706-B50432E21338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4AE1-13B6-4199-B721-B6E51C380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606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E90C2-BD19-4D70-AAA1-BF0BF82E94A6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DA8CA-E3DD-4F42-B5E4-E7018DD3B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98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2C79D-9F27-456B-9D17-D5F6C8532939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AB7A6-2541-4B30-B99D-01EA9742D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218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89667-5DCC-4751-A774-FBC876D66129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76CC-F52D-41F0-832D-616068819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065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8FF96-CBF3-43B2-8E6B-3826920BB0AC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55581-D0CF-4D1F-9650-33CD0A48E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710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70EEE-76A4-4F5E-B466-132330552FD5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72A94-326D-4682-B73E-FC505EB25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20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B31CB298-A75F-4081-9525-28FAFC107DF2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B0224756-DBB8-46B6-B6DB-EA4B483CD0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300597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74C72-205C-4C6F-8074-998AE446FF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014379"/>
      </p:ext>
    </p:extLst>
  </p:cSld>
  <p:clrMapOvr>
    <a:masterClrMapping/>
  </p:clrMapOvr>
  <p:transition spd="slow" advClick="0" advTm="0">
    <p:blinds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6E4A06A6-8D2D-4314-843C-A222B7849FD8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2657BE1B-BB17-4841-9151-CC67D13219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197176"/>
      </p:ext>
    </p:extLst>
  </p:cSld>
  <p:clrMapOvr>
    <a:masterClrMapping/>
  </p:clrMapOvr>
  <p:transition spd="slow">
    <p:blinds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CC8AE46B-C58F-4266-ABE5-8AF2C20BB08D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E6B144AB-ED89-484E-BA26-06B1B4407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48868"/>
      </p:ext>
    </p:extLst>
  </p:cSld>
  <p:clrMapOvr>
    <a:masterClrMapping/>
  </p:clrMapOvr>
  <p:transition spd="slow">
    <p:blinds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CC3E89B3-750F-4013-BCD6-9F9ADBD8BA65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E343868F-77DD-4FF1-9B63-DE8C936C5F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60771"/>
      </p:ext>
    </p:extLst>
  </p:cSld>
  <p:clrMapOvr>
    <a:masterClrMapping/>
  </p:clrMapOvr>
  <p:transition spd="slow">
    <p:blinds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EEEF02D-EFE5-44B2-9137-4D40C14C437D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A3492FD6-0175-4BB3-B7ED-DA24D0421A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554259"/>
      </p:ext>
    </p:extLst>
  </p:cSld>
  <p:clrMapOvr>
    <a:masterClrMapping/>
  </p:clrMapOvr>
  <p:transition spd="slow">
    <p:blinds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BE405BC6-49DF-4219-A152-19D9EB8F2528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48580352-4C42-4E4C-802C-61FFBA043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536367"/>
      </p:ext>
    </p:extLst>
  </p:cSld>
  <p:clrMapOvr>
    <a:masterClrMapping/>
  </p:clrMapOvr>
  <p:transition spd="slow">
    <p:blinds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D5C5389-10E4-4541-A425-D0C6D555D031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8756A8B7-69D0-4190-BF52-49B88C9E77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366626"/>
      </p:ext>
    </p:extLst>
  </p:cSld>
  <p:clrMapOvr>
    <a:masterClrMapping/>
  </p:clrMapOvr>
  <p:transition spd="slow">
    <p:blinds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90ECB43-5EE7-48C7-A289-30A52416C643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5DFC219-7767-4645-AC3C-8DF0147DF9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213974"/>
      </p:ext>
    </p:extLst>
  </p:cSld>
  <p:clrMapOvr>
    <a:masterClrMapping/>
  </p:clrMapOvr>
  <p:transition spd="slow">
    <p:blinds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25F9CC6-E413-4E0A-AA20-580E4521898C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6B50F326-E2D5-47A8-84CF-601D14702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647961"/>
      </p:ext>
    </p:extLst>
  </p:cSld>
  <p:clrMapOvr>
    <a:masterClrMapping/>
  </p:clrMapOvr>
  <p:transition spd="slow">
    <p:blinds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3D9840E9-DEF9-4747-BD36-F6E861157A75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BC2FD2AD-249B-4D89-A409-E1C568E94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818833"/>
      </p:ext>
    </p:extLst>
  </p:cSld>
  <p:clrMapOvr>
    <a:masterClrMapping/>
  </p:clrMapOvr>
  <p:transition spd="slow">
    <p:blinds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6CDB5A5A-9BDE-4C9A-9FFF-0DB7B293701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1B3DE188-4823-410E-B573-70563230F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244039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B3777-6D72-440B-9C7C-4D39AA87DE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35393"/>
      </p:ext>
    </p:extLst>
  </p:cSld>
  <p:clrMapOvr>
    <a:masterClrMapping/>
  </p:clrMapOvr>
  <p:transition spd="slow" advClick="0" advTm="0">
    <p:blinds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EA89-37A8-497F-85B9-FB313E5B1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243095"/>
      </p:ext>
    </p:extLst>
  </p:cSld>
  <p:clrMapOvr>
    <a:masterClrMapping/>
  </p:clrMapOvr>
  <p:transition spd="slow">
    <p:blinds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9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4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3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4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2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888BFCB-D124-4E69-A59B-34BCF01B38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35" r:id="rId1"/>
    <p:sldLayoutId id="2147489436" r:id="rId2"/>
    <p:sldLayoutId id="2147489437" r:id="rId3"/>
    <p:sldLayoutId id="2147489438" r:id="rId4"/>
    <p:sldLayoutId id="2147489439" r:id="rId5"/>
    <p:sldLayoutId id="2147489440" r:id="rId6"/>
    <p:sldLayoutId id="2147489441" r:id="rId7"/>
    <p:sldLayoutId id="2147489442" r:id="rId8"/>
    <p:sldLayoutId id="2147489443" r:id="rId9"/>
    <p:sldLayoutId id="2147489444" r:id="rId10"/>
    <p:sldLayoutId id="2147489445" r:id="rId11"/>
  </p:sldLayoutIdLst>
  <p:transition spd="slow" advClick="0" advTm="0">
    <p:blinds dir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8D32C5C-B173-4352-A610-ADC1D0A69FCD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CC229BD-9F5F-47E7-8258-2390CE7BF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46" r:id="rId1"/>
    <p:sldLayoutId id="2147489447" r:id="rId2"/>
    <p:sldLayoutId id="2147489448" r:id="rId3"/>
    <p:sldLayoutId id="2147489449" r:id="rId4"/>
    <p:sldLayoutId id="2147489450" r:id="rId5"/>
    <p:sldLayoutId id="2147489451" r:id="rId6"/>
    <p:sldLayoutId id="2147489452" r:id="rId7"/>
    <p:sldLayoutId id="2147489453" r:id="rId8"/>
    <p:sldLayoutId id="2147489454" r:id="rId9"/>
    <p:sldLayoutId id="2147489455" r:id="rId10"/>
    <p:sldLayoutId id="2147489456" r:id="rId11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A740499-FF6B-4A11-B6EB-ADF21823FDDA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90C4132-97DF-4A30-BB5D-611207464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57" r:id="rId1"/>
    <p:sldLayoutId id="2147489458" r:id="rId2"/>
    <p:sldLayoutId id="2147489459" r:id="rId3"/>
    <p:sldLayoutId id="2147489460" r:id="rId4"/>
    <p:sldLayoutId id="2147489461" r:id="rId5"/>
    <p:sldLayoutId id="2147489462" r:id="rId6"/>
    <p:sldLayoutId id="2147489463" r:id="rId7"/>
    <p:sldLayoutId id="2147489464" r:id="rId8"/>
    <p:sldLayoutId id="2147489465" r:id="rId9"/>
    <p:sldLayoutId id="2147489466" r:id="rId10"/>
    <p:sldLayoutId id="2147489467" r:id="rId11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11/13/2020 8:29:37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59F4D86-9EAB-4A2E-B970-8BD2D1B38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98" r:id="rId1"/>
    <p:sldLayoutId id="2147489499" r:id="rId2"/>
    <p:sldLayoutId id="2147489500" r:id="rId3"/>
    <p:sldLayoutId id="2147489501" r:id="rId4"/>
    <p:sldLayoutId id="2147489502" r:id="rId5"/>
    <p:sldLayoutId id="2147489503" r:id="rId6"/>
    <p:sldLayoutId id="2147489479" r:id="rId7"/>
    <p:sldLayoutId id="2147489504" r:id="rId8"/>
    <p:sldLayoutId id="2147489480" r:id="rId9"/>
    <p:sldLayoutId id="2147489481" r:id="rId10"/>
    <p:sldLayoutId id="2147489505" r:id="rId11"/>
    <p:sldLayoutId id="2147489506" r:id="rId12"/>
    <p:sldLayoutId id="2147489482" r:id="rId13"/>
    <p:sldLayoutId id="2147489507" r:id="rId14"/>
    <p:sldLayoutId id="2147489508" r:id="rId15"/>
    <p:sldLayoutId id="2147489509" r:id="rId16"/>
    <p:sldLayoutId id="2147489510" r:id="rId17"/>
  </p:sldLayoutIdLst>
  <p:hf sldNum="0" hdr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605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5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FB675C5B-CEA6-4E6D-B273-55EA7470ABFB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19C1D3E8-0818-4A26-A719-40F78BF95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11" r:id="rId1"/>
    <p:sldLayoutId id="2147489512" r:id="rId2"/>
    <p:sldLayoutId id="2147489513" r:id="rId3"/>
    <p:sldLayoutId id="2147489514" r:id="rId4"/>
    <p:sldLayoutId id="2147489515" r:id="rId5"/>
    <p:sldLayoutId id="2147489516" r:id="rId6"/>
    <p:sldLayoutId id="2147489517" r:id="rId7"/>
    <p:sldLayoutId id="2147489518" r:id="rId8"/>
    <p:sldLayoutId id="2147489519" r:id="rId9"/>
    <p:sldLayoutId id="2147489520" r:id="rId10"/>
    <p:sldLayoutId id="2147489521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C1483A8-6E43-468C-B2C4-11CA2F5E30EE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9F8472A-9465-4B43-A2E9-01163C9B3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22" r:id="rId1"/>
    <p:sldLayoutId id="2147489523" r:id="rId2"/>
    <p:sldLayoutId id="2147489524" r:id="rId3"/>
    <p:sldLayoutId id="2147489525" r:id="rId4"/>
    <p:sldLayoutId id="2147489526" r:id="rId5"/>
    <p:sldLayoutId id="2147489527" r:id="rId6"/>
    <p:sldLayoutId id="2147489483" r:id="rId7"/>
    <p:sldLayoutId id="2147489528" r:id="rId8"/>
    <p:sldLayoutId id="2147489484" r:id="rId9"/>
    <p:sldLayoutId id="2147489485" r:id="rId10"/>
    <p:sldLayoutId id="2147489529" r:id="rId11"/>
    <p:sldLayoutId id="2147489530" r:id="rId12"/>
    <p:sldLayoutId id="2147489486" r:id="rId13"/>
    <p:sldLayoutId id="2147489531" r:id="rId14"/>
    <p:sldLayoutId id="2147489532" r:id="rId15"/>
    <p:sldLayoutId id="2147489533" r:id="rId16"/>
    <p:sldLayoutId id="2147489534" r:id="rId17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5829887-EE78-4D10-8E34-F16CF05F8ECA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7771C3-40BB-48EC-A8C2-918EAB0C86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32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36" r:id="rId1"/>
    <p:sldLayoutId id="2147489537" r:id="rId2"/>
    <p:sldLayoutId id="2147489538" r:id="rId3"/>
    <p:sldLayoutId id="2147489539" r:id="rId4"/>
    <p:sldLayoutId id="2147489540" r:id="rId5"/>
    <p:sldLayoutId id="2147489541" r:id="rId6"/>
    <p:sldLayoutId id="2147489542" r:id="rId7"/>
    <p:sldLayoutId id="2147489543" r:id="rId8"/>
    <p:sldLayoutId id="2147489544" r:id="rId9"/>
    <p:sldLayoutId id="2147489545" r:id="rId10"/>
    <p:sldLayoutId id="2147489546" r:id="rId11"/>
    <p:sldLayoutId id="2147489547" r:id="rId12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262" eaLnBrk="1" fontAlgn="auto" hangingPunct="1">
                <a:spcBef>
                  <a:spcPts val="0"/>
                </a:spcBef>
                <a:spcAft>
                  <a:spcPts val="0"/>
                </a:spcAft>
              </a:pPr>
              <a:t>11/13/2020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 eaLnBrk="1" fontAlgn="auto" hangingPunct="1">
              <a:spcBef>
                <a:spcPts val="0"/>
              </a:spcBef>
              <a:spcAft>
                <a:spcPts val="0"/>
              </a:spcAft>
            </a:pPr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262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906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49" r:id="rId1"/>
    <p:sldLayoutId id="2147489550" r:id="rId2"/>
    <p:sldLayoutId id="2147489551" r:id="rId3"/>
    <p:sldLayoutId id="2147489552" r:id="rId4"/>
    <p:sldLayoutId id="2147489553" r:id="rId5"/>
    <p:sldLayoutId id="2147489554" r:id="rId6"/>
    <p:sldLayoutId id="2147489555" r:id="rId7"/>
    <p:sldLayoutId id="2147489556" r:id="rId8"/>
    <p:sldLayoutId id="2147489557" r:id="rId9"/>
    <p:sldLayoutId id="2147489558" r:id="rId10"/>
    <p:sldLayoutId id="21474895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xStyles>
    <p:titleStyle>
      <a:lvl1pPr algn="ctr" defTabSz="9142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8" indent="-285707" algn="l" defTabSz="91426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7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9" indent="-228565" algn="l" defTabSz="91426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9" indent="-228565" algn="l" defTabSz="91426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0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1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CF5F242-132D-4795-9C32-4926A553084A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694E727-AB3A-4542-81C2-63A60C628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3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61" r:id="rId1"/>
    <p:sldLayoutId id="2147489562" r:id="rId2"/>
    <p:sldLayoutId id="2147489563" r:id="rId3"/>
    <p:sldLayoutId id="2147489564" r:id="rId4"/>
    <p:sldLayoutId id="2147489565" r:id="rId5"/>
    <p:sldLayoutId id="2147489566" r:id="rId6"/>
    <p:sldLayoutId id="2147489567" r:id="rId7"/>
    <p:sldLayoutId id="2147489568" r:id="rId8"/>
    <p:sldLayoutId id="2147489569" r:id="rId9"/>
    <p:sldLayoutId id="2147489570" r:id="rId10"/>
    <p:sldLayoutId id="2147489571" r:id="rId11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9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08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52822" y="3047998"/>
            <a:ext cx="4191000" cy="129540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IN" sz="1800" b="1" dirty="0" smtClean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স্বাগতম</a:t>
            </a:r>
            <a:endParaRPr lang="en-US" sz="1800" b="1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237" y="357475"/>
            <a:ext cx="8534400" cy="14478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bn-IN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পক্ষথেকে 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818" y="-18757"/>
            <a:ext cx="4485182" cy="7162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91" y="-14697"/>
            <a:ext cx="4840318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4089" y="517781"/>
            <a:ext cx="4552109" cy="921471"/>
          </a:xfrm>
          <a:prstGeom prst="rect">
            <a:avLst/>
          </a:prstGeom>
          <a:blipFill>
            <a:blip r:embed="rId4"/>
            <a:stretch>
              <a:fillRect l="-2815" b="-1721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00600" y="517781"/>
            <a:ext cx="3510643" cy="833626"/>
          </a:xfrm>
          <a:prstGeom prst="rect">
            <a:avLst/>
          </a:prstGeom>
          <a:blipFill>
            <a:blip r:embed="rId5"/>
            <a:stretch>
              <a:fillRect t="-1460" b="-2043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83921" y="1439252"/>
            <a:ext cx="4572000" cy="1110304"/>
          </a:xfrm>
          <a:prstGeom prst="rect">
            <a:avLst/>
          </a:prstGeom>
          <a:blipFill>
            <a:blip r:embed="rId6"/>
            <a:stretch>
              <a:fillRect b="-54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4660" y="2551333"/>
            <a:ext cx="3962400" cy="1348254"/>
          </a:xfrm>
          <a:prstGeom prst="rect">
            <a:avLst/>
          </a:prstGeom>
          <a:blipFill>
            <a:blip r:embed="rId7"/>
            <a:stretch>
              <a:fillRect b="-45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38924" y="4688502"/>
            <a:ext cx="4144278" cy="646331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38924" y="3886140"/>
            <a:ext cx="3803801" cy="646331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0" y="4940300"/>
            <a:ext cx="2108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(প্রতিপাদিত)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6816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4-Point Star 7"/>
          <p:cNvSpPr/>
          <p:nvPr/>
        </p:nvSpPr>
        <p:spPr>
          <a:xfrm>
            <a:off x="1955800" y="511175"/>
            <a:ext cx="4908550" cy="938213"/>
          </a:xfrm>
          <a:prstGeom prst="star24">
            <a:avLst/>
          </a:prstGeom>
          <a:solidFill>
            <a:srgbClr val="5D739A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0487" y="564448"/>
            <a:ext cx="23622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0316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5056094" y="1963271"/>
            <a:ext cx="3599290" cy="1166972"/>
          </a:xfrm>
          <a:prstGeom prst="ribbon">
            <a:avLst>
              <a:gd name="adj1" fmla="val 16667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না পারলে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এখানে ক্লিক কর </a:t>
            </a:r>
            <a:endParaRPr lang="en-US" sz="2800" b="1" u="sng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4655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0225"/>
            <a:ext cx="78486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3429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880" y="1332131"/>
            <a:ext cx="8884920" cy="1754326"/>
          </a:xfrm>
          <a:prstGeom prst="rect">
            <a:avLst/>
          </a:prstGeom>
          <a:blipFill>
            <a:blip r:embed="rId4"/>
            <a:stretch>
              <a:fillRect l="-2263" t="-5575" r="-3018" b="-14286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2963" y="457200"/>
            <a:ext cx="27892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4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 সমস্যা </a:t>
            </a:r>
            <a:endParaRPr lang="en-US" sz="40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35538" y="2606675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 sz="3600">
                <a:latin typeface="NikoshBAN" pitchFamily="2" charset="0"/>
                <a:cs typeface="NikoshBAN" pitchFamily="2" charset="0"/>
              </a:rPr>
              <a:t>এখানে, 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69859" y="3086200"/>
            <a:ext cx="3810000" cy="633571"/>
          </a:xfrm>
          <a:prstGeom prst="rect">
            <a:avLst/>
          </a:prstGeom>
          <a:blipFill>
            <a:blip r:embed="rId5"/>
            <a:stretch>
              <a:fillRect l="-4480" t="-5769" r="-3520" b="-3653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0863" y="3565525"/>
            <a:ext cx="1676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m/s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951288"/>
            <a:ext cx="23082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s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67400" y="4334603"/>
            <a:ext cx="2781300" cy="633571"/>
          </a:xfrm>
          <a:prstGeom prst="rect">
            <a:avLst/>
          </a:prstGeom>
          <a:blipFill>
            <a:blip r:embed="rId6"/>
            <a:stretch>
              <a:fillRect l="-6140" t="-11538" b="-3653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67400" y="4930580"/>
            <a:ext cx="2438400" cy="584775"/>
          </a:xfrm>
          <a:prstGeom prst="rect">
            <a:avLst/>
          </a:prstGeom>
          <a:blipFill>
            <a:blip r:embed="rId7"/>
            <a:stretch>
              <a:fillRect l="-7000" t="-14583" r="-4000" b="-3958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5473700"/>
            <a:ext cx="2971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অতিক্রান্ত দূরত্ব,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NikoshBAN" panose="02000000000000000000" pitchFamily="2" charset="0"/>
              </a:rPr>
              <a:t>S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?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715000" y="3867150"/>
            <a:ext cx="0" cy="2201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37373" y="3402985"/>
            <a:ext cx="2531297" cy="58477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338" y="3135313"/>
            <a:ext cx="1981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জানি,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0" y="3857625"/>
            <a:ext cx="19224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bn-IN" altLang="en-US"/>
              <a:t>=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15+4 ×5</a:t>
            </a:r>
            <a:endParaRPr lang="en-US" alt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60600" y="4222750"/>
            <a:ext cx="19224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bn-IN" altLang="en-US"/>
              <a:t>=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35 m/s</a:t>
            </a:r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911225" y="4559300"/>
            <a:ext cx="10620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45447" y="4636647"/>
            <a:ext cx="2735568" cy="884088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73648" y="5424593"/>
            <a:ext cx="3199834" cy="1060483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36800" y="6275388"/>
            <a:ext cx="177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r>
              <a:rPr lang="en-US" dirty="0"/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125 m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81188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0" grpId="0"/>
      <p:bldP spid="14" grpId="0"/>
      <p:bldP spid="15" grpId="0"/>
      <p:bldP spid="16" grpId="0"/>
      <p:bldP spid="17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563" y="762000"/>
            <a:ext cx="35512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I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 সমস্যা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563" y="1331913"/>
            <a:ext cx="8732838" cy="1754326"/>
          </a:xfrm>
          <a:prstGeom prst="rect">
            <a:avLst/>
          </a:prstGeom>
          <a:blipFill>
            <a:blip r:embed="rId3"/>
            <a:stretch>
              <a:fillRect l="-2303" t="-5208" r="-2163" b="-1423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152400"/>
            <a:ext cx="2362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 advTm="28854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7763"/>
            <a:ext cx="57912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1235">
            <a:off x="281416" y="750117"/>
            <a:ext cx="2513534" cy="219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1500">
            <a:off x="303901" y="840660"/>
            <a:ext cx="2468563" cy="255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3100639" y="914400"/>
            <a:ext cx="5890961" cy="1295400"/>
          </a:xfrm>
          <a:prstGeom prst="wedgeRectCallout">
            <a:avLst>
              <a:gd name="adj1" fmla="val -51549"/>
              <a:gd name="adj2" fmla="val 14529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9768"/>
              </a:avLst>
            </a:prstTxWarp>
            <a:noAutofit/>
          </a:bodyPr>
          <a:lstStyle/>
          <a:p>
            <a:pPr algn="ctr"/>
            <a:r>
              <a:rPr lang="en-US" sz="22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22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শতভাগ</a:t>
            </a:r>
            <a:r>
              <a:rPr lang="en-US" sz="22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2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22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2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22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2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) </a:t>
            </a:r>
            <a:r>
              <a:rPr lang="en-US" sz="22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22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2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2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2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22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22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2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22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2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2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”</a:t>
            </a:r>
            <a:endParaRPr lang="en-US" sz="2200" b="1" dirty="0">
              <a:ln w="1905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13641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534150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 আমাদের উপর সহায় হউন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আজ এ পর্যন্তই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খোদা হাফেজ।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533650"/>
            <a:ext cx="69342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574481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15874" r="18092" b="38670"/>
          <a:stretch>
            <a:fillRect/>
          </a:stretch>
        </p:blipFill>
        <p:spPr bwMode="auto">
          <a:xfrm>
            <a:off x="3581400" y="566738"/>
            <a:ext cx="1905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423988"/>
            <a:ext cx="6919912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1621729" y="3227898"/>
            <a:ext cx="4288779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8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kern="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6172" y="3471560"/>
            <a:ext cx="2716227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b="1" spc="50" dirty="0" err="1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ডিপ্লোমা</a:t>
            </a:r>
            <a:r>
              <a:rPr lang="en-US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1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939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/>
          <a:stretch>
            <a:fillRect/>
          </a:stretch>
        </p:blipFill>
        <p:spPr bwMode="auto">
          <a:xfrm rot="-216284">
            <a:off x="5768975" y="1793875"/>
            <a:ext cx="136366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12" y="1713746"/>
            <a:ext cx="1428206" cy="1639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40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>
            <a:fillRect/>
          </a:stretch>
        </p:blipFill>
        <p:spPr bwMode="auto">
          <a:xfrm rot="-1659938">
            <a:off x="1933575" y="4784725"/>
            <a:ext cx="4826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819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66700"/>
            <a:ext cx="85344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685800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25679" y="1676400"/>
            <a:ext cx="41216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kern="0" dirty="0">
                <a:blipFill>
                  <a:blip r:embed="rId4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গতির সমীকরণ  </a:t>
            </a:r>
            <a:endParaRPr lang="en-US" sz="1050" kern="0" dirty="0">
              <a:solidFill>
                <a:sysClr val="windowText" lastClr="000000"/>
              </a:solidFill>
              <a:latin typeface="Verdan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241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76467" y="676192"/>
            <a:ext cx="2235380" cy="1033696"/>
            <a:chOff x="3200083" y="500297"/>
            <a:chExt cx="2743833" cy="1600199"/>
          </a:xfrm>
          <a:noFill/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083" y="500297"/>
              <a:ext cx="2743833" cy="1600199"/>
            </a:xfrm>
            <a:prstGeom prst="rect">
              <a:avLst/>
            </a:prstGeom>
            <a:grpFill/>
          </p:spPr>
        </p:pic>
        <p:sp>
          <p:nvSpPr>
            <p:cNvPr id="3" name="TextBox 2"/>
            <p:cNvSpPr txBox="1"/>
            <p:nvPr/>
          </p:nvSpPr>
          <p:spPr>
            <a:xfrm>
              <a:off x="3364027" y="738294"/>
              <a:ext cx="1219199" cy="64633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শিখন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01835" y="738294"/>
              <a:ext cx="991097" cy="100054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Horizontal Scroll 4"/>
          <p:cNvSpPr/>
          <p:nvPr/>
        </p:nvSpPr>
        <p:spPr>
          <a:xfrm>
            <a:off x="685800" y="1109663"/>
            <a:ext cx="7696200" cy="4495800"/>
          </a:xfrm>
          <a:prstGeom prst="horizontalScroll">
            <a:avLst/>
          </a:prstGeom>
          <a:pattFill prst="dkUpDiag">
            <a:fgClr>
              <a:srgbClr val="C00000"/>
            </a:fgClr>
            <a:bgClr>
              <a:schemeClr val="bg1"/>
            </a:bgClr>
          </a:patt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2918" y="1987444"/>
            <a:ext cx="420892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2257" y="3076827"/>
            <a:ext cx="6672542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IN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গতির সমীকরণ কী তা ব্যাখ্যা করতে পারবে ।</a:t>
            </a:r>
            <a:endParaRPr lang="en-US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4328" y="4026313"/>
            <a:ext cx="6915150" cy="10772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IN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bn-IN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গতির সমীকরণ প্রয়োগ করে গাণিতিক সমস্যার সমাধান করতে পারবে।</a:t>
            </a:r>
            <a:endParaRPr lang="en-US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2257" y="3542455"/>
            <a:ext cx="70866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IN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bn-IN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গতির সমীকরণ প্রতিপাদন করতে পারবে।</a:t>
            </a:r>
            <a:endParaRPr lang="en-US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5075" y="2563813"/>
            <a:ext cx="6689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sz="36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গতির সমীকরণ</a:t>
            </a:r>
            <a:r>
              <a:rPr lang="en-US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কাকে বলে তা বলতে পারবে ।  </a:t>
            </a:r>
            <a:endParaRPr lang="en-US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269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2297113"/>
            <a:ext cx="8763000" cy="435927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/>
            </a:r>
            <a:b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</a:br>
            <a:r>
              <a:rPr lang="en-US" altLang="en-US" sz="3600" u="sng" smtClean="0">
                <a:solidFill>
                  <a:srgbClr val="003300"/>
                </a:solidFill>
                <a:latin typeface="SutonnyMJ" pitchFamily="2" charset="0"/>
              </a:rPr>
              <a:t> </a:t>
            </a:r>
            <a:r>
              <a:rPr lang="en-US" altLang="en-US" sz="3600" u="sng" smtClean="0">
                <a:solidFill>
                  <a:srgbClr val="FF0000"/>
                </a:solidFill>
                <a:latin typeface="Times New Roman" pitchFamily="18" charset="0"/>
              </a:rPr>
              <a:t>v = u+at </a:t>
            </a:r>
            <a:r>
              <a:rPr lang="en-US" altLang="en-US" sz="3600" u="sng" smtClean="0">
                <a:solidFill>
                  <a:srgbClr val="FF0000"/>
                </a:solidFill>
                <a:latin typeface="SutonnyMJ" pitchFamily="2" charset="0"/>
              </a:rPr>
              <a:t>mgxKiY cÖwZcv`b</a:t>
            </a:r>
            <a:r>
              <a:rPr lang="en-US" altLang="en-US" sz="3600" smtClean="0">
                <a:solidFill>
                  <a:srgbClr val="FF0000"/>
                </a:solidFill>
                <a:latin typeface="SutonnyMJ" pitchFamily="2" charset="0"/>
              </a:rPr>
              <a:t> t </a:t>
            </a: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>g‡bKwi, ‡Kv‡bv e¯‘ </a:t>
            </a: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u </a:t>
            </a: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>Avw`‡eM wb‡q </a:t>
            </a: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a </a:t>
            </a: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>mylg Z¡i‡Y </a:t>
            </a: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t </a:t>
            </a: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>mgq P‡j </a:t>
            </a: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v </a:t>
            </a: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>†kl‡eM cÖvß nq|</a:t>
            </a:r>
            <a:b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</a:b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>myZis </a:t>
            </a: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t </a:t>
            </a: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>mg‡q †e‡Mi cwieZ©b = </a:t>
            </a: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v-u</a:t>
            </a:r>
            <a:b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        1   ,,       ,,        ,,     = (v-u)/t </a:t>
            </a: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/>
            </a:r>
            <a:b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</a:b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>‡h‡nZz GKK mg‡q †e‡Mi cwieZ©b‡K Z¡iY e‡j| myZivs Z¡iY </a:t>
            </a: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a </a:t>
            </a: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>n‡j cvB,  </a:t>
            </a: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a = (v-u)/t </a:t>
            </a:r>
            <a:b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>                ev,</a:t>
            </a: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 at = v-u</a:t>
            </a:r>
            <a:b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                  </a:t>
            </a:r>
            <a:r>
              <a:rPr lang="en-US" altLang="en-US" sz="3600" smtClean="0">
                <a:solidFill>
                  <a:srgbClr val="003300"/>
                </a:solidFill>
                <a:latin typeface="SutonnyMJ" pitchFamily="2" charset="0"/>
              </a:rPr>
              <a:t>ev, </a:t>
            </a:r>
            <a:r>
              <a:rPr lang="en-US" altLang="en-US" sz="3600" smtClean="0">
                <a:solidFill>
                  <a:srgbClr val="003300"/>
                </a:solidFill>
                <a:latin typeface="Times New Roman" pitchFamily="18" charset="0"/>
              </a:rPr>
              <a:t>v = u+at                                   </a:t>
            </a:r>
            <a:endParaRPr lang="en-US" altLang="en-US" sz="3200" smtClean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8900" y="130175"/>
            <a:ext cx="3886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4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 সম্পর্কিত সমীকরণ </a:t>
            </a:r>
            <a:endParaRPr lang="en-US" sz="40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875" y="1528763"/>
            <a:ext cx="9021763" cy="920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3116" r="5371" b="30260"/>
          <a:stretch>
            <a:fillRect/>
          </a:stretch>
        </p:blipFill>
        <p:spPr bwMode="auto">
          <a:xfrm>
            <a:off x="6727825" y="838200"/>
            <a:ext cx="23653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5875" y="1155700"/>
            <a:ext cx="106363" cy="928688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45575" y="1112838"/>
            <a:ext cx="106363" cy="9302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086600" y="1698625"/>
            <a:ext cx="222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bn-IN" altLang="en-US">
                <a:latin typeface="NikoshBAN" pitchFamily="2" charset="0"/>
                <a:cs typeface="NikoshBAN" pitchFamily="2" charset="0"/>
              </a:rPr>
              <a:t>আদিবেগ</a:t>
            </a:r>
            <a:r>
              <a:rPr lang="en-US" altLang="en-US"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>
                <a:latin typeface="NikoshBAN" pitchFamily="2" charset="0"/>
                <a:cs typeface="NikoshBAN" pitchFamily="2" charset="0"/>
              </a:rPr>
              <a:t>=</a:t>
            </a:r>
            <a:r>
              <a:rPr lang="bn-IN" altLang="en-US"/>
              <a:t>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u</a:t>
            </a:r>
            <a:endParaRPr lang="en-US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0175" y="1698625"/>
            <a:ext cx="177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NikoshBAN" pitchFamily="2" charset="0"/>
                <a:cs typeface="NikoshBAN" pitchFamily="2" charset="0"/>
              </a:rPr>
              <a:t>শেষবেগ=</a:t>
            </a:r>
            <a:r>
              <a:rPr lang="en-US" altLang="en-US">
                <a:latin typeface="Times New Roman" pitchFamily="18" charset="0"/>
                <a:cs typeface="NikoshBAN" pitchFamily="2" charset="0"/>
              </a:rPr>
              <a:t>v</a:t>
            </a:r>
            <a:r>
              <a:rPr lang="en-US" altLang="en-US"/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49700" y="1698625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NikoshBAN" pitchFamily="2" charset="0"/>
                <a:cs typeface="NikoshBAN" pitchFamily="2" charset="0"/>
              </a:rPr>
              <a:t>সময়=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t</a:t>
            </a:r>
            <a:endParaRPr lang="en-US" alt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04038" y="6067425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NikoshBAN" pitchFamily="2" charset="0"/>
                <a:cs typeface="NikoshBAN" pitchFamily="2" charset="0"/>
              </a:rPr>
              <a:t>( প্রতিপাদিত)  </a:t>
            </a:r>
          </a:p>
        </p:txBody>
      </p:sp>
    </p:spTree>
    <p:custDataLst>
      <p:tags r:id="rId1"/>
    </p:custDataLst>
  </p:cSld>
  <p:clrMapOvr>
    <a:masterClrMapping/>
  </p:clrMapOvr>
  <p:transition spd="slow" advTm="6921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9993 0.011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6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2" grpId="0"/>
      <p:bldP spid="4" grpId="0" animBg="1"/>
      <p:bldP spid="6" grpId="0" animBg="1"/>
      <p:bldP spid="7" grpId="0" animBg="1"/>
      <p:bldP spid="3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130175"/>
            <a:ext cx="3886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4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 সম্পর্কিত সমীকরণ </a:t>
            </a:r>
            <a:endParaRPr lang="en-US" sz="40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875" y="1528763"/>
            <a:ext cx="9021763" cy="920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3116" r="5371" b="30260"/>
          <a:stretch>
            <a:fillRect/>
          </a:stretch>
        </p:blipFill>
        <p:spPr bwMode="auto">
          <a:xfrm>
            <a:off x="6727825" y="838200"/>
            <a:ext cx="23653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5875" y="1155700"/>
            <a:ext cx="106363" cy="928688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45575" y="1112838"/>
            <a:ext cx="106363" cy="9302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086600" y="1698625"/>
            <a:ext cx="222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bn-IN" altLang="en-US">
                <a:latin typeface="NikoshBAN" pitchFamily="2" charset="0"/>
                <a:cs typeface="NikoshBAN" pitchFamily="2" charset="0"/>
              </a:rPr>
              <a:t>আদিবেগ</a:t>
            </a:r>
            <a:r>
              <a:rPr lang="en-US" altLang="en-US"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>
                <a:latin typeface="NikoshBAN" pitchFamily="2" charset="0"/>
                <a:cs typeface="NikoshBAN" pitchFamily="2" charset="0"/>
              </a:rPr>
              <a:t>=</a:t>
            </a:r>
            <a:r>
              <a:rPr lang="bn-IN" altLang="en-US"/>
              <a:t>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u</a:t>
            </a:r>
            <a:endParaRPr lang="en-US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40013" y="1751013"/>
            <a:ext cx="177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NikoshBAN" pitchFamily="2" charset="0"/>
                <a:cs typeface="NikoshBAN" pitchFamily="2" charset="0"/>
              </a:rPr>
              <a:t>শেষবেগ=</a:t>
            </a:r>
            <a:r>
              <a:rPr lang="en-US" altLang="en-US">
                <a:latin typeface="Times New Roman" pitchFamily="18" charset="0"/>
                <a:cs typeface="NikoshBAN" pitchFamily="2" charset="0"/>
              </a:rPr>
              <a:t>v</a:t>
            </a:r>
            <a:r>
              <a:rPr lang="en-US" altLang="en-US"/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03825" y="1698625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NikoshBAN" pitchFamily="2" charset="0"/>
                <a:cs typeface="NikoshBAN" pitchFamily="2" charset="0"/>
              </a:rPr>
              <a:t>সময়=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t</a:t>
            </a:r>
            <a:endParaRPr lang="en-US" alt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64250" y="5087938"/>
            <a:ext cx="2133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NikoshBAN" pitchFamily="2" charset="0"/>
                <a:cs typeface="NikoshBAN" pitchFamily="2" charset="0"/>
              </a:rPr>
              <a:t>( প্রতিপাদিত) 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2238" y="1793875"/>
            <a:ext cx="8907462" cy="17463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7688" y="1751013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NikoshBAN" pitchFamily="2" charset="0"/>
                <a:ea typeface="SimSun" pitchFamily="2" charset="-122"/>
                <a:cs typeface="NikoshBAN" pitchFamily="2" charset="0"/>
              </a:rPr>
              <a:t>দূরত্ব =</a:t>
            </a:r>
            <a:r>
              <a:rPr lang="en-US" altLang="en-US" sz="2800">
                <a:ea typeface="SimSun" pitchFamily="2" charset="-122"/>
                <a:cs typeface="NikoshBAN" pitchFamily="2" charset="0"/>
              </a:rPr>
              <a:t> </a:t>
            </a:r>
            <a:r>
              <a:rPr lang="en-US" altLang="en-US" sz="28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</a:t>
            </a:r>
            <a:endParaRPr lang="en-US" altLang="en-US" sz="2800">
              <a:ea typeface="SimSun" pitchFamily="2" charset="-122"/>
            </a:endParaRPr>
          </a:p>
        </p:txBody>
      </p:sp>
      <p:sp>
        <p:nvSpPr>
          <p:cNvPr id="38" name="TextBox 3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875" y="2467816"/>
            <a:ext cx="9136063" cy="1814215"/>
          </a:xfrm>
          <a:prstGeom prst="rect">
            <a:avLst/>
          </a:prstGeom>
          <a:blipFill>
            <a:blip r:embed="rId4"/>
            <a:stretch>
              <a:fillRect b="-1245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3014" name="TextBox 43013"/>
          <p:cNvSpPr txBox="1"/>
          <p:nvPr/>
        </p:nvSpPr>
        <p:spPr>
          <a:xfrm>
            <a:off x="550863" y="4191000"/>
            <a:ext cx="33020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অতিক্রান্ত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</a:p>
        </p:txBody>
      </p:sp>
      <p:sp>
        <p:nvSpPr>
          <p:cNvPr id="43017" name="Rectangle 430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78995" y="4191348"/>
            <a:ext cx="2298514" cy="646331"/>
          </a:xfrm>
          <a:prstGeom prst="rect">
            <a:avLst/>
          </a:prstGeom>
          <a:blipFill>
            <a:blip r:embed="rId5"/>
            <a:stretch>
              <a:fillRect l="-8753" t="-16981" b="-3962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3018" name="TextBox 430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19400" y="4776123"/>
            <a:ext cx="2539812" cy="736997"/>
          </a:xfrm>
          <a:prstGeom prst="rect">
            <a:avLst/>
          </a:prstGeom>
          <a:blipFill>
            <a:blip r:embed="rId6"/>
            <a:stretch>
              <a:fillRect b="-578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custDataLst>
      <p:tags r:id="rId1"/>
    </p:custDataLst>
  </p:cSld>
  <p:clrMapOvr>
    <a:masterClrMapping/>
  </p:clrMapOvr>
  <p:transition spd="slow" advTm="6738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9993 0.011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65" y="55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3" grpId="0"/>
      <p:bldP spid="8" grpId="0"/>
      <p:bldP spid="9" grpId="0"/>
      <p:bldP spid="10" grpId="0"/>
      <p:bldP spid="24" grpId="0"/>
      <p:bldP spid="430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130175"/>
            <a:ext cx="3886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4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 সম্পর্কিত সমীকরণ </a:t>
            </a:r>
            <a:endParaRPr lang="en-US" sz="40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875" y="1528763"/>
            <a:ext cx="9021763" cy="920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3116" r="5371" b="30260"/>
          <a:stretch>
            <a:fillRect/>
          </a:stretch>
        </p:blipFill>
        <p:spPr bwMode="auto">
          <a:xfrm>
            <a:off x="6727825" y="838200"/>
            <a:ext cx="23653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5875" y="1155700"/>
            <a:ext cx="106363" cy="928688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45575" y="1112838"/>
            <a:ext cx="106363" cy="9302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086600" y="1698625"/>
            <a:ext cx="222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bn-IN" altLang="en-US">
                <a:latin typeface="NikoshBAN" pitchFamily="2" charset="0"/>
                <a:cs typeface="NikoshBAN" pitchFamily="2" charset="0"/>
              </a:rPr>
              <a:t>আদিবেগ</a:t>
            </a:r>
            <a:r>
              <a:rPr lang="en-US" altLang="en-US"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>
                <a:latin typeface="NikoshBAN" pitchFamily="2" charset="0"/>
                <a:cs typeface="NikoshBAN" pitchFamily="2" charset="0"/>
              </a:rPr>
              <a:t>=</a:t>
            </a:r>
            <a:r>
              <a:rPr lang="bn-IN" altLang="en-US"/>
              <a:t>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u</a:t>
            </a:r>
            <a:endParaRPr lang="en-US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40013" y="1751013"/>
            <a:ext cx="177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NikoshBAN" pitchFamily="2" charset="0"/>
                <a:cs typeface="NikoshBAN" pitchFamily="2" charset="0"/>
              </a:rPr>
              <a:t>শেষবেগ=</a:t>
            </a:r>
            <a:r>
              <a:rPr lang="en-US" altLang="en-US">
                <a:latin typeface="Times New Roman" pitchFamily="18" charset="0"/>
                <a:cs typeface="NikoshBAN" pitchFamily="2" charset="0"/>
              </a:rPr>
              <a:t>v</a:t>
            </a:r>
            <a:r>
              <a:rPr lang="en-US" altLang="en-US"/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03825" y="1698625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NikoshBAN" pitchFamily="2" charset="0"/>
                <a:cs typeface="NikoshBAN" pitchFamily="2" charset="0"/>
              </a:rPr>
              <a:t>সময়=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t</a:t>
            </a:r>
            <a:endParaRPr lang="en-US" altLang="en-US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2238" y="1793875"/>
            <a:ext cx="8907462" cy="17463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7688" y="1751013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latin typeface="NikoshBAN" pitchFamily="2" charset="0"/>
                <a:ea typeface="SimSun" pitchFamily="2" charset="-122"/>
                <a:cs typeface="NikoshBAN" pitchFamily="2" charset="0"/>
              </a:rPr>
              <a:t>দূরত্ব =</a:t>
            </a:r>
            <a:r>
              <a:rPr lang="en-US" altLang="en-US" sz="2800">
                <a:ea typeface="SimSun" pitchFamily="2" charset="-122"/>
                <a:cs typeface="NikoshBAN" pitchFamily="2" charset="0"/>
              </a:rPr>
              <a:t> </a:t>
            </a:r>
            <a:r>
              <a:rPr lang="en-US" altLang="en-US" sz="28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</a:t>
            </a:r>
            <a:endParaRPr lang="en-US" altLang="en-US" sz="2800">
              <a:ea typeface="SimSun" pitchFamily="2" charset="-122"/>
            </a:endParaRPr>
          </a:p>
        </p:txBody>
      </p:sp>
      <p:sp>
        <p:nvSpPr>
          <p:cNvPr id="38" name="TextBox 3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875" y="2467816"/>
            <a:ext cx="9136063" cy="1814215"/>
          </a:xfrm>
          <a:prstGeom prst="rect">
            <a:avLst/>
          </a:prstGeom>
          <a:blipFill>
            <a:blip r:embed="rId4"/>
            <a:stretch>
              <a:fillRect b="-1245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3014" name="TextBox 43013"/>
          <p:cNvSpPr txBox="1"/>
          <p:nvPr/>
        </p:nvSpPr>
        <p:spPr>
          <a:xfrm>
            <a:off x="550863" y="4191000"/>
            <a:ext cx="33020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অতিক্রান্ত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</a:p>
        </p:txBody>
      </p:sp>
      <p:sp>
        <p:nvSpPr>
          <p:cNvPr id="43017" name="Rectangle 430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78995" y="4191348"/>
            <a:ext cx="2298514" cy="646331"/>
          </a:xfrm>
          <a:prstGeom prst="rect">
            <a:avLst/>
          </a:prstGeom>
          <a:blipFill>
            <a:blip r:embed="rId5"/>
            <a:stretch>
              <a:fillRect l="-8753" t="-16981" b="-3962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3018" name="TextBox 430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19400" y="4776123"/>
            <a:ext cx="2539812" cy="736997"/>
          </a:xfrm>
          <a:prstGeom prst="rect">
            <a:avLst/>
          </a:prstGeom>
          <a:blipFill>
            <a:blip r:embed="rId6"/>
            <a:stretch>
              <a:fillRect b="-578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562600" y="4852988"/>
            <a:ext cx="2359025" cy="584200"/>
            <a:chOff x="5562600" y="4852233"/>
            <a:chExt cx="2358659" cy="58477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562600" y="5104893"/>
              <a:ext cx="167614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538" name="TextBox 13"/>
            <p:cNvSpPr txBox="1">
              <a:spLocks noChangeArrowheads="1"/>
            </p:cNvSpPr>
            <p:nvPr/>
          </p:nvSpPr>
          <p:spPr bwMode="auto">
            <a:xfrm>
              <a:off x="7334239" y="4852233"/>
              <a:ext cx="5870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9pPr>
            </a:lstStyle>
            <a:p>
              <a:r>
                <a:rPr lang="en-US" altLang="en-US"/>
                <a:t>(</a:t>
              </a:r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i)</a:t>
              </a:r>
              <a:endParaRPr lang="en-US" altLang="en-US"/>
            </a:p>
          </p:txBody>
        </p:sp>
      </p:grpSp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19400" y="5513120"/>
            <a:ext cx="2539812" cy="64633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548313" y="5575300"/>
            <a:ext cx="2473325" cy="584200"/>
            <a:chOff x="5562600" y="4852233"/>
            <a:chExt cx="2472472" cy="584775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562600" y="5104894"/>
              <a:ext cx="167582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536" name="TextBox 25"/>
            <p:cNvSpPr txBox="1">
              <a:spLocks noChangeArrowheads="1"/>
            </p:cNvSpPr>
            <p:nvPr/>
          </p:nvSpPr>
          <p:spPr bwMode="auto">
            <a:xfrm>
              <a:off x="7334239" y="4852233"/>
              <a:ext cx="7008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9pPr>
            </a:lstStyle>
            <a:p>
              <a:r>
                <a:rPr lang="en-US" altLang="en-US"/>
                <a:t>(</a:t>
              </a:r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ii)</a:t>
              </a:r>
              <a:endParaRPr lang="en-US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2425" y="5243513"/>
            <a:ext cx="27114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574925"/>
            <a:ext cx="3962400" cy="6683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6776" y="2508979"/>
            <a:ext cx="4492852" cy="787716"/>
          </a:xfrm>
          <a:prstGeom prst="rect">
            <a:avLst/>
          </a:prstGeom>
          <a:blipFill>
            <a:blip r:embed="rId8"/>
            <a:stretch>
              <a:fillRect b="-1860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custDataLst>
      <p:tags r:id="rId1"/>
    </p:custDataLst>
  </p:cSld>
  <p:clrMapOvr>
    <a:masterClrMapping/>
  </p:clrMapOvr>
  <p:transition spd="slow" advTm="8647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9993 0.011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65" y="55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3" grpId="0"/>
      <p:bldP spid="8" grpId="0"/>
      <p:bldP spid="9" grpId="0"/>
      <p:bldP spid="24" grpId="0"/>
      <p:bldP spid="430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0414" y="574259"/>
            <a:ext cx="4582885" cy="921471"/>
          </a:xfrm>
          <a:prstGeom prst="rect">
            <a:avLst/>
          </a:prstGeom>
          <a:blipFill>
            <a:blip r:embed="rId4"/>
            <a:stretch>
              <a:fillRect l="-2793" b="-1788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52043" y="708625"/>
            <a:ext cx="4227286" cy="646331"/>
          </a:xfrm>
          <a:prstGeom prst="rect">
            <a:avLst/>
          </a:prstGeom>
          <a:blipFill>
            <a:blip r:embed="rId5"/>
            <a:stretch>
              <a:fillRect t="-15094" b="-4150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00398" y="1546887"/>
            <a:ext cx="3225802" cy="921471"/>
          </a:xfrm>
          <a:prstGeom prst="rect">
            <a:avLst/>
          </a:prstGeom>
          <a:blipFill>
            <a:blip r:embed="rId6"/>
            <a:stretch>
              <a:fillRect l="-6238" b="-1457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70842" y="2363922"/>
            <a:ext cx="3505202" cy="970074"/>
          </a:xfrm>
          <a:prstGeom prst="rect">
            <a:avLst/>
          </a:prstGeom>
          <a:blipFill>
            <a:blip r:embed="rId7"/>
            <a:stretch>
              <a:fillRect l="-5739" b="-1635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70842" y="3229560"/>
            <a:ext cx="3962402" cy="970074"/>
          </a:xfrm>
          <a:prstGeom prst="rect">
            <a:avLst/>
          </a:prstGeom>
          <a:blipFill>
            <a:blip r:embed="rId8"/>
            <a:stretch>
              <a:fillRect l="-5077" b="-1635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1240" y="3981411"/>
            <a:ext cx="3483428" cy="1129476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32575" y="4741863"/>
            <a:ext cx="2108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(প্রতিপাদিত)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6286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8900" y="130175"/>
            <a:ext cx="3886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40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 সম্পর্কিত সমীকরণ </a:t>
            </a:r>
            <a:endParaRPr lang="en-US" sz="40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875" y="1528763"/>
            <a:ext cx="9021763" cy="920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3116" r="5371" b="30260"/>
          <a:stretch>
            <a:fillRect/>
          </a:stretch>
        </p:blipFill>
        <p:spPr bwMode="auto">
          <a:xfrm>
            <a:off x="6727825" y="838200"/>
            <a:ext cx="23653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5875" y="1155700"/>
            <a:ext cx="106363" cy="928688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45575" y="1112838"/>
            <a:ext cx="106363" cy="93027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086600" y="1698625"/>
            <a:ext cx="222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bn-IN" altLang="en-US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আদিবেগ</a:t>
            </a:r>
            <a:r>
              <a:rPr lang="en-US" altLang="en-US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altLang="en-US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IN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40013" y="1751013"/>
            <a:ext cx="177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শেষবেগ=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NikoshBAN" pitchFamily="2" charset="0"/>
              </a:rPr>
              <a:t>v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03825" y="1698625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সময়= 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en-US" altLang="en-US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2238" y="1793875"/>
            <a:ext cx="8907462" cy="17463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7688" y="1751013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NikoshBAN" pitchFamily="2" charset="0"/>
                <a:ea typeface="SimSun" pitchFamily="2" charset="-122"/>
                <a:cs typeface="NikoshBAN" pitchFamily="2" charset="0"/>
              </a:rPr>
              <a:t>দূরত্ব =</a:t>
            </a:r>
            <a:r>
              <a:rPr lang="en-US" altLang="en-US" sz="2800">
                <a:solidFill>
                  <a:srgbClr val="000000"/>
                </a:solidFill>
                <a:ea typeface="SimSun" pitchFamily="2" charset="-122"/>
                <a:cs typeface="NikoshBAN" pitchFamily="2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</a:t>
            </a:r>
            <a:endParaRPr lang="en-US" altLang="en-US" sz="28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38" name="TextBox 3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875" y="2467816"/>
            <a:ext cx="9136063" cy="1814215"/>
          </a:xfrm>
          <a:prstGeom prst="rect">
            <a:avLst/>
          </a:prstGeom>
          <a:blipFill>
            <a:blip r:embed="rId4"/>
            <a:stretch>
              <a:fillRect b="-1245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3014" name="TextBox 43013"/>
          <p:cNvSpPr txBox="1"/>
          <p:nvPr/>
        </p:nvSpPr>
        <p:spPr>
          <a:xfrm>
            <a:off x="550863" y="4191000"/>
            <a:ext cx="33020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অতিক্রান্ত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</a:p>
        </p:txBody>
      </p:sp>
      <p:sp>
        <p:nvSpPr>
          <p:cNvPr id="43017" name="Rectangle 430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78995" y="4191348"/>
            <a:ext cx="2298514" cy="646331"/>
          </a:xfrm>
          <a:prstGeom prst="rect">
            <a:avLst/>
          </a:prstGeom>
          <a:blipFill>
            <a:blip r:embed="rId5"/>
            <a:stretch>
              <a:fillRect l="-8753" t="-16981" b="-3962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3018" name="TextBox 430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19400" y="4776123"/>
            <a:ext cx="2539812" cy="736997"/>
          </a:xfrm>
          <a:prstGeom prst="rect">
            <a:avLst/>
          </a:prstGeom>
          <a:blipFill>
            <a:blip r:embed="rId6"/>
            <a:stretch>
              <a:fillRect b="-578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562600" y="4852988"/>
            <a:ext cx="2359025" cy="584200"/>
            <a:chOff x="5562600" y="4852233"/>
            <a:chExt cx="2358659" cy="58477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562600" y="5104893"/>
              <a:ext cx="167614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88" name="TextBox 13"/>
            <p:cNvSpPr txBox="1">
              <a:spLocks noChangeArrowheads="1"/>
            </p:cNvSpPr>
            <p:nvPr/>
          </p:nvSpPr>
          <p:spPr bwMode="auto">
            <a:xfrm>
              <a:off x="7334239" y="4852233"/>
              <a:ext cx="5870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(</a:t>
              </a:r>
              <a:r>
                <a:rPr lang="en-US" altLang="en-US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i)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548313" y="5575300"/>
            <a:ext cx="2473325" cy="584200"/>
            <a:chOff x="5562600" y="4852233"/>
            <a:chExt cx="2472472" cy="584775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562600" y="5104894"/>
              <a:ext cx="167582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86" name="TextBox 25"/>
            <p:cNvSpPr txBox="1">
              <a:spLocks noChangeArrowheads="1"/>
            </p:cNvSpPr>
            <p:nvPr/>
          </p:nvSpPr>
          <p:spPr bwMode="auto">
            <a:xfrm>
              <a:off x="7334239" y="4852233"/>
              <a:ext cx="70083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SutonnyMJ" pitchFamily="2" charset="0"/>
                  <a:cs typeface="Arial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(</a:t>
              </a:r>
              <a:r>
                <a:rPr lang="en-US" altLang="en-US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ii)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2425" y="5243513"/>
            <a:ext cx="27114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2574925"/>
            <a:ext cx="3962400" cy="6683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6776" y="2508979"/>
            <a:ext cx="4492852" cy="787716"/>
          </a:xfrm>
          <a:prstGeom prst="rect">
            <a:avLst/>
          </a:prstGeom>
          <a:blipFill>
            <a:blip r:embed="rId7"/>
            <a:stretch>
              <a:fillRect b="-1860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6725" y="2514600"/>
            <a:ext cx="2657475" cy="7699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2425" y="2599165"/>
            <a:ext cx="3034912" cy="58477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0" name="TextBox 2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04457" y="5490974"/>
            <a:ext cx="3510643" cy="833626"/>
          </a:xfrm>
          <a:prstGeom prst="rect">
            <a:avLst/>
          </a:prstGeom>
          <a:blipFill>
            <a:blip r:embed="rId9"/>
            <a:stretch>
              <a:fillRect t="-1460" b="-2043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custDataLst>
      <p:tags r:id="rId1"/>
    </p:custDataLst>
  </p:cSld>
  <p:clrMapOvr>
    <a:masterClrMapping/>
  </p:clrMapOvr>
  <p:transition spd="slow" advTm="7844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9993 0.011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65" y="55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3" grpId="0"/>
      <p:bldP spid="8" grpId="0"/>
      <p:bldP spid="9" grpId="0"/>
      <p:bldP spid="24" grpId="0"/>
      <p:bldP spid="43014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5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2|1.2|2.8|5.6|9.4|5.5|3.5|3.6|5.2|3.2|2.7|3.6|2.6|3.5|6.3|8.3|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3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7.6|3.7|3.4|6.1|3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1|1.7|2.9|11.7|12|4.8|7.3|1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2|3.5|6.1|8.9|5.8|15|3.2|7.2|5.9|4.3|2.8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2|4.7|8.5|7.9|7|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1|1.4|5.7|4.1|7.3|11.5|5.4|2.2|5.9|2.5|3.1|1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.1|4.6|9.5|13.4|6.3|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blipFill>
          <a:blip xmlns:r="http://schemas.openxmlformats.org/officeDocument/2006/relationships" r:embed="rId1"/>
          <a:stretch>
            <a:fillRect b="-12458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5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2521</TotalTime>
  <Words>284</Words>
  <Application>Microsoft Office PowerPoint</Application>
  <PresentationFormat>On-screen Show (4:3)</PresentationFormat>
  <Paragraphs>115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Office Theme</vt:lpstr>
      <vt:lpstr>5_Office Theme</vt:lpstr>
      <vt:lpstr>6_Office Theme</vt:lpstr>
      <vt:lpstr>2_Organic</vt:lpstr>
      <vt:lpstr>1_Aspect</vt:lpstr>
      <vt:lpstr>Organic</vt:lpstr>
      <vt:lpstr>8_Office Theme</vt:lpstr>
      <vt:lpstr>2_Office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  v = u+at mgxKiY cÖwZcv`b t g‡bKwi, ‡Kv‡bv e¯‘ u Avw`‡eM wb‡q a mylg Z¡i‡Y t mgq P‡j v †kl‡eM cÖvß nq| myZis t mg‡q †e‡Mi cwieZ©b = v-u         1   ,,       ,,        ,,     = (v-u)/t  ‡h‡nZz GKK mg‡q †e‡Mi cwieZ©b‡K Z¡iY e‡j| myZivs Z¡iY a n‡j cvB,  a = (v-u)/t                  ev, at = v-u                   ev, v = u+at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w`¦Zxq Aa¨vq MwZ (MOTION)</dc:title>
  <dc:creator>bijoy</dc:creator>
  <cp:lastModifiedBy>user</cp:lastModifiedBy>
  <cp:revision>474</cp:revision>
  <dcterms:created xsi:type="dcterms:W3CDTF">2013-01-23T16:25:14Z</dcterms:created>
  <dcterms:modified xsi:type="dcterms:W3CDTF">2020-11-13T15:28:04Z</dcterms:modified>
</cp:coreProperties>
</file>