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68" r:id="rId5"/>
    <p:sldId id="259" r:id="rId6"/>
    <p:sldId id="260" r:id="rId7"/>
    <p:sldId id="269" r:id="rId8"/>
    <p:sldId id="256" r:id="rId9"/>
    <p:sldId id="264" r:id="rId10"/>
    <p:sldId id="265" r:id="rId11"/>
    <p:sldId id="257" r:id="rId12"/>
    <p:sldId id="262" r:id="rId13"/>
    <p:sldId id="258" r:id="rId14"/>
    <p:sldId id="263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1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6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0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9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0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8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EF45-E739-4381-99CA-DF3B315AFD1A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0390-3C7A-4139-9621-B5D07C488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484909" y="415636"/>
            <a:ext cx="10875817" cy="58466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IN" b="1" dirty="0">
                <a:ln w="38100">
                  <a:solidFill>
                    <a:srgbClr val="C0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ln w="38100">
                <a:solidFill>
                  <a:srgbClr val="C0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97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2511" y="337475"/>
            <a:ext cx="11615416" cy="775577"/>
            <a:chOff x="188657" y="180936"/>
            <a:chExt cx="13341376" cy="775577"/>
          </a:xfrm>
        </p:grpSpPr>
        <p:sp>
          <p:nvSpPr>
            <p:cNvPr id="9" name="TextBox 8"/>
            <p:cNvSpPr txBox="1"/>
            <p:nvPr/>
          </p:nvSpPr>
          <p:spPr>
            <a:xfrm>
              <a:off x="936802" y="180936"/>
              <a:ext cx="1259323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‘৭৮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৬৩=৪৯১৪’ </a:t>
              </a: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গুণটি ব্যবহার করে নিচের গুণটি সমাধান করি।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88657" y="222222"/>
              <a:ext cx="748145" cy="734291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40015" y="1224163"/>
            <a:ext cx="3856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(১)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৭৮০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৬৩০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58534" y="1962827"/>
            <a:ext cx="52856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৭৮   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  ৬৩     =    ৪৯১৪</a:t>
            </a:r>
            <a:endParaRPr lang="en-US" sz="4400" dirty="0"/>
          </a:p>
        </p:txBody>
      </p:sp>
      <p:sp>
        <p:nvSpPr>
          <p:cNvPr id="17" name="Down Arrow 16"/>
          <p:cNvSpPr/>
          <p:nvPr/>
        </p:nvSpPr>
        <p:spPr>
          <a:xfrm>
            <a:off x="1690255" y="2732268"/>
            <a:ext cx="415636" cy="471054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663739" y="3972763"/>
            <a:ext cx="415636" cy="471054"/>
          </a:xfrm>
          <a:prstGeom prst="down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05891" y="2472148"/>
            <a:ext cx="998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400" dirty="0"/>
          </a:p>
        </p:txBody>
      </p:sp>
      <p:sp>
        <p:nvSpPr>
          <p:cNvPr id="20" name="Rectangle 19"/>
          <p:cNvSpPr/>
          <p:nvPr/>
        </p:nvSpPr>
        <p:spPr>
          <a:xfrm>
            <a:off x="1558534" y="3203322"/>
            <a:ext cx="971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৭৮০</a:t>
            </a:r>
            <a:endParaRPr lang="en-US" sz="4400" dirty="0"/>
          </a:p>
        </p:txBody>
      </p:sp>
      <p:sp>
        <p:nvSpPr>
          <p:cNvPr id="21" name="Rectangle 20"/>
          <p:cNvSpPr/>
          <p:nvPr/>
        </p:nvSpPr>
        <p:spPr>
          <a:xfrm>
            <a:off x="2768450" y="3149256"/>
            <a:ext cx="5164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4400" dirty="0"/>
          </a:p>
        </p:txBody>
      </p:sp>
      <p:sp>
        <p:nvSpPr>
          <p:cNvPr id="22" name="Rectangle 21"/>
          <p:cNvSpPr/>
          <p:nvPr/>
        </p:nvSpPr>
        <p:spPr>
          <a:xfrm>
            <a:off x="3343207" y="3149255"/>
            <a:ext cx="10567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৬৩ </a:t>
            </a:r>
            <a:endParaRPr lang="en-US" sz="4400" dirty="0"/>
          </a:p>
        </p:txBody>
      </p:sp>
      <p:sp>
        <p:nvSpPr>
          <p:cNvPr id="23" name="Rectangle 22"/>
          <p:cNvSpPr/>
          <p:nvPr/>
        </p:nvSpPr>
        <p:spPr>
          <a:xfrm>
            <a:off x="4627271" y="3149254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endParaRPr lang="en-US" sz="4400" dirty="0"/>
          </a:p>
        </p:txBody>
      </p:sp>
      <p:sp>
        <p:nvSpPr>
          <p:cNvPr id="24" name="Rectangle 23"/>
          <p:cNvSpPr/>
          <p:nvPr/>
        </p:nvSpPr>
        <p:spPr>
          <a:xfrm>
            <a:off x="5489652" y="3149254"/>
            <a:ext cx="16722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৪৯১৪০ </a:t>
            </a:r>
            <a:endParaRPr lang="en-US" sz="4400" dirty="0"/>
          </a:p>
        </p:txBody>
      </p:sp>
      <p:sp>
        <p:nvSpPr>
          <p:cNvPr id="27" name="Curved Left Arrow 26"/>
          <p:cNvSpPr/>
          <p:nvPr/>
        </p:nvSpPr>
        <p:spPr>
          <a:xfrm>
            <a:off x="7026756" y="2285992"/>
            <a:ext cx="479949" cy="1402034"/>
          </a:xfrm>
          <a:prstGeom prst="curvedLeftArrow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37035" y="2433881"/>
            <a:ext cx="998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400" dirty="0"/>
          </a:p>
        </p:txBody>
      </p:sp>
      <p:sp>
        <p:nvSpPr>
          <p:cNvPr id="29" name="Rectangle 28"/>
          <p:cNvSpPr/>
          <p:nvPr/>
        </p:nvSpPr>
        <p:spPr>
          <a:xfrm>
            <a:off x="1558534" y="4443817"/>
            <a:ext cx="9717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৭৮০</a:t>
            </a:r>
            <a:endParaRPr lang="en-US" sz="4400" dirty="0"/>
          </a:p>
        </p:txBody>
      </p:sp>
      <p:sp>
        <p:nvSpPr>
          <p:cNvPr id="30" name="Rectangle 29"/>
          <p:cNvSpPr/>
          <p:nvPr/>
        </p:nvSpPr>
        <p:spPr>
          <a:xfrm>
            <a:off x="2768450" y="4443816"/>
            <a:ext cx="5164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3284938" y="4451485"/>
            <a:ext cx="1314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৬৩০ </a:t>
            </a:r>
            <a:endParaRPr lang="en-US" sz="4400" dirty="0"/>
          </a:p>
        </p:txBody>
      </p:sp>
      <p:sp>
        <p:nvSpPr>
          <p:cNvPr id="32" name="Rectangle 31"/>
          <p:cNvSpPr/>
          <p:nvPr/>
        </p:nvSpPr>
        <p:spPr>
          <a:xfrm>
            <a:off x="4072812" y="3716875"/>
            <a:ext cx="998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400" dirty="0"/>
          </a:p>
        </p:txBody>
      </p:sp>
      <p:sp>
        <p:nvSpPr>
          <p:cNvPr id="33" name="Rectangle 32"/>
          <p:cNvSpPr/>
          <p:nvPr/>
        </p:nvSpPr>
        <p:spPr>
          <a:xfrm>
            <a:off x="4676609" y="4443815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endParaRPr lang="en-US" sz="4400" dirty="0"/>
          </a:p>
        </p:txBody>
      </p:sp>
      <p:sp>
        <p:nvSpPr>
          <p:cNvPr id="34" name="Rectangle 33"/>
          <p:cNvSpPr/>
          <p:nvPr/>
        </p:nvSpPr>
        <p:spPr>
          <a:xfrm>
            <a:off x="5489652" y="4451485"/>
            <a:ext cx="19303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৪৯১৪০০ </a:t>
            </a:r>
            <a:endParaRPr lang="en-US" sz="4400" dirty="0"/>
          </a:p>
        </p:txBody>
      </p:sp>
      <p:sp>
        <p:nvSpPr>
          <p:cNvPr id="35" name="Curved Left Arrow 34"/>
          <p:cNvSpPr/>
          <p:nvPr/>
        </p:nvSpPr>
        <p:spPr>
          <a:xfrm>
            <a:off x="7449340" y="3530488"/>
            <a:ext cx="479949" cy="1477409"/>
          </a:xfrm>
          <a:prstGeom prst="curvedLeftArrow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>
            <a:off x="8430588" y="2306533"/>
            <a:ext cx="613221" cy="2762986"/>
          </a:xfrm>
          <a:prstGeom prst="curvedLeftArrow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96524" y="3798976"/>
            <a:ext cx="9989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400" dirty="0"/>
          </a:p>
        </p:txBody>
      </p:sp>
      <p:sp>
        <p:nvSpPr>
          <p:cNvPr id="38" name="Rectangle 37"/>
          <p:cNvSpPr/>
          <p:nvPr/>
        </p:nvSpPr>
        <p:spPr>
          <a:xfrm>
            <a:off x="9112883" y="3029535"/>
            <a:ext cx="1257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4400" dirty="0"/>
          </a:p>
        </p:txBody>
      </p:sp>
      <p:sp>
        <p:nvSpPr>
          <p:cNvPr id="41" name="TextBox 40"/>
          <p:cNvSpPr txBox="1"/>
          <p:nvPr/>
        </p:nvSpPr>
        <p:spPr>
          <a:xfrm>
            <a:off x="1402887" y="5561216"/>
            <a:ext cx="5078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৭৮০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৬৩০ = ৪৯১৪০০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74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57176" y="124691"/>
            <a:ext cx="11757745" cy="8349413"/>
            <a:chOff x="500067" y="0"/>
            <a:chExt cx="11554691" cy="8349413"/>
          </a:xfrm>
        </p:grpSpPr>
        <p:sp>
          <p:nvSpPr>
            <p:cNvPr id="2" name="TextBox 1"/>
            <p:cNvSpPr txBox="1"/>
            <p:nvPr/>
          </p:nvSpPr>
          <p:spPr>
            <a:xfrm>
              <a:off x="1006276" y="0"/>
              <a:ext cx="1012256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জেনে রাখা প্রয়োজন</a:t>
              </a:r>
              <a:endParaRPr lang="en-US" sz="4400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00067" y="870443"/>
              <a:ext cx="11554691" cy="7478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গুণঃ গুণ হলো এক ধরণের গাণিতিক সমস্যা সমাধান করার  প্রক্রিয়া। একে ‘×’ দ্বারা প্রকাশ করা হয়। গুণের অপর নাম পূনঃ পূনঃ যোগ।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গুণ্যঃ যে সংখ্যাকে কোনো সংখ্যা দ্বারা গুণ করা হয়, তাকে গুণ্য বলে। ‘৮×২=১৬’ এখানে ৮ হল গুণ্য।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গুণকঃ যে সংখ্যা দ্বারা কোন সংখ্যাকে গুণ করা হয়, তাকে গুণক বলে। ‘৮×২=১৬’ এখানে ২ হল গুণক।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গুনফলঃ গুণ প্রক্রিয়ায় কোনো সমস্যা সমাধান করলে যে ফলাফল পাওয়া যায়, তাকে গুণফল বলে।                                                                   ‘৮×২=১৬’ এখানে ১৬ হল গুণফল।</a:t>
              </a:r>
            </a:p>
            <a:p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43127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3709" y="1530489"/>
            <a:ext cx="77862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গুণ্য × গুণক = গুণফল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গুণফল ÷ গুণ্য = গুণক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গুণফল ÷ গুণক = গুণ্য</a:t>
            </a:r>
          </a:p>
        </p:txBody>
      </p:sp>
    </p:spTree>
    <p:extLst>
      <p:ext uri="{BB962C8B-B14F-4D97-AF65-F5344CB8AC3E}">
        <p14:creationId xmlns:p14="http://schemas.microsoft.com/office/powerpoint/2010/main" val="26024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1674" y="0"/>
            <a:ext cx="11734798" cy="9325630"/>
            <a:chOff x="374072" y="144378"/>
            <a:chExt cx="11554691" cy="9325630"/>
          </a:xfrm>
        </p:grpSpPr>
        <p:sp>
          <p:nvSpPr>
            <p:cNvPr id="2" name="TextBox 1"/>
            <p:cNvSpPr txBox="1"/>
            <p:nvPr/>
          </p:nvSpPr>
          <p:spPr>
            <a:xfrm>
              <a:off x="374072" y="144378"/>
              <a:ext cx="11554691" cy="9325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‘১১০ × ৩৩ = ৩৬৩০’ এখানে গুণক কত?    উত্তরঃ ৩৩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৯৯৯৯ × ৫৪ =(             ∑ ১) ×৫৪,  ফাঁকা ঘরে সংখ্যা বসাও।     উত্তরঃ ১০০০০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গুণক ৮ ও গুণফল ৩২০ হলে গুণ্য কত?    উত্তরঃ ৪০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মানিকের বয়স বকুলের বয়সের দ্বিগুণ। বকুলের বয়স ১২ বছর হলে মানিকের বয়স বের করতে কী করতে হবে?  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457200" indent="-457200">
                <a:buFont typeface="Wingdings" panose="05000000000000000000" pitchFamily="2" charset="2"/>
                <a:buChar char="q"/>
              </a:pP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৫ টি ঝুড়ির প্রত্যেকটিতে ২০০ টি করে লিচু থাকলে মোট লিচুর সংখ্যা সহজেই বের করতে কোন প্রক্রিয়া ব্যবহার করতে হবে?    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   </a:t>
              </a:r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উত্তরঃ গুণ</a:t>
              </a: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457200" indent="-457200">
                <a:buFont typeface="Wingdings" panose="05000000000000000000" pitchFamily="2" charset="2"/>
                <a:buChar char="q"/>
              </a:pP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464887" y="1496285"/>
              <a:ext cx="1454726" cy="4214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37312" y="4324279"/>
              <a:ext cx="774603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উত্তরঃ বকুলের বয়সের সাথে ২ গুণ করতে হবে।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95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618" y="321301"/>
            <a:ext cx="1127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‘৩২০ × ৫১০০ = ১৬৩২০০০’ এই সমস্যাটির গুণক ও গুণ্যের স্থান পরিবর্তন হলে গুণফলের কী পরিবর্তন হবে?  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গুণফলের কোনো পরিবর্তন হবে না।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দুইটি সংখ্যার গুণফল ৪৮০০, একটি সংখ্যা ৪৮ হলে অপর সংখ্যাটি কত?    উত্তরঃ ১০০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 ব্যাক্তির দৈনিক আয় ৬০০ টাকা । তিনি মাসে কত টাকা আয় করেন।       উত্তরঃ ১৮০০০ টাকা।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৪৫০০×১২০ =                ফাঁকা ঘরে সংখ্যা বসাও।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৫৪০০০০      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82293" y="5112323"/>
            <a:ext cx="1828798" cy="540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1358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37A859D-8702-4D5F-898E-636A499E38F8}"/>
              </a:ext>
            </a:extLst>
          </p:cNvPr>
          <p:cNvGrpSpPr/>
          <p:nvPr/>
        </p:nvGrpSpPr>
        <p:grpSpPr>
          <a:xfrm>
            <a:off x="736209" y="242667"/>
            <a:ext cx="10719581" cy="6372665"/>
            <a:chOff x="736209" y="242667"/>
            <a:chExt cx="10719581" cy="637266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0052C64-06DA-4162-9415-C1CBB8EAF0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99"/>
            <a:stretch/>
          </p:blipFill>
          <p:spPr>
            <a:xfrm>
              <a:off x="736209" y="242667"/>
              <a:ext cx="10719581" cy="637266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7ADD077-633A-4B7A-AECB-F9BBCEADBB26}"/>
                </a:ext>
              </a:extLst>
            </p:cNvPr>
            <p:cNvSpPr txBox="1"/>
            <p:nvPr/>
          </p:nvSpPr>
          <p:spPr>
            <a:xfrm>
              <a:off x="1305950" y="1174535"/>
              <a:ext cx="9580097" cy="45089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bn-BD" sz="28700" b="1" cap="all" dirty="0">
                  <a:ln w="28575">
                    <a:solidFill>
                      <a:srgbClr val="FFFF00"/>
                    </a:solidFill>
                  </a:ln>
                  <a:solidFill>
                    <a:schemeClr val="accent4">
                      <a:lumMod val="75000"/>
                    </a:schemeClr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28700" b="1" cap="all" dirty="0">
                <a:ln w="28575">
                  <a:solidFill>
                    <a:srgbClr val="FFFF00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10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>
            <a:extLst>
              <a:ext uri="{FF2B5EF4-FFF2-40B4-BE49-F238E27FC236}">
                <a16:creationId xmlns:a16="http://schemas.microsoft.com/office/drawing/2014/main" id="{34FB8CEF-18D4-4825-B219-CE8D676272E2}"/>
              </a:ext>
            </a:extLst>
          </p:cNvPr>
          <p:cNvSpPr/>
          <p:nvPr/>
        </p:nvSpPr>
        <p:spPr>
          <a:xfrm>
            <a:off x="834683" y="176477"/>
            <a:ext cx="10522634" cy="6505045"/>
          </a:xfrm>
          <a:prstGeom prst="cub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খন্দকার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রোখছেনা</a:t>
            </a:r>
            <a:r>
              <a:rPr lang="en-US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গিলাবাড়ী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মহানগর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6249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be 2">
            <a:extLst>
              <a:ext uri="{FF2B5EF4-FFF2-40B4-BE49-F238E27FC236}">
                <a16:creationId xmlns:a16="http://schemas.microsoft.com/office/drawing/2014/main" id="{E52C4E43-714E-4314-BFC2-071FBD0FB3DE}"/>
              </a:ext>
            </a:extLst>
          </p:cNvPr>
          <p:cNvSpPr/>
          <p:nvPr/>
        </p:nvSpPr>
        <p:spPr>
          <a:xfrm>
            <a:off x="948397" y="362243"/>
            <a:ext cx="10295206" cy="6133513"/>
          </a:xfrm>
          <a:prstGeom prst="cube">
            <a:avLst/>
          </a:prstGeom>
          <a:solidFill>
            <a:srgbClr val="7030A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 গণিত</a:t>
            </a:r>
          </a:p>
          <a:p>
            <a:pPr algn="ctr"/>
            <a:r>
              <a:rPr lang="bn-BD" sz="54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পঞ্চম শ্রেণি</a:t>
            </a:r>
          </a:p>
          <a:p>
            <a:pPr algn="ctr"/>
            <a:r>
              <a:rPr lang="bn-BD" sz="54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54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bn-BD" sz="54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en-US" sz="48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bn-BD" sz="48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7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846D776-7EE9-4E7E-A3E0-0C16567F7EAB}"/>
              </a:ext>
            </a:extLst>
          </p:cNvPr>
          <p:cNvGrpSpPr/>
          <p:nvPr/>
        </p:nvGrpSpPr>
        <p:grpSpPr>
          <a:xfrm>
            <a:off x="512619" y="833690"/>
            <a:ext cx="11388435" cy="5526216"/>
            <a:chOff x="526473" y="902963"/>
            <a:chExt cx="11388435" cy="552621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A5F509-793A-4610-A5C0-572CE7CBF6C9}"/>
                </a:ext>
              </a:extLst>
            </p:cNvPr>
            <p:cNvSpPr/>
            <p:nvPr/>
          </p:nvSpPr>
          <p:spPr>
            <a:xfrm>
              <a:off x="526473" y="902963"/>
              <a:ext cx="47244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000" u="sng" dirty="0">
                  <a:latin typeface="NikoshBAN" pitchFamily="2" charset="0"/>
                  <a:cs typeface="NikoshBAN" pitchFamily="2" charset="0"/>
                </a:rPr>
                <a:t>শিখনফলঃ</a:t>
              </a:r>
              <a:endParaRPr lang="en-US" sz="4000" u="sng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8A3C9A2-E515-4E1E-9BD5-E6A1564278B7}"/>
                </a:ext>
              </a:extLst>
            </p:cNvPr>
            <p:cNvGrpSpPr/>
            <p:nvPr/>
          </p:nvGrpSpPr>
          <p:grpSpPr>
            <a:xfrm>
              <a:off x="526473" y="1812531"/>
              <a:ext cx="11388435" cy="4616648"/>
              <a:chOff x="374072" y="1230731"/>
              <a:chExt cx="11388435" cy="461664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BB016AD-DD17-4143-81FA-2B02A83EBE24}"/>
                  </a:ext>
                </a:extLst>
              </p:cNvPr>
              <p:cNvSpPr/>
              <p:nvPr/>
            </p:nvSpPr>
            <p:spPr>
              <a:xfrm>
                <a:off x="374072" y="1230731"/>
                <a:ext cx="11388435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২.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 তিন অঙ্কবিশিষ্ট সংখ্যাকে তিন অঙ্ক বিশিষ্ট সংখ্যা দ্বারা গুণ করতে পারবে।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২.১.২ চার পাঁচ অঙ্কবিশিষ্ট সংখ্যাকে তিন অঙ্ক বিশিষ্ট সংখ্যা দ্বারা গুণ করতে পারবে।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132348B-C7AB-4982-9F94-DC35278C2327}"/>
                  </a:ext>
                </a:extLst>
              </p:cNvPr>
              <p:cNvSpPr/>
              <p:nvPr/>
            </p:nvSpPr>
            <p:spPr>
              <a:xfrm>
                <a:off x="374072" y="3539055"/>
                <a:ext cx="11388435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২.১.৩   গুণকের একক ও দশকের ঘরে শূন্য থাকলে সংক্ষিপ্ত পদ্ধতিতে গুণ করতে পারবে।</a:t>
                </a:r>
              </a:p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১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২.১.৪ চার অঙ্ক বিশিষ্ট সংখ্যাকে ৯৯/৯৯৯ দ্বারা  সহজ পদ্ধতিতে গুণ করতে পারবে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।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133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97868" y="270157"/>
            <a:ext cx="3768437" cy="1392384"/>
            <a:chOff x="1122218" y="2195943"/>
            <a:chExt cx="3768437" cy="1392384"/>
          </a:xfrm>
        </p:grpSpPr>
        <p:sp>
          <p:nvSpPr>
            <p:cNvPr id="9" name="Flowchart: Manual Operation 8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7868" y="3491352"/>
            <a:ext cx="3768437" cy="1392384"/>
            <a:chOff x="1122218" y="2195943"/>
            <a:chExt cx="3768437" cy="1392384"/>
          </a:xfrm>
        </p:grpSpPr>
        <p:sp>
          <p:nvSpPr>
            <p:cNvPr id="15" name="Flowchart: Manual Operation 14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399" y="5133129"/>
            <a:ext cx="3768437" cy="1392384"/>
            <a:chOff x="1122218" y="2195943"/>
            <a:chExt cx="3768437" cy="1392384"/>
          </a:xfrm>
        </p:grpSpPr>
        <p:sp>
          <p:nvSpPr>
            <p:cNvPr id="19" name="Flowchart: Manual Operation 18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97868" y="1884213"/>
            <a:ext cx="3768437" cy="1392384"/>
            <a:chOff x="1122218" y="2195943"/>
            <a:chExt cx="3768437" cy="1392384"/>
          </a:xfrm>
        </p:grpSpPr>
        <p:sp>
          <p:nvSpPr>
            <p:cNvPr id="23" name="Flowchart: Manual Operation 22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28509" y="2258282"/>
            <a:ext cx="5361709" cy="2431489"/>
            <a:chOff x="1122218" y="2195943"/>
            <a:chExt cx="3768437" cy="1392384"/>
          </a:xfrm>
        </p:grpSpPr>
        <p:sp>
          <p:nvSpPr>
            <p:cNvPr id="27" name="Flowchart: Manual Operation 26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Heart 32"/>
          <p:cNvSpPr/>
          <p:nvPr/>
        </p:nvSpPr>
        <p:spPr>
          <a:xfrm rot="3852895">
            <a:off x="2385832" y="502023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/>
          <p:cNvSpPr/>
          <p:nvPr/>
        </p:nvSpPr>
        <p:spPr>
          <a:xfrm rot="3852895">
            <a:off x="1173155" y="5088105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 rot="3852895">
            <a:off x="2370044" y="3440477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art 35"/>
          <p:cNvSpPr/>
          <p:nvPr/>
        </p:nvSpPr>
        <p:spPr>
          <a:xfrm rot="3852895">
            <a:off x="1227569" y="3422742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eart 36"/>
          <p:cNvSpPr/>
          <p:nvPr/>
        </p:nvSpPr>
        <p:spPr>
          <a:xfrm rot="3852895">
            <a:off x="2338921" y="1835731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art 37"/>
          <p:cNvSpPr/>
          <p:nvPr/>
        </p:nvSpPr>
        <p:spPr>
          <a:xfrm rot="3852895">
            <a:off x="1188943" y="179210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art 38"/>
          <p:cNvSpPr/>
          <p:nvPr/>
        </p:nvSpPr>
        <p:spPr>
          <a:xfrm rot="3852895">
            <a:off x="2573756" y="24590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art 39"/>
          <p:cNvSpPr/>
          <p:nvPr/>
        </p:nvSpPr>
        <p:spPr>
          <a:xfrm rot="3852895">
            <a:off x="1529232" y="221675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98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85185E-6 L 0.66406 0.3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3" y="15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69636 0.269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18" y="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57083 0.128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42" y="6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4.81481E-6 L 0.73568 0.155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84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59259E-6 L 0.53424 -0.197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6" y="-990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0.57109 -0.09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5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33333E-6 L 0.42955 -0.426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71" y="-2134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5095 -0.342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69" y="-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7868" y="270157"/>
            <a:ext cx="3768437" cy="1392384"/>
            <a:chOff x="1122218" y="2195943"/>
            <a:chExt cx="3768437" cy="1392384"/>
          </a:xfrm>
        </p:grpSpPr>
        <p:sp>
          <p:nvSpPr>
            <p:cNvPr id="3" name="Flowchart: Manual Operation 2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7868" y="3491352"/>
            <a:ext cx="3768437" cy="1392384"/>
            <a:chOff x="1122218" y="2195943"/>
            <a:chExt cx="3768437" cy="1392384"/>
          </a:xfrm>
        </p:grpSpPr>
        <p:sp>
          <p:nvSpPr>
            <p:cNvPr id="7" name="Flowchart: Manual Operation 6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399" y="5133129"/>
            <a:ext cx="3768437" cy="1392384"/>
            <a:chOff x="1122218" y="2195943"/>
            <a:chExt cx="3768437" cy="1392384"/>
          </a:xfrm>
        </p:grpSpPr>
        <p:sp>
          <p:nvSpPr>
            <p:cNvPr id="11" name="Flowchart: Manual Operation 10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7868" y="1884213"/>
            <a:ext cx="3768437" cy="1392384"/>
            <a:chOff x="1122218" y="2195943"/>
            <a:chExt cx="3768437" cy="1392384"/>
          </a:xfrm>
        </p:grpSpPr>
        <p:sp>
          <p:nvSpPr>
            <p:cNvPr id="15" name="Flowchart: Manual Operation 14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122219" y="2195943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53199" y="2134320"/>
            <a:ext cx="5361709" cy="2590088"/>
            <a:chOff x="1122218" y="2105122"/>
            <a:chExt cx="3768437" cy="1483205"/>
          </a:xfrm>
        </p:grpSpPr>
        <p:sp>
          <p:nvSpPr>
            <p:cNvPr id="19" name="Flowchart: Manual Operation 18"/>
            <p:cNvSpPr/>
            <p:nvPr/>
          </p:nvSpPr>
          <p:spPr>
            <a:xfrm>
              <a:off x="1122218" y="2576944"/>
              <a:ext cx="3768437" cy="817419"/>
            </a:xfrm>
            <a:prstGeom prst="flowChartManualOperati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122219" y="2105122"/>
              <a:ext cx="3768436" cy="8520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21870" y="3269672"/>
              <a:ext cx="2362202" cy="318655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Heart 21"/>
          <p:cNvSpPr/>
          <p:nvPr/>
        </p:nvSpPr>
        <p:spPr>
          <a:xfrm rot="3852895">
            <a:off x="2385832" y="502023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/>
          <p:cNvSpPr/>
          <p:nvPr/>
        </p:nvSpPr>
        <p:spPr>
          <a:xfrm rot="3852895">
            <a:off x="1173155" y="5088105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art 23"/>
          <p:cNvSpPr/>
          <p:nvPr/>
        </p:nvSpPr>
        <p:spPr>
          <a:xfrm rot="3852895">
            <a:off x="2370044" y="3440477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art 24"/>
          <p:cNvSpPr/>
          <p:nvPr/>
        </p:nvSpPr>
        <p:spPr>
          <a:xfrm rot="3852895">
            <a:off x="1227569" y="3422742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/>
          <p:cNvSpPr/>
          <p:nvPr/>
        </p:nvSpPr>
        <p:spPr>
          <a:xfrm rot="3852895">
            <a:off x="2338921" y="1835731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art 26"/>
          <p:cNvSpPr/>
          <p:nvPr/>
        </p:nvSpPr>
        <p:spPr>
          <a:xfrm rot="3852895">
            <a:off x="1188943" y="179210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art 27"/>
          <p:cNvSpPr/>
          <p:nvPr/>
        </p:nvSpPr>
        <p:spPr>
          <a:xfrm rot="3852895">
            <a:off x="2573756" y="245904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 rot="3852895">
            <a:off x="1529232" y="221675"/>
            <a:ext cx="523104" cy="1076528"/>
          </a:xfrm>
          <a:prstGeom prst="hear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22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745 0.29398 L 0.66628 0.29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386 0.28819 L 0.68386 0.2826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86 0.08519 L 0.40586 0.08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201 0.13797 L 0.67044 0.137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101 -0.18102 L 0.5375 -0.18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-9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617 -0.09977 L 0.57747 -0.094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61 -0.43357 L 0.44596 -0.430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128 -0.3419 L 0.73008 -0.342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D64F94-185B-43E9-8019-E1736720C6DB}"/>
              </a:ext>
            </a:extLst>
          </p:cNvPr>
          <p:cNvSpPr txBox="1"/>
          <p:nvPr/>
        </p:nvSpPr>
        <p:spPr>
          <a:xfrm>
            <a:off x="1201029" y="2246092"/>
            <a:ext cx="10043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>
                <a:latin typeface="NikoshBAN" pitchFamily="2" charset="0"/>
                <a:cs typeface="NikoshBAN" pitchFamily="2" charset="0"/>
              </a:rPr>
              <a:t>বাস্তব উপকরণ প্রদর্শন</a:t>
            </a:r>
            <a:endParaRPr lang="bn-IN" sz="5400" u="sng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শিক্ষার্থী, বই, কাঠি, পাতা, কলম ইত্যাদি।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9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43063" y="1214438"/>
            <a:ext cx="8158162" cy="4500561"/>
          </a:xfrm>
          <a:prstGeom prst="bevel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/>
            </a:prstTxWarp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4810"/>
      </p:ext>
    </p:extLst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32509" y="180936"/>
            <a:ext cx="4461164" cy="830997"/>
            <a:chOff x="484909" y="0"/>
            <a:chExt cx="4704904" cy="830997"/>
          </a:xfrm>
        </p:grpSpPr>
        <p:sp>
          <p:nvSpPr>
            <p:cNvPr id="2" name="TextBox 1"/>
            <p:cNvSpPr txBox="1"/>
            <p:nvPr/>
          </p:nvSpPr>
          <p:spPr>
            <a:xfrm>
              <a:off x="1122218" y="0"/>
              <a:ext cx="4067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(১)</a:t>
              </a:r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 ৪৩৯ 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৩২৮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84909" y="124691"/>
              <a:ext cx="637309" cy="5818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293748" y="734842"/>
            <a:ext cx="3563077" cy="1468306"/>
            <a:chOff x="6409255" y="1346261"/>
            <a:chExt cx="3563077" cy="1468306"/>
          </a:xfrm>
        </p:grpSpPr>
        <p:sp>
          <p:nvSpPr>
            <p:cNvPr id="5" name="Rectangle 4"/>
            <p:cNvSpPr/>
            <p:nvPr/>
          </p:nvSpPr>
          <p:spPr>
            <a:xfrm>
              <a:off x="7793651" y="1346261"/>
              <a:ext cx="135485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৩ ৯</a:t>
              </a:r>
              <a:endParaRPr lang="en-US" sz="4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793651" y="1983570"/>
              <a:ext cx="16412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৩ ২ ৮</a:t>
              </a:r>
              <a:endParaRPr lang="en-US" sz="4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48309" y="1983569"/>
              <a:ext cx="5453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endParaRPr lang="en-US" sz="48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409255" y="2731335"/>
              <a:ext cx="3563077" cy="110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6293748" y="4675474"/>
            <a:ext cx="35329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583333" y="2104786"/>
            <a:ext cx="4603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24914" y="2106879"/>
            <a:ext cx="429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86922" y="3757028"/>
            <a:ext cx="466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94078" y="2953422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37604" y="2936328"/>
            <a:ext cx="4475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55879" y="290392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53569" y="2903920"/>
            <a:ext cx="466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93943" y="2104786"/>
            <a:ext cx="350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86307" y="2118625"/>
            <a:ext cx="410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89707" y="3747197"/>
            <a:ext cx="4667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79725" y="3773243"/>
            <a:ext cx="4475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56726" y="3756752"/>
            <a:ext cx="429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39693" y="3756751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02870" y="3791666"/>
            <a:ext cx="429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908582" y="2111181"/>
            <a:ext cx="3211003" cy="838442"/>
            <a:chOff x="1938135" y="2764257"/>
            <a:chExt cx="2855537" cy="838442"/>
          </a:xfrm>
        </p:grpSpPr>
        <p:sp>
          <p:nvSpPr>
            <p:cNvPr id="31" name="Rectangle 30"/>
            <p:cNvSpPr/>
            <p:nvPr/>
          </p:nvSpPr>
          <p:spPr>
            <a:xfrm>
              <a:off x="1938135" y="2764257"/>
              <a:ext cx="28555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৩ ৯     ৮</a:t>
              </a:r>
              <a:endParaRPr lang="en-US" sz="4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94182" y="2771702"/>
              <a:ext cx="5453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endParaRPr lang="en-US" sz="4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887470" y="2931001"/>
            <a:ext cx="3211003" cy="868241"/>
            <a:chOff x="1938135" y="2764257"/>
            <a:chExt cx="2855537" cy="868241"/>
          </a:xfrm>
        </p:grpSpPr>
        <p:sp>
          <p:nvSpPr>
            <p:cNvPr id="35" name="Rectangle 34"/>
            <p:cNvSpPr/>
            <p:nvPr/>
          </p:nvSpPr>
          <p:spPr>
            <a:xfrm>
              <a:off x="1938135" y="2764257"/>
              <a:ext cx="28555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৩ ৯     ২০</a:t>
              </a:r>
              <a:endParaRPr lang="en-US" sz="48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12957" y="2801501"/>
              <a:ext cx="54534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endParaRPr lang="en-US" sz="4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06850" y="3788065"/>
            <a:ext cx="3191623" cy="838198"/>
            <a:chOff x="1938135" y="2764257"/>
            <a:chExt cx="2855537" cy="1569660"/>
          </a:xfrm>
        </p:grpSpPr>
        <p:sp>
          <p:nvSpPr>
            <p:cNvPr id="38" name="Rectangle 37"/>
            <p:cNvSpPr/>
            <p:nvPr/>
          </p:nvSpPr>
          <p:spPr>
            <a:xfrm>
              <a:off x="1938135" y="2764257"/>
              <a:ext cx="2855537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৪ ৩ ৯     ৩০০</a:t>
              </a:r>
              <a:endParaRPr lang="en-US" sz="48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90988" y="2764257"/>
              <a:ext cx="622731" cy="15561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endParaRPr lang="en-US" sz="4800" dirty="0"/>
            </a:p>
          </p:txBody>
        </p:sp>
      </p:grpSp>
      <p:sp>
        <p:nvSpPr>
          <p:cNvPr id="45" name="Right Arrow 44"/>
          <p:cNvSpPr/>
          <p:nvPr/>
        </p:nvSpPr>
        <p:spPr>
          <a:xfrm>
            <a:off x="5014641" y="3906339"/>
            <a:ext cx="962094" cy="564804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4998304" y="3086519"/>
            <a:ext cx="962094" cy="564804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029795" y="2251722"/>
            <a:ext cx="962094" cy="564804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690128" y="4726010"/>
            <a:ext cx="4603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92913" y="4735533"/>
            <a:ext cx="468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90068" y="4717928"/>
            <a:ext cx="4683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445232" y="4735533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032796" y="4750410"/>
            <a:ext cx="4395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15068" y="4735533"/>
            <a:ext cx="4299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568023" y="5764089"/>
            <a:ext cx="6836745" cy="863479"/>
            <a:chOff x="1123372" y="5703281"/>
            <a:chExt cx="6836745" cy="863479"/>
          </a:xfrm>
        </p:grpSpPr>
        <p:sp>
          <p:nvSpPr>
            <p:cNvPr id="57" name="TextBox 56"/>
            <p:cNvSpPr txBox="1"/>
            <p:nvPr/>
          </p:nvSpPr>
          <p:spPr>
            <a:xfrm>
              <a:off x="1123372" y="5708908"/>
              <a:ext cx="68367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 ৪৩৯ 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×</a:t>
              </a:r>
              <a:r>
                <a:rPr lang="bn-IN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৩২৮  =  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858636" y="5703281"/>
              <a:ext cx="2535442" cy="863479"/>
              <a:chOff x="4858636" y="5703281"/>
              <a:chExt cx="2535442" cy="86347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933696" y="5711363"/>
                <a:ext cx="46038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২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536481" y="5720886"/>
                <a:ext cx="46839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133636" y="5703281"/>
                <a:ext cx="46839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688800" y="5720886"/>
                <a:ext cx="5148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৩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5276364" y="5735763"/>
                <a:ext cx="43954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৪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858636" y="5720886"/>
                <a:ext cx="42992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4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cxnSp>
        <p:nvCxnSpPr>
          <p:cNvPr id="68" name="Straight Connector 67"/>
          <p:cNvCxnSpPr/>
          <p:nvPr/>
        </p:nvCxnSpPr>
        <p:spPr>
          <a:xfrm>
            <a:off x="10612582" y="595815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59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502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68</cp:revision>
  <dcterms:created xsi:type="dcterms:W3CDTF">2020-04-29T00:16:21Z</dcterms:created>
  <dcterms:modified xsi:type="dcterms:W3CDTF">2020-11-13T08:25:01Z</dcterms:modified>
</cp:coreProperties>
</file>