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13" r:id="rId2"/>
    <p:sldId id="295" r:id="rId3"/>
    <p:sldId id="314" r:id="rId4"/>
    <p:sldId id="315" r:id="rId5"/>
    <p:sldId id="305" r:id="rId6"/>
    <p:sldId id="316" r:id="rId7"/>
    <p:sldId id="280" r:id="rId8"/>
    <p:sldId id="281" r:id="rId9"/>
    <p:sldId id="282" r:id="rId10"/>
    <p:sldId id="283" r:id="rId11"/>
    <p:sldId id="284" r:id="rId12"/>
    <p:sldId id="297" r:id="rId13"/>
    <p:sldId id="307" r:id="rId14"/>
    <p:sldId id="287" r:id="rId15"/>
    <p:sldId id="298" r:id="rId16"/>
    <p:sldId id="289" r:id="rId17"/>
    <p:sldId id="290" r:id="rId18"/>
    <p:sldId id="309" r:id="rId19"/>
    <p:sldId id="310" r:id="rId20"/>
    <p:sldId id="311" r:id="rId21"/>
    <p:sldId id="312" r:id="rId22"/>
    <p:sldId id="300" r:id="rId23"/>
    <p:sldId id="317" r:id="rId24"/>
    <p:sldId id="301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7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3096" y="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2400" y="1828800"/>
            <a:ext cx="9144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49903"/>
            <a:ext cx="3432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e„‡°i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ewnM©Vb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639" y="1071187"/>
            <a:ext cx="48430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„°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wb‡iU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Pvcv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jvj‡P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is‡qi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endParaRPr lang="bn-BD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e„‡°i ˆ`N¨ 10-12 †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m.wg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 5-6 †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m.wg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¯’~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¡ 3 †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m.wg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„‡°i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DËj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fZ‡ii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AeZj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gv_vq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Uzwc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Suprarenal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MÖwš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IRb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120-170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0538" y="1518772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সুপ্রারেনাল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MÖwš</a:t>
            </a:r>
            <a:r>
              <a:rPr lang="en-US" sz="2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’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5" y="1918882"/>
            <a:ext cx="3941380" cy="40269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924800" y="1775460"/>
            <a:ext cx="0" cy="739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16638" y="6084332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80384"/>
            <a:ext cx="37769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e„‡°i </a:t>
            </a: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অন্ত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M©Vb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54" y="1347594"/>
            <a:ext cx="5420725" cy="5447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840" y="1704696"/>
            <a:ext cx="3300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„‡°i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K‡U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©·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gWyjv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##K‡U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©·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Zš‘gq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Kjv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bn-BD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„‡°i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MVbg~jK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Kvh©Kix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bd«b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।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83475" y="1524000"/>
            <a:ext cx="771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5697" y="3363615"/>
            <a:ext cx="137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রেনাল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14013" y="6157393"/>
            <a:ext cx="155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মাইনর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ক্যালিক্স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1095" y="5705791"/>
            <a:ext cx="143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মেজর ক্যালিক্স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1095" y="4997905"/>
            <a:ext cx="87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ইউরেটর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2672" y="4291311"/>
            <a:ext cx="12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রেনাল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1546" y="3517503"/>
            <a:ext cx="59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17497" y="205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মেডুলা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9639" y="2708195"/>
            <a:ext cx="140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রেনাল প্যাপিলা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38506" y="5905846"/>
            <a:ext cx="140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তন্তুময়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9" grpId="0"/>
      <p:bldP spid="19" grpId="0"/>
      <p:bldP spid="25" grpId="0"/>
      <p:bldP spid="34" grpId="0"/>
      <p:bldP spid="35" grpId="0"/>
      <p:bldP spid="36" grpId="0"/>
      <p:bldP spid="37" grpId="0"/>
      <p:bldP spid="40" grpId="0"/>
      <p:bldP spid="15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5588" y="-191417"/>
            <a:ext cx="1604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bd«b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49429"/>
            <a:ext cx="8714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10 †_‡K 12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bd«b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«‡bi ˆ`N©¨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3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m.wg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e„‡°i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bd«bmg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~‡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mw¤§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wjZ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36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wK.wg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.| 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" b="-1"/>
          <a:stretch/>
        </p:blipFill>
        <p:spPr>
          <a:xfrm>
            <a:off x="1295400" y="1999108"/>
            <a:ext cx="6248400" cy="4787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2200" y="6172200"/>
            <a:ext cx="73129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bd«b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386138"/>
            <a:ext cx="1397903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6060" y="4251857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700232"/>
            <a:ext cx="35814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200"/>
              </a:spcAft>
            </a:pPr>
            <a:r>
              <a:rPr lang="en-US" sz="2800" dirty="0" err="1" smtClean="0">
                <a:latin typeface="SutonnyMJ"/>
                <a:ea typeface="Times New Roman"/>
                <a:cs typeface="Times New Roman"/>
              </a:rPr>
              <a:t>cÖwZwU</a:t>
            </a:r>
            <a:r>
              <a:rPr lang="en-US" sz="28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bd«b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`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ywU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cÖavb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Ask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wb‡q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SutonnyMJ"/>
                <a:ea typeface="Times New Roman"/>
                <a:cs typeface="Times New Roman"/>
              </a:rPr>
              <a:t>MwVZ</a:t>
            </a:r>
            <a:r>
              <a:rPr lang="bn-IN" sz="2800" dirty="0" smtClean="0">
                <a:latin typeface="SutonnyMJ"/>
                <a:ea typeface="Times New Roman"/>
                <a:cs typeface="Times New Roman"/>
              </a:rPr>
              <a:t>-</a:t>
            </a:r>
            <a:endParaRPr lang="en-US" sz="2800" dirty="0" smtClean="0">
              <a:latin typeface="SutonnyMJ"/>
              <a:ea typeface="Times New Roman"/>
              <a:cs typeface="Times New Roman"/>
            </a:endParaRPr>
          </a:p>
          <a:p>
            <a:pPr algn="just">
              <a:lnSpc>
                <a:spcPct val="125000"/>
              </a:lnSpc>
              <a:spcAft>
                <a:spcPts val="200"/>
              </a:spcAft>
            </a:pPr>
            <a:endParaRPr lang="bn-IN" sz="2800" dirty="0" smtClean="0">
              <a:latin typeface="SutonnyMJ"/>
              <a:ea typeface="Times New Roman"/>
              <a:cs typeface="Times New Roman"/>
            </a:endParaRPr>
          </a:p>
          <a:p>
            <a:pPr algn="just">
              <a:lnSpc>
                <a:spcPct val="125000"/>
              </a:lnSpc>
              <a:spcAft>
                <a:spcPts val="200"/>
              </a:spcAft>
            </a:pPr>
            <a:r>
              <a:rPr lang="en-US" sz="2800" dirty="0" smtClean="0">
                <a:latin typeface="SutonnyMJ"/>
                <a:ea typeface="Times New Roman"/>
                <a:cs typeface="Times New Roman"/>
              </a:rPr>
              <a:t>#†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ibvj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Kicvmj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ev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gvjwcwRqvb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SutonnyMJ"/>
                <a:ea typeface="Times New Roman"/>
                <a:cs typeface="Times New Roman"/>
              </a:rPr>
              <a:t>ewW</a:t>
            </a:r>
            <a:r>
              <a:rPr lang="en-US" sz="2800" dirty="0" smtClean="0">
                <a:latin typeface="SutonnyMJ"/>
                <a:ea typeface="Times New Roman"/>
                <a:cs typeface="Times New Roman"/>
              </a:rPr>
              <a:t>।</a:t>
            </a:r>
          </a:p>
          <a:p>
            <a:pPr algn="just">
              <a:lnSpc>
                <a:spcPct val="125000"/>
              </a:lnSpc>
              <a:spcAft>
                <a:spcPts val="200"/>
              </a:spcAft>
            </a:pPr>
            <a:r>
              <a:rPr lang="en-US" sz="2800" dirty="0" smtClean="0">
                <a:latin typeface="SutonnyMJ"/>
                <a:ea typeface="Times New Roman"/>
                <a:cs typeface="Times New Roman"/>
              </a:rPr>
              <a:t> </a:t>
            </a:r>
            <a:endParaRPr lang="bn-IN" sz="2800" dirty="0" smtClean="0">
              <a:latin typeface="SutonnyMJ"/>
              <a:ea typeface="Times New Roman"/>
              <a:cs typeface="Times New Roman"/>
            </a:endParaRPr>
          </a:p>
          <a:p>
            <a:pPr algn="just">
              <a:lnSpc>
                <a:spcPct val="125000"/>
              </a:lnSpc>
              <a:spcAft>
                <a:spcPts val="200"/>
              </a:spcAft>
            </a:pPr>
            <a:r>
              <a:rPr lang="en-US" sz="2800" dirty="0" smtClean="0">
                <a:latin typeface="SutonnyMJ"/>
                <a:ea typeface="Times New Roman"/>
                <a:cs typeface="Times New Roman"/>
              </a:rPr>
              <a:t>##†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ibvj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bvwj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|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936486"/>
            <a:ext cx="3991532" cy="5915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194" y="88043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নেফ্রনের গঠন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33623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কৈশিক জালক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495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হেনলির</a:t>
            </a:r>
          </a:p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লুপ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562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1694" y="216384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প্রক্সিমাল প্যাচাঁনো নালীকা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136" y="2766298"/>
            <a:ext cx="747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0732" y="747455"/>
            <a:ext cx="124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গ্লোমেরুলাস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148411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ইফারেন্ট আর্টারিওল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369" y="1047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এফারেন্ট আর্টারিওল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45" y="886691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„‡°i K‡U©·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Aew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¯’Z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«‡bi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AMÖcÖv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K¨vcmyj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evg¨vb&amp;m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K¨vcmyj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গ্লোমেরুলাস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3403" y="51343"/>
            <a:ext cx="7879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Kicvmj</a:t>
            </a:r>
            <a:r>
              <a:rPr lang="bn-I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/ </a:t>
            </a:r>
            <a:r>
              <a:rPr lang="bn-I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মালপিজিয়ান বডি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8" y="2271686"/>
            <a:ext cx="2385299" cy="3906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86" y="2033714"/>
            <a:ext cx="3531067" cy="438214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46514" y="3898215"/>
            <a:ext cx="3048000" cy="4147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84271" y="6231192"/>
            <a:ext cx="170431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Kicvmj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14409" y="2071631"/>
            <a:ext cx="4906322" cy="4114641"/>
            <a:chOff x="4514409" y="2071631"/>
            <a:chExt cx="4906322" cy="4114641"/>
          </a:xfrm>
        </p:grpSpPr>
        <p:sp>
          <p:nvSpPr>
            <p:cNvPr id="15" name="TextBox 14"/>
            <p:cNvSpPr txBox="1"/>
            <p:nvPr/>
          </p:nvSpPr>
          <p:spPr>
            <a:xfrm>
              <a:off x="6781800" y="5478386"/>
              <a:ext cx="1244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পোডোসাইট কোষ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4869" y="3934223"/>
              <a:ext cx="1244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বোম্যান্স ক্যাপসুল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85141" y="4967247"/>
              <a:ext cx="176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ক্যাপসুলার স্পেস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82943" y="5562600"/>
              <a:ext cx="1244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গ্লোমেরুলাস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94514" y="5278331"/>
              <a:ext cx="760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লুমেন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14409" y="2071631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ইফারেন্ট আর্টারিওল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9531" y="266006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এফারেন্ট আর্টারিওল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K¨vcmyj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evg¨vb&amp;m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K¨vcmyj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60504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bd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«‡bi e×,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ùxZ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MvjvKvi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Kv‡ci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A½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                     ##`y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Kjv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###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গ্লোমেরুলাস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msjMœ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স্তরকে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wf‡mivj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স্তরকে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c¨vivBUvj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wf‡mivj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c¨vivBUvj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h_v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µ‡g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cv‡WvmvBU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AvBkvKvi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Gwc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wjqvj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Kvl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1" y="3260225"/>
            <a:ext cx="2895718" cy="359366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62590" y="3279711"/>
            <a:ext cx="5357409" cy="3285025"/>
            <a:chOff x="3375124" y="2879601"/>
            <a:chExt cx="5357409" cy="3285025"/>
          </a:xfrm>
        </p:grpSpPr>
        <p:sp>
          <p:nvSpPr>
            <p:cNvPr id="27" name="TextBox 26"/>
            <p:cNvSpPr txBox="1"/>
            <p:nvPr/>
          </p:nvSpPr>
          <p:spPr>
            <a:xfrm>
              <a:off x="5841181" y="5573060"/>
              <a:ext cx="1900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পোডোসাইট কোষ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42572" y="4288166"/>
              <a:ext cx="1989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বোম্যান্স ক্যাপসুল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11746" y="5172950"/>
              <a:ext cx="176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ক্যাপসুলার স্পেস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16601" y="5764516"/>
              <a:ext cx="1244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গ্লোমেরুলাস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14412" y="5412646"/>
              <a:ext cx="760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লুমেন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75124" y="2879601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ইফারেন্ট আর্টারিওল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94134" y="3279711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এফারেন্ট আর্টারিওল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625018" y="6103071"/>
            <a:ext cx="198996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বোম্যান্স ক্যাপসুল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1752600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evg¨vb&amp;m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K¨vcmy‡ji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KwkK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RvwjKvKvi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My”Q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endParaRPr lang="bn-IN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গ্লোমেরুলাসে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40wU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KwkK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RvjK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RvwjKv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Gwc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wjqvg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AmsL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 wQ`ªhy³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28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গ্লোমেরুলাস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42" y="1179754"/>
            <a:ext cx="4772557" cy="5462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2901333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প্রক্সিমাল প্যাচঁনো নালিকা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286" y="1179754"/>
            <a:ext cx="1315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পোডোসাইট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5978" y="4207353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গ্লোমেরুলার জালিকা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4803" y="6334780"/>
            <a:ext cx="153719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গ্লোমেরুলাস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761" y="300686"/>
            <a:ext cx="2808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80" y="1408682"/>
            <a:ext cx="5084619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evg¨vb&amp;m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K¨vcmy‡ji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cieZ©x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bvwjKvKvi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Ask‡K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4wU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wef³|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h_v: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wbKUeZx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cÖw·gvj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nbwji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jyc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ieZ©x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wW÷vj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msMÖvnx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59634"/>
            <a:ext cx="3572374" cy="5782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92973" y="3944009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msMÖvnx</a:t>
            </a:r>
            <a:r>
              <a:rPr lang="en-US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5017" y="577685"/>
            <a:ext cx="138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wW÷vj</a:t>
            </a:r>
            <a:endParaRPr lang="bn-BD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</a:t>
            </a:r>
            <a:r>
              <a:rPr lang="en-US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6324600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nbwji</a:t>
            </a:r>
            <a:r>
              <a:rPr lang="en-US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jyc</a:t>
            </a:r>
            <a:r>
              <a:rPr lang="en-US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1545" y="2743200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cÖw·gvj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02057" y="10393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অ্যাফারেন্ট আর্টারিওল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0960" y="362929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ইফারেন্ট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আর্টারিওল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2372" y="6332248"/>
            <a:ext cx="115768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2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3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00600" y="926051"/>
            <a:ext cx="4114800" cy="5931950"/>
            <a:chOff x="4800600" y="926051"/>
            <a:chExt cx="4114800" cy="5931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926051"/>
              <a:ext cx="4114800" cy="59319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5867400" y="3486150"/>
              <a:ext cx="0" cy="93345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148093" y="4394261"/>
              <a:ext cx="16241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cÖw·gvj</a:t>
              </a:r>
              <a:r>
                <a:rPr lang="en-US" sz="20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cu¨vPv‡bv</a:t>
              </a:r>
              <a:r>
                <a:rPr lang="en-US" sz="20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bn-BD" sz="2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endParaRPr>
            </a:p>
            <a:p>
              <a:r>
                <a:rPr lang="en-US" sz="2000" b="1" dirty="0" err="1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bvwjKv</a:t>
              </a:r>
              <a:r>
                <a:rPr lang="en-US" sz="20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2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21445" y="152400"/>
            <a:ext cx="5758308" cy="141577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wbKUeZx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bvwjKv</a:t>
            </a: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434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ibvj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`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xN©Zg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(14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wg.wg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.) Ask| 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##G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e„‡°i K‡U©‡·i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wbK‡U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গ্লোমেরুলাসের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Aew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¯’Z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###G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cÖvPxi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GK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iwewkó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NbZjxq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93673" y="926051"/>
            <a:ext cx="4121727" cy="5931950"/>
            <a:chOff x="4793673" y="926051"/>
            <a:chExt cx="4121727" cy="5931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926051"/>
              <a:ext cx="4114800" cy="59319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67456" y="1524000"/>
              <a:ext cx="6096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793673" y="1371600"/>
              <a:ext cx="19716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ডিস্টাল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2000" b="1" dirty="0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cu¨vPv‡bv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bn-BD" sz="2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  <a:p>
              <a:r>
                <a:rPr lang="bn-BD" sz="2000" b="1" dirty="0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        </a:t>
              </a:r>
              <a:r>
                <a:rPr lang="en-US" sz="2000" b="1" dirty="0" err="1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bvwjKv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43306" y="152400"/>
            <a:ext cx="5211683" cy="135421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ieZ©x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bvwjKv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909" y="1627763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nbwji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msMÖvnx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bn-IN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…Z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ˆ`N©¨ 5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wg.wg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 I Mo 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e¨vm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45 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  <a:sym typeface="Symbol"/>
              </a:rPr>
              <a:t>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gvBµb</a:t>
            </a:r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)|</a:t>
            </a:r>
          </a:p>
        </p:txBody>
      </p:sp>
    </p:spTree>
    <p:extLst>
      <p:ext uri="{BB962C8B-B14F-4D97-AF65-F5344CB8AC3E}">
        <p14:creationId xmlns:p14="http://schemas.microsoft.com/office/powerpoint/2010/main" val="11353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496470" cy="1107996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nbwji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jyc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7527" y="1228129"/>
            <a:ext cx="4114800" cy="5629871"/>
            <a:chOff x="4800600" y="926051"/>
            <a:chExt cx="4114800" cy="5931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926051"/>
              <a:ext cx="4114800" cy="59319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6248400" y="5867400"/>
              <a:ext cx="60960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800601" y="5668181"/>
              <a:ext cx="14782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হেনলির লুপ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228129"/>
            <a:ext cx="39169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#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নিকটবর্তী প্যাঁচানো নালিকার শেষপ্রান্ত সোজা হয়ে মেডুলা অঞ্চলে প্রবেশ করে এবং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U 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আকৃতির লুপ গঠন করে পুনরায় কর্টেক্স অঞ্চলে ফিরে আসে ।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##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আবিষ্কারক ফ্রেড্রিক হেনলির নামানুসারে একে হেনলির লুপ বলা হয়।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Bnv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wbgœ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evû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EaŸ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evnyi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930" y="293575"/>
            <a:ext cx="2789546" cy="92333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msMÖvnx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bvwj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7527" y="926051"/>
            <a:ext cx="4114800" cy="5931950"/>
            <a:chOff x="4800600" y="926051"/>
            <a:chExt cx="4114800" cy="5931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926051"/>
              <a:ext cx="4114800" cy="59319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654637" y="3602182"/>
              <a:ext cx="609600" cy="91440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003473" y="4516581"/>
              <a:ext cx="1143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সংগ্রাহী    </a:t>
              </a:r>
            </a:p>
            <a:p>
              <a:r>
                <a:rPr lang="bn-BD" sz="24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নালি</a:t>
              </a:r>
              <a:endParaRPr 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4800" y="1617023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msMÖvnx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†h¸‡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wW÷vj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cu¨vPv‡bv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bvwjKv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iPb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`ªe¨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bvwjwUi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Ask K‡U©·,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gWyjv‡Z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bvwjwU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mvRv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GK‡Kvlxq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NbZjvKvi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479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9336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বৃক্কের কাজ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19" y="939691"/>
            <a:ext cx="89361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*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রক্ত হতে প্রোটিন বিপাকে নাইট্রোজেনজাত বর্জ্য পদার্থ অপসারণ করা।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*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দেহে পানির ভারসাম্য রক্ষা করা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                                                       *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রক্তে অম্ল ও ক্ষারের ভারসাম্য রক্ষা করা।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*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রক্তচাপ নিয়ন্ত্রন করা।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*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সোডিয়াম, পটাশিয়াম, ক্যালসিয়াম,ফসফেট এবং ক্লোরাইডসহ বিভিন্ন লবণের পরিমাণ নিয়ন্ত্রন করা।</a:t>
            </a:r>
          </a:p>
          <a:p>
            <a:r>
              <a:rPr lang="de-AT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*B‡i</a:t>
            </a:r>
            <a:r>
              <a:rPr lang="de-AT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‡_ªv‡cv‡qwUb bvgK we‡kl GKwU ni‡gvb hv i‡³i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de-AT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de-AT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de-AT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Zwi‡Z we‡kl cÖ‡qvRbxq Zv e„° †_‡K Drcvw`Z nq| </a:t>
            </a:r>
            <a:endParaRPr lang="bn-BD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" pitchFamily="2" charset="0"/>
            </a:endParaRPr>
          </a:p>
          <a:p>
            <a:r>
              <a:rPr lang="de-AT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*wfUvwgb-wW </a:t>
            </a:r>
            <a:r>
              <a:rPr lang="de-AT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kix‡ii †h Ae¯’vq wµqv K‡i Zv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রূপান্তরেও</a:t>
            </a:r>
            <a:r>
              <a:rPr lang="de-AT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de-AT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e„‡°i we‡kl f‚wgKv i‡q‡Q| 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bn-BD" sz="28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১।হেনলির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9906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/>
              </a:rPr>
              <a:t>`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/>
              </a:rPr>
              <a:t>jxq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utonnyMJ"/>
              </a:rPr>
              <a:t>KvR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797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১।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নেফ্রনের চিহ্নিত চিত্র অংকন করে বিভিন্ন অংশ চিহ্নিত কর।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685800"/>
            <a:ext cx="23759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১।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রেচন কী?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২।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বৃক্কের দুটি কাজ লিখ।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৩।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নেফ্রনের গাঠনিক বৈশিষ্ট্য ব্যাখ্যা কর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।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                                    ৪।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“বৃক্ক মানুষের প্রধান রেচন অঙ্গ” – উক্তিটি বিশ্লেষণ কর।</a:t>
            </a:r>
          </a:p>
          <a:p>
            <a:pPr>
              <a:lnSpc>
                <a:spcPct val="150000"/>
              </a:lnSpc>
            </a:pP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125" y="3124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১।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বৃক্কের লম্বচ্ছেদের চিহ্নিত চিত্র অংকন করে আনবে।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09600"/>
            <a:ext cx="5638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2133600"/>
            <a:ext cx="495299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০১৭১৮৬১৬৬১১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ই-মেইলঃ</a:t>
            </a:r>
            <a:r>
              <a:rPr lang="en-US" sz="3600" b="1" dirty="0" smtClean="0">
                <a:solidFill>
                  <a:srgbClr val="800000"/>
                </a:solidFill>
              </a:rPr>
              <a:t>gcdn1977@gmail.com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09600"/>
            <a:ext cx="56742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8400"/>
            <a:ext cx="310344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8600" y="152400"/>
            <a:ext cx="8730803" cy="1320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8600" y="2160589"/>
            <a:ext cx="8730804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পত্র </a:t>
            </a:r>
            <a:endParaRPr lang="bn-IN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শারীরতত্ত্ব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9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1470025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802" y="2514600"/>
            <a:ext cx="466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GB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cvV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 †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k‡l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wkÿv_x©iv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utonnyMJ"/>
              </a:rPr>
              <a:t>.........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8942" y="609600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657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রেচনের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সংঙ্গা বলতে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২।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বৃক্কের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গঠন বর্ণনা করতে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৩।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নেফ্রনের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গঠন বর্ণনা করতে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৪।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বৃক্কের কাজ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47894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রেচন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1795673"/>
            <a:ext cx="8769927" cy="446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#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মানবদেহের রেচনঅঙ্গ হলো বৃক্ক।</a:t>
            </a:r>
            <a:endParaRPr lang="en-US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en-US" sz="3600" spc="-20" dirty="0" smtClean="0">
                <a:latin typeface="SutonnyMJ"/>
                <a:ea typeface="Times New Roman"/>
              </a:rPr>
              <a:t>##†`‡</a:t>
            </a:r>
            <a:r>
              <a:rPr lang="en-US" sz="3600" spc="-20" dirty="0" err="1">
                <a:latin typeface="SutonnyMJ"/>
                <a:ea typeface="Times New Roman"/>
              </a:rPr>
              <a:t>ni</a:t>
            </a:r>
            <a:r>
              <a:rPr lang="en-US" sz="3600" spc="-20" dirty="0">
                <a:latin typeface="SutonnyMJ"/>
                <a:ea typeface="Times New Roman"/>
              </a:rPr>
              <a:t> </a:t>
            </a:r>
            <a:r>
              <a:rPr lang="en-US" sz="3600" spc="-20" dirty="0" err="1">
                <a:latin typeface="SutonnyMJ"/>
                <a:ea typeface="Times New Roman"/>
              </a:rPr>
              <a:t>AwaKvsk</a:t>
            </a:r>
            <a:r>
              <a:rPr lang="en-US" sz="3600" spc="-20" dirty="0">
                <a:latin typeface="SutonnyMJ"/>
                <a:ea typeface="Times New Roman"/>
              </a:rPr>
              <a:t> </a:t>
            </a:r>
            <a:r>
              <a:rPr lang="en-US" sz="3600" spc="-20" dirty="0" err="1">
                <a:latin typeface="SutonnyMJ"/>
                <a:ea typeface="Times New Roman"/>
              </a:rPr>
              <a:t>bvB‡Uªv‡RbNwUZ</a:t>
            </a:r>
            <a:r>
              <a:rPr lang="en-US" sz="3600" spc="-20" dirty="0">
                <a:latin typeface="SutonnyMJ"/>
                <a:ea typeface="Times New Roman"/>
              </a:rPr>
              <a:t> </a:t>
            </a:r>
            <a:r>
              <a:rPr lang="bn-BD" sz="3600" spc="-20" dirty="0" smtClean="0">
                <a:latin typeface="NikoshBAN" pitchFamily="2" charset="0"/>
                <a:ea typeface="Times New Roman"/>
                <a:cs typeface="NikoshBAN" pitchFamily="2" charset="0"/>
              </a:rPr>
              <a:t>বর্জ্য</a:t>
            </a:r>
            <a:r>
              <a:rPr lang="en-US" sz="3600" spc="-20" dirty="0" err="1" smtClean="0">
                <a:latin typeface="SutonnyMJ"/>
                <a:ea typeface="Times New Roman"/>
              </a:rPr>
              <a:t>c`v</a:t>
            </a:r>
            <a:r>
              <a:rPr lang="en-US" sz="3600" spc="-20" dirty="0">
                <a:latin typeface="SutonnyMJ"/>
                <a:ea typeface="Times New Roman"/>
              </a:rPr>
              <a:t>_© (</a:t>
            </a:r>
            <a:r>
              <a:rPr lang="en-US" sz="3600" spc="-20" dirty="0" err="1">
                <a:latin typeface="SutonnyMJ"/>
                <a:ea typeface="Times New Roman"/>
              </a:rPr>
              <a:t>BDwiqv</a:t>
            </a:r>
            <a:r>
              <a:rPr lang="en-US" sz="3600" spc="-20" dirty="0">
                <a:latin typeface="SutonnyMJ"/>
                <a:ea typeface="Times New Roman"/>
              </a:rPr>
              <a:t>, </a:t>
            </a:r>
            <a:r>
              <a:rPr lang="en-US" sz="3600" spc="-20" dirty="0" err="1" smtClean="0">
                <a:latin typeface="SutonnyMJ"/>
                <a:ea typeface="Times New Roman"/>
              </a:rPr>
              <a:t>BDwiK</a:t>
            </a:r>
            <a:r>
              <a:rPr lang="en-US" sz="3600" spc="-20" dirty="0">
                <a:latin typeface="SutonnyMJ"/>
                <a:ea typeface="Times New Roman"/>
              </a:rPr>
              <a:t> </a:t>
            </a:r>
            <a:r>
              <a:rPr lang="bn-BD" sz="3600" spc="-20" dirty="0" smtClean="0">
                <a:latin typeface="NikoshBAN" pitchFamily="2" charset="0"/>
                <a:ea typeface="Times New Roman"/>
                <a:cs typeface="NikoshBAN" pitchFamily="2" charset="0"/>
              </a:rPr>
              <a:t>অ্যাসি</a:t>
            </a:r>
            <a:r>
              <a:rPr lang="en-US" sz="3600" spc="-20" dirty="0" err="1" smtClean="0">
                <a:latin typeface="NikoshBAN" pitchFamily="2" charset="0"/>
                <a:ea typeface="Times New Roman"/>
                <a:cs typeface="NikoshBAN" pitchFamily="2" charset="0"/>
              </a:rPr>
              <a:t>ড,ক্রিয়েটিনিন</a:t>
            </a:r>
            <a:r>
              <a:rPr lang="en-US" sz="3600" spc="-20" dirty="0" smtClean="0"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)</a:t>
            </a:r>
            <a:r>
              <a:rPr lang="en-US" sz="3600" spc="-20" dirty="0" smtClean="0">
                <a:latin typeface="SutonnyMJ"/>
                <a:ea typeface="Times New Roman"/>
              </a:rPr>
              <a:t> </a:t>
            </a:r>
            <a:r>
              <a:rPr lang="en-US" sz="3600" spc="-20" dirty="0" err="1">
                <a:latin typeface="SutonnyMJ"/>
                <a:ea typeface="Times New Roman"/>
              </a:rPr>
              <a:t>wb</a:t>
            </a:r>
            <a:r>
              <a:rPr lang="en-US" sz="3600" spc="-20" dirty="0">
                <a:latin typeface="SutonnyMJ"/>
                <a:ea typeface="Times New Roman"/>
              </a:rPr>
              <a:t>®‹</a:t>
            </a:r>
            <a:r>
              <a:rPr lang="en-US" sz="3600" spc="-20" dirty="0" err="1">
                <a:latin typeface="SutonnyMJ"/>
                <a:ea typeface="Times New Roman"/>
              </a:rPr>
              <a:t>vwkZ</a:t>
            </a:r>
            <a:r>
              <a:rPr lang="en-US" sz="3600" spc="-20" dirty="0">
                <a:latin typeface="SutonnyMJ"/>
                <a:ea typeface="Times New Roman"/>
              </a:rPr>
              <a:t> </a:t>
            </a:r>
            <a:r>
              <a:rPr lang="en-US" sz="3600" spc="-20" dirty="0" err="1">
                <a:latin typeface="SutonnyMJ"/>
                <a:ea typeface="Times New Roman"/>
              </a:rPr>
              <a:t>n‡q</a:t>
            </a:r>
            <a:r>
              <a:rPr lang="en-US" sz="3600" spc="-20" dirty="0">
                <a:latin typeface="SutonnyMJ"/>
                <a:ea typeface="Times New Roman"/>
              </a:rPr>
              <a:t> _</a:t>
            </a:r>
            <a:r>
              <a:rPr lang="en-US" sz="3600" spc="-20" dirty="0" err="1" smtClean="0">
                <a:latin typeface="SutonnyMJ"/>
                <a:ea typeface="Times New Roman"/>
              </a:rPr>
              <a:t>v‡K</a:t>
            </a:r>
            <a:r>
              <a:rPr lang="en-US" sz="3600" spc="-20" dirty="0">
                <a:latin typeface="SutonnyMJ"/>
                <a:ea typeface="Times New Roman"/>
              </a:rPr>
              <a:t> </a:t>
            </a:r>
            <a:r>
              <a:rPr lang="bn-BD" sz="3600" spc="-20" dirty="0" smtClean="0">
                <a:latin typeface="NikoshBAN" pitchFamily="2" charset="0"/>
                <a:ea typeface="Times New Roman"/>
                <a:cs typeface="NikoshBAN" pitchFamily="2" charset="0"/>
              </a:rPr>
              <a:t>বৃক্কের মাধ্যমে</a:t>
            </a:r>
            <a:r>
              <a:rPr lang="en-US" sz="3600" spc="-20" dirty="0" smtClean="0">
                <a:latin typeface="SutonnyMJ"/>
                <a:ea typeface="Times New Roman"/>
              </a:rPr>
              <a:t>|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en-US" sz="3600" spc="-20" dirty="0" smtClean="0">
                <a:latin typeface="SutonnyMJ"/>
                <a:ea typeface="Times New Roman"/>
              </a:rPr>
              <a:t> </a:t>
            </a:r>
            <a:endParaRPr lang="en-US" sz="3600" dirty="0">
              <a:latin typeface="Times New Roman"/>
              <a:ea typeface="Times New Roman"/>
            </a:endParaRPr>
          </a:p>
          <a:p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###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এর মাধ্যমে শতকরা ৮০ ভাগ রেচন পদার্থ নিষ্কাশিত হয়।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75" y="1215241"/>
            <a:ext cx="44195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D`iMnŸ‡ii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†kl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wcÄ‡ii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মেরুদন্ডের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Dfqcv‡k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e„°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##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মেরুদন্ডের 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Øv`k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বক্ষীয়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†_‡K Z…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Zxq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¤^vi </a:t>
            </a:r>
            <a:r>
              <a:rPr lang="b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we¯Z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…Z |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###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e„°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Wvb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e„‡°i †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mvgvb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2094" y="152400"/>
            <a:ext cx="3286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বৃক্কের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Ae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74549" y="4114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4" y="1750463"/>
            <a:ext cx="4180066" cy="3659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2225" y="2286000"/>
            <a:ext cx="558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যকৃত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9824" y="3400692"/>
            <a:ext cx="92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দ্বাদশ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কশেরুকা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199" y="4045711"/>
            <a:ext cx="762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মূত্রনালী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575" y="3200400"/>
            <a:ext cx="6596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1037</Words>
  <Application>Microsoft Office PowerPoint</Application>
  <PresentationFormat>On-screen Show (4:3)</PresentationFormat>
  <Paragraphs>188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Nikosh</vt:lpstr>
      <vt:lpstr>NikoshBAN</vt:lpstr>
      <vt:lpstr>SutonnyMJ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467</cp:revision>
  <dcterms:created xsi:type="dcterms:W3CDTF">2006-08-16T00:00:00Z</dcterms:created>
  <dcterms:modified xsi:type="dcterms:W3CDTF">2020-11-13T17:59:36Z</dcterms:modified>
</cp:coreProperties>
</file>