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B2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34039" y="1580286"/>
            <a:ext cx="7766936" cy="1646302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রাফেত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ছাতিয়ান,মিরপুর,কুষ্টিয়া</a:t>
            </a:r>
            <a:r>
              <a:rPr lang="en-US" sz="5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63123" y="2891738"/>
            <a:ext cx="7766936" cy="1096899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ক্লাসরুম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94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276" y="174537"/>
            <a:ext cx="893620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…….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তন্ত্র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দেহকে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রোগাক্রমণের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জীবাণুর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4276" y="2042676"/>
            <a:ext cx="91876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উপাদানসমূহ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….. 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কোষীয়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উপাদানঃ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১।লিম্ফোসাইট২।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কিলার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৩।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মনোনিউক্লিয়ার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ফ্যাগোসাইট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৪।গ্রানুলার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লিউকোসাইট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৫।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মাষ্টকোষ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৬।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ডেন্ড্রাইটিক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লিম্ফয়েড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অঙ্গসমূহঃ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।থাইমাস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২।অস্থি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মজ্জা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৩।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লসিকা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৪।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লসিকা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নালি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৫।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লসিকা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প্লীহা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৭।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অ্যাডিনয়েড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৮।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টনসিল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৯।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অ্যাপেনডিক্স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১০।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পেয়ার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প্যাচ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   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6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2999" y="233337"/>
            <a:ext cx="5617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 Brace 2"/>
          <p:cNvSpPr/>
          <p:nvPr/>
        </p:nvSpPr>
        <p:spPr>
          <a:xfrm rot="5400000">
            <a:off x="4819629" y="-2426904"/>
            <a:ext cx="718676" cy="7356766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492479"/>
            <a:ext cx="36808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অনির্দেশিত</a:t>
            </a:r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ইমিউনিটি</a:t>
            </a:r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3906" y="1394018"/>
            <a:ext cx="3249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নির্দেশিত</a:t>
            </a:r>
            <a:r>
              <a:rPr lang="en-US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ইমিউনিটি</a:t>
            </a:r>
            <a:endParaRPr lang="en-US" sz="3200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656781" y="1798677"/>
            <a:ext cx="2964874" cy="2202917"/>
          </a:xfrm>
          <a:prstGeom prst="wedgeEllipseCallout">
            <a:avLst/>
          </a:prstGeom>
          <a:solidFill>
            <a:srgbClr val="FFFF00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জীবাণুর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93509" y="2211155"/>
            <a:ext cx="3380519" cy="1503774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জীবদেহ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জীবাণুর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প্রবেশকে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770224" y="2112694"/>
            <a:ext cx="3476972" cy="1482443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জীবদেহে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প্রবেশকৃত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অণুজীব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3750" y="4972543"/>
            <a:ext cx="1972131" cy="2026160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3834926" y="4315267"/>
            <a:ext cx="1972131" cy="2026160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4" name="Group 23"/>
          <p:cNvGrpSpPr/>
          <p:nvPr/>
        </p:nvGrpSpPr>
        <p:grpSpPr>
          <a:xfrm>
            <a:off x="6533336" y="4628939"/>
            <a:ext cx="2647156" cy="2026161"/>
            <a:chOff x="5480228" y="-1"/>
            <a:chExt cx="2647156" cy="2026161"/>
          </a:xfrm>
        </p:grpSpPr>
        <p:sp>
          <p:nvSpPr>
            <p:cNvPr id="25" name="Rounded Rectangle 24"/>
            <p:cNvSpPr/>
            <p:nvPr/>
          </p:nvSpPr>
          <p:spPr>
            <a:xfrm>
              <a:off x="5480228" y="0"/>
              <a:ext cx="2647156" cy="2026160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/>
            <p:nvPr/>
          </p:nvSpPr>
          <p:spPr>
            <a:xfrm rot="16200000">
              <a:off x="4914218" y="566009"/>
              <a:ext cx="1661451" cy="529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5151" rIns="84455" bIns="0" numCol="1" spcCol="1270" anchor="t" anchorCtr="0">
              <a:noAutofit/>
            </a:bodyPr>
            <a:lstStyle/>
            <a:p>
              <a:pPr lvl="0" algn="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900" b="1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তৃতীয়</a:t>
              </a:r>
              <a:r>
                <a:rPr lang="en-US" sz="19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900" b="1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প্রতিরক্ষা</a:t>
              </a:r>
              <a:r>
                <a:rPr lang="en-US" sz="19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900" b="1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স্তর</a:t>
              </a:r>
              <a:endParaRPr lang="en-US" sz="19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70224" y="4446584"/>
            <a:ext cx="2306083" cy="2026160"/>
            <a:chOff x="6009659" y="0"/>
            <a:chExt cx="2306083" cy="2026160"/>
          </a:xfrm>
        </p:grpSpPr>
        <p:sp>
          <p:nvSpPr>
            <p:cNvPr id="28" name="Rectangle 27"/>
            <p:cNvSpPr/>
            <p:nvPr/>
          </p:nvSpPr>
          <p:spPr>
            <a:xfrm>
              <a:off x="6009659" y="0"/>
              <a:ext cx="1972131" cy="2026160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6343611" y="0"/>
              <a:ext cx="1972131" cy="20261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82296" rIns="0" bIns="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 smtClean="0">
                <a:latin typeface="NikoshBAN" pitchFamily="2" charset="0"/>
                <a:cs typeface="NikoshBAN" pitchFamily="2" charset="0"/>
              </a:endParaRP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 smtClean="0">
                <a:latin typeface="NikoshBAN" pitchFamily="2" charset="0"/>
                <a:cs typeface="NikoshBAN" pitchFamily="2" charset="0"/>
              </a:endParaRP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ইমিউন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সাড়া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37388" y="4628939"/>
            <a:ext cx="2647156" cy="2026161"/>
            <a:chOff x="2740421" y="-1"/>
            <a:chExt cx="2647156" cy="2026161"/>
          </a:xfrm>
        </p:grpSpPr>
        <p:sp>
          <p:nvSpPr>
            <p:cNvPr id="31" name="Rounded Rectangle 30"/>
            <p:cNvSpPr/>
            <p:nvPr/>
          </p:nvSpPr>
          <p:spPr>
            <a:xfrm>
              <a:off x="2740421" y="0"/>
              <a:ext cx="2647156" cy="2026160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0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 rot="16200000">
              <a:off x="2174411" y="566009"/>
              <a:ext cx="1661451" cy="529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5151" rIns="84455" bIns="0" numCol="1" spcCol="1270" anchor="t" anchorCtr="0">
              <a:noAutofit/>
            </a:bodyPr>
            <a:lstStyle/>
            <a:p>
              <a:pPr lvl="0" algn="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দ্বিতীয়</a:t>
              </a:r>
              <a:r>
                <a:rPr lang="en-US" sz="19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1900" b="1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প্রতিরক্ষা</a:t>
              </a:r>
              <a:r>
                <a:rPr lang="en-US" sz="19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900" b="1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স্তর</a:t>
              </a:r>
              <a:endParaRPr lang="en-US" sz="1900" kern="1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76335" y="4315267"/>
            <a:ext cx="1972131" cy="2026160"/>
            <a:chOff x="3269853" y="0"/>
            <a:chExt cx="1972131" cy="2026160"/>
          </a:xfrm>
        </p:grpSpPr>
        <p:sp>
          <p:nvSpPr>
            <p:cNvPr id="34" name="Rectangle 33"/>
            <p:cNvSpPr/>
            <p:nvPr/>
          </p:nvSpPr>
          <p:spPr>
            <a:xfrm>
              <a:off x="3269853" y="0"/>
              <a:ext cx="1972131" cy="2026160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angle 34"/>
            <p:cNvSpPr/>
            <p:nvPr/>
          </p:nvSpPr>
          <p:spPr>
            <a:xfrm>
              <a:off x="3269853" y="0"/>
              <a:ext cx="1972131" cy="20261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82296" rIns="0" bIns="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 smtClean="0">
                <a:latin typeface="NikoshBAN" pitchFamily="2" charset="0"/>
                <a:cs typeface="NikoshBAN" pitchFamily="2" charset="0"/>
              </a:endParaRP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নন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–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স্পেসিফিক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রাসায়নিক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কোষীয়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প্রতিবন্ধক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।   </a:t>
              </a:r>
              <a:endParaRPr lang="en-US" sz="2800" kern="12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74250" y="4618066"/>
            <a:ext cx="2647156" cy="2026161"/>
            <a:chOff x="615" y="-1"/>
            <a:chExt cx="2647156" cy="2026161"/>
          </a:xfrm>
        </p:grpSpPr>
        <p:sp>
          <p:nvSpPr>
            <p:cNvPr id="37" name="Rounded Rectangle 36"/>
            <p:cNvSpPr/>
            <p:nvPr/>
          </p:nvSpPr>
          <p:spPr>
            <a:xfrm>
              <a:off x="615" y="0"/>
              <a:ext cx="2647156" cy="2026160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4"/>
            <p:cNvSpPr/>
            <p:nvPr/>
          </p:nvSpPr>
          <p:spPr>
            <a:xfrm rot="16200000">
              <a:off x="-565394" y="566009"/>
              <a:ext cx="1661451" cy="529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8580" rIns="88900" bIns="0" numCol="1" spcCol="1270" anchor="t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প্রথম</a:t>
              </a:r>
              <a:r>
                <a:rPr lang="en-US" sz="20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প্রতিরক্ষা</a:t>
              </a:r>
              <a:r>
                <a:rPr lang="en-US" sz="20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স্তর</a:t>
              </a:r>
              <a:r>
                <a:rPr lang="en-US" sz="2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2511" y="4628938"/>
            <a:ext cx="2647156" cy="2026161"/>
            <a:chOff x="615" y="-1"/>
            <a:chExt cx="2647156" cy="2026161"/>
          </a:xfrm>
        </p:grpSpPr>
        <p:sp>
          <p:nvSpPr>
            <p:cNvPr id="40" name="Rounded Rectangle 39"/>
            <p:cNvSpPr/>
            <p:nvPr/>
          </p:nvSpPr>
          <p:spPr>
            <a:xfrm>
              <a:off x="615" y="0"/>
              <a:ext cx="2647156" cy="2026160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4"/>
            <p:cNvSpPr/>
            <p:nvPr/>
          </p:nvSpPr>
          <p:spPr>
            <a:xfrm rot="16200000">
              <a:off x="-565394" y="566009"/>
              <a:ext cx="1661451" cy="529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8580" rIns="88900" bIns="0" numCol="1" spcCol="1270" anchor="t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প্রথম</a:t>
              </a:r>
              <a:r>
                <a:rPr lang="en-US" sz="20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প্রতিরক্ষা</a:t>
              </a:r>
              <a:r>
                <a:rPr lang="en-US" sz="20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স্তর</a:t>
              </a:r>
              <a:r>
                <a:rPr lang="en-US" sz="2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88539" y="4315267"/>
            <a:ext cx="1972131" cy="2026160"/>
            <a:chOff x="530046" y="0"/>
            <a:chExt cx="1972131" cy="2026160"/>
          </a:xfrm>
        </p:grpSpPr>
        <p:sp>
          <p:nvSpPr>
            <p:cNvPr id="43" name="Rectangle 42"/>
            <p:cNvSpPr/>
            <p:nvPr/>
          </p:nvSpPr>
          <p:spPr>
            <a:xfrm>
              <a:off x="530046" y="0"/>
              <a:ext cx="1972131" cy="2026160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530046" y="0"/>
              <a:ext cx="1972131" cy="20261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82296" rIns="0" bIns="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 smtClean="0">
                <a:latin typeface="NikoshBAN" pitchFamily="2" charset="0"/>
                <a:cs typeface="NikoshBAN" pitchFamily="2" charset="0"/>
              </a:endParaRP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নন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–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স্পেসিফিক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রাসায়নিক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বাহ্যিক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তলীয়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প্রতিবন্ধক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 </a:t>
              </a:r>
              <a:endParaRPr lang="en-US" sz="28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5" name="Flowchart: Extract 44"/>
          <p:cNvSpPr/>
          <p:nvPr/>
        </p:nvSpPr>
        <p:spPr>
          <a:xfrm rot="5400000">
            <a:off x="6166349" y="5443482"/>
            <a:ext cx="297953" cy="397073"/>
          </a:xfrm>
          <a:prstGeom prst="flowChartExtract">
            <a:avLst/>
          </a:prstGeom>
        </p:spPr>
        <p:style>
          <a:lnRef idx="2">
            <a:schemeClr val="accent4">
              <a:hueOff val="10395692"/>
              <a:satOff val="-47968"/>
              <a:lumOff val="1765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Flowchart: Extract 45"/>
          <p:cNvSpPr/>
          <p:nvPr/>
        </p:nvSpPr>
        <p:spPr>
          <a:xfrm rot="5400000">
            <a:off x="3100424" y="5432610"/>
            <a:ext cx="297953" cy="397073"/>
          </a:xfrm>
          <a:prstGeom prst="flowChartExtract">
            <a:avLst/>
          </a:prstGeom>
        </p:spPr>
        <p:style>
          <a:lnRef idx="2">
            <a:schemeClr val="accent4">
              <a:hueOff val="10395692"/>
              <a:satOff val="-47968"/>
              <a:lumOff val="1765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917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764081" y="337876"/>
            <a:ext cx="8637496" cy="8323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0" b="1" dirty="0" err="1" smtClean="0">
                <a:solidFill>
                  <a:srgbClr val="FF0000"/>
                </a:solidFill>
                <a:latin typeface="NikoshBAN" charset="0"/>
                <a:cs typeface="NikoshBAN" charset="0"/>
              </a:rPr>
              <a:t>প্রথম</a:t>
            </a:r>
            <a:r>
              <a:rPr lang="en-US" sz="24000" b="1" dirty="0" smtClean="0">
                <a:solidFill>
                  <a:srgbClr val="FF0000"/>
                </a:solidFill>
                <a:latin typeface="NikoshBAN" charset="0"/>
                <a:cs typeface="NikoshBAN" charset="0"/>
              </a:rPr>
              <a:t> </a:t>
            </a:r>
            <a:r>
              <a:rPr lang="en-US" sz="24000" b="1" dirty="0" err="1" smtClean="0">
                <a:solidFill>
                  <a:srgbClr val="FF0000"/>
                </a:solidFill>
                <a:latin typeface="NikoshBAN" charset="0"/>
                <a:cs typeface="NikoshBAN" charset="0"/>
              </a:rPr>
              <a:t>প্রতিরক্ষা</a:t>
            </a:r>
            <a:r>
              <a:rPr lang="en-US" sz="24000" b="1" dirty="0" smtClean="0">
                <a:solidFill>
                  <a:srgbClr val="FF0000"/>
                </a:solidFill>
                <a:latin typeface="NikoshBAN" charset="0"/>
                <a:cs typeface="NikoshBAN" charset="0"/>
              </a:rPr>
              <a:t> </a:t>
            </a:r>
            <a:r>
              <a:rPr lang="en-US" sz="24000" b="1" dirty="0" err="1" smtClean="0">
                <a:solidFill>
                  <a:srgbClr val="FF0000"/>
                </a:solidFill>
                <a:latin typeface="NikoshBAN" charset="0"/>
                <a:cs typeface="NikoshBAN" charset="0"/>
              </a:rPr>
              <a:t>স্তর</a:t>
            </a:r>
            <a:r>
              <a:rPr lang="en-US" sz="24000" b="1" dirty="0" smtClean="0">
                <a:solidFill>
                  <a:srgbClr val="FF0000"/>
                </a:solidFill>
                <a:latin typeface="NikoshBAN" charset="0"/>
                <a:cs typeface="NikoshBAN" charset="0"/>
              </a:rPr>
              <a:t>……  </a:t>
            </a:r>
            <a:endParaRPr lang="en-US" sz="24000" b="1" dirty="0">
              <a:solidFill>
                <a:srgbClr val="FF0000"/>
              </a:solidFill>
              <a:latin typeface="NikoshBAN" charset="0"/>
            </a:endParaRPr>
          </a:p>
          <a:p>
            <a:pPr algn="l"/>
            <a:endParaRPr lang="en-US" sz="1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434" y="2003681"/>
            <a:ext cx="91799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…….</a:t>
            </a:r>
            <a:endParaRPr lang="en-US" sz="48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লোম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সিলিয়া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অশ্রু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লালা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(ঙ)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সিরুমেন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(চ)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পৌষ্টিকনালির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(ছ)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রেচন-জননতন্ত্রের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434" y="4166273"/>
            <a:ext cx="966001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ক)</a:t>
            </a:r>
            <a:r>
              <a:rPr lang="en-US" sz="4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প্রতিবন্ধক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4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492220" y="392555"/>
            <a:ext cx="8896479" cy="262772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3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63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খ)</a:t>
            </a:r>
            <a:r>
              <a:rPr lang="en-US" sz="63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লোম</a:t>
            </a:r>
            <a:r>
              <a:rPr lang="en-US" sz="63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……</a:t>
            </a:r>
          </a:p>
          <a:p>
            <a:pPr algn="l"/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নাকের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ভিতরকার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লোম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ধুলা-ময়লা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।  </a:t>
            </a:r>
            <a:endParaRPr lang="en-US" sz="5400" b="1" dirty="0"/>
          </a:p>
          <a:p>
            <a:pPr algn="l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  <p:sp>
        <p:nvSpPr>
          <p:cNvPr id="3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492220" y="3110616"/>
            <a:ext cx="8896479" cy="3602198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3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148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সিলিয়া</a:t>
            </a:r>
            <a:r>
              <a:rPr lang="en-US" sz="1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…… </a:t>
            </a:r>
            <a:endParaRPr lang="en-US" sz="14800" dirty="0">
              <a:solidFill>
                <a:srgbClr val="00B050"/>
              </a:solidFill>
            </a:endParaRPr>
          </a:p>
          <a:p>
            <a:pPr algn="l"/>
            <a:endParaRPr lang="en-US" sz="11100" b="1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শ্বাসনালি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মিউকাসময়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বহির্মুখী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আন্দোলনরত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সিলিয়া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বহিরাগত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অবাঞ্ছিত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অণুজীব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সিলিয়ার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আন্দোলনে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মিউকাসের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দলায়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হাঁচি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কাশি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থুথু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বহির্গত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কিম্বা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পাকস্থলীতে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পৌঁছায়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11100" b="1" dirty="0"/>
          </a:p>
        </p:txBody>
      </p:sp>
    </p:spTree>
    <p:extLst>
      <p:ext uri="{BB962C8B-B14F-4D97-AF65-F5344CB8AC3E}">
        <p14:creationId xmlns:p14="http://schemas.microsoft.com/office/powerpoint/2010/main" val="328285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405" y="0"/>
            <a:ext cx="5405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ঘ)</a:t>
            </a:r>
            <a:r>
              <a:rPr lang="en-US" sz="48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অশ্রু</a:t>
            </a:r>
            <a:r>
              <a:rPr lang="en-US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লালা</a:t>
            </a:r>
            <a:r>
              <a:rPr lang="en-US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……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386366" y="822060"/>
            <a:ext cx="9066727" cy="2198231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অশ্রু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লালায়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লাইসোজাইম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ব্যাকটেরিয়া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নাশক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এনজাইম।লালা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মুখগহ্বর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গলাকে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সিক্ত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পিচ্ছিল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মুখগহ্বরে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থাকাকালীন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জীবিত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অশ্রু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বারবার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চোখকে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ভিজিয়ে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বহিরাগত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</a:p>
          <a:p>
            <a:pPr algn="l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অণুজীবের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সংক্রমণ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6366" y="3103447"/>
            <a:ext cx="906672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ঙ)</a:t>
            </a:r>
            <a:r>
              <a:rPr lang="en-US" sz="48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সিরুমেন</a:t>
            </a:r>
            <a:r>
              <a:rPr lang="en-US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…… </a:t>
            </a:r>
            <a:endParaRPr lang="en-US" sz="4800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কর্ণকুহরের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প্রাচীর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ক্ষরিত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হলদে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বাদামী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মোমের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সিরুমেন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পর্দায়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ও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অণুজীব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সিরুমেন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দলায়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খইলে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4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437882" y="226396"/>
            <a:ext cx="8809150" cy="2503003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(চ)</a:t>
            </a:r>
            <a:r>
              <a:rPr lang="en-US" sz="7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পৌষ্টিক</a:t>
            </a:r>
            <a:r>
              <a:rPr lang="en-US" sz="7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নালির</a:t>
            </a:r>
            <a:r>
              <a:rPr lang="en-US" sz="7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7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…… </a:t>
            </a:r>
            <a:endParaRPr lang="en-US" sz="7000" dirty="0">
              <a:solidFill>
                <a:srgbClr val="00B050"/>
              </a:solidFill>
            </a:endParaRPr>
          </a:p>
          <a:p>
            <a:pPr algn="l"/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বাহিত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latin typeface="NikoshBAN" pitchFamily="2" charset="0"/>
                <a:cs typeface="NikoshBAN" pitchFamily="2" charset="0"/>
              </a:rPr>
              <a:t>অণুজীব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latin typeface="NikoshBAN" pitchFamily="2" charset="0"/>
                <a:cs typeface="NikoshBAN" pitchFamily="2" charset="0"/>
              </a:rPr>
              <a:t>পাকস্থলীতে</a:t>
            </a:r>
            <a:r>
              <a:rPr lang="en-US" sz="4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4600" b="1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4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পাকস্থলীর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HCl</a:t>
            </a:r>
            <a:r>
              <a:rPr lang="bn-BD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ও </a:t>
            </a:r>
          </a:p>
          <a:p>
            <a:pPr algn="l"/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প্রোটিওলাইটিক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এনজাইমের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ক্রিয়ায়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4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7882" y="2729399"/>
            <a:ext cx="880915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(ছ)</a:t>
            </a:r>
            <a:r>
              <a:rPr lang="en-US" sz="48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জননতন্ত্রের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……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জননতন্ত্রের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ক্ষরণ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প্রচন্ড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এসিডিক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আঠালো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অণুপ্রবেশিত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ফ্যাগোসাইট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ভক্ষিত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মূত্র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ত্যাগের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নিষ্ক্রান্ত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যোনির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ল্যাকটিক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ক্ষরণ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অণুজীবের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বংশবৃদ্ধির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কমিয়ে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0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72">
            <a:extLst>
              <a:ext uri="{FF2B5EF4-FFF2-40B4-BE49-F238E27FC236}">
                <a16:creationId xmlns="" xmlns:a16="http://schemas.microsoft.com/office/drawing/2014/main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3224344" y="836453"/>
            <a:ext cx="3729079" cy="1013217"/>
          </a:xfrm>
          <a:prstGeom prst="roundRect">
            <a:avLst>
              <a:gd name="adj" fmla="val 48322"/>
            </a:avLst>
          </a:prstGeom>
          <a:solidFill>
            <a:srgbClr val="FFFF00"/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524202" y="2993878"/>
            <a:ext cx="9405410" cy="955146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উপাদানগুলির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144453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72">
            <a:extLst>
              <a:ext uri="{FF2B5EF4-FFF2-40B4-BE49-F238E27FC236}">
                <a16:creationId xmlns="" xmlns:a16="http://schemas.microsoft.com/office/drawing/2014/main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2279561" y="877811"/>
            <a:ext cx="5669280" cy="1082490"/>
          </a:xfrm>
          <a:prstGeom prst="roundRect">
            <a:avLst>
              <a:gd name="adj" fmla="val 48322"/>
            </a:avLst>
          </a:prstGeom>
          <a:solidFill>
            <a:srgbClr val="FFFF00"/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</a:p>
          <a:p>
            <a:pPr marL="0" indent="0">
              <a:buNone/>
            </a:pPr>
            <a:r>
              <a:rPr lang="en-US" sz="7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7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736898" y="2890276"/>
            <a:ext cx="8986651" cy="1910293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ক-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।   </a:t>
            </a:r>
          </a:p>
          <a:p>
            <a:pPr algn="l"/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খ-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dirty="0" err="1"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4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লিম্ফয়েড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অঙ্গের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3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3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9436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72">
            <a:extLst>
              <a:ext uri="{FF2B5EF4-FFF2-40B4-BE49-F238E27FC236}">
                <a16:creationId xmlns="" xmlns:a16="http://schemas.microsoft.com/office/drawing/2014/main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2425414" y="768189"/>
            <a:ext cx="5646420" cy="1122217"/>
          </a:xfrm>
          <a:prstGeom prst="roundRect">
            <a:avLst>
              <a:gd name="adj" fmla="val 48322"/>
            </a:avLst>
          </a:prstGeom>
          <a:solidFill>
            <a:schemeClr val="bg1">
              <a:lumMod val="6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8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489397" y="2844890"/>
            <a:ext cx="9195516" cy="237827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১। </a:t>
            </a:r>
            <a:r>
              <a:rPr lang="en-US" sz="4800" b="1" spc="50" dirty="0" err="1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প্রতিরক্ষা</a:t>
            </a:r>
            <a:r>
              <a:rPr lang="en-US" sz="48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বা</a:t>
            </a:r>
            <a:r>
              <a:rPr lang="en-US" sz="48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ইমিউনিটি</a:t>
            </a:r>
            <a:r>
              <a:rPr lang="en-US" sz="48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কী</a:t>
            </a:r>
            <a:r>
              <a:rPr lang="en-US" sz="48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?</a:t>
            </a:r>
          </a:p>
          <a:p>
            <a:pPr algn="l"/>
            <a:r>
              <a:rPr lang="en-US" sz="48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২। </a:t>
            </a:r>
            <a:r>
              <a:rPr lang="en-US" sz="4800" b="1" spc="50" dirty="0" err="1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সিরুমেন</a:t>
            </a:r>
            <a:r>
              <a:rPr lang="en-US" sz="48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বলিতে</a:t>
            </a:r>
            <a:r>
              <a:rPr lang="en-US" sz="48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কী</a:t>
            </a:r>
            <a:r>
              <a:rPr lang="en-US" sz="48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বুঝ</a:t>
            </a:r>
            <a:r>
              <a:rPr lang="en-US" sz="48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?</a:t>
            </a:r>
          </a:p>
          <a:p>
            <a:pPr algn="l"/>
            <a:r>
              <a:rPr lang="en-US" sz="48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৩।প্রথম </a:t>
            </a:r>
            <a:r>
              <a:rPr lang="en-US" sz="4800" b="1" spc="50" dirty="0" err="1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প্রতিরক্ষা</a:t>
            </a:r>
            <a:r>
              <a:rPr lang="en-US" sz="48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স্তরের</a:t>
            </a:r>
            <a:r>
              <a:rPr lang="en-US" sz="48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ব্যবস্থায়</a:t>
            </a:r>
            <a:r>
              <a:rPr lang="en-US" sz="48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সিলিয়ার</a:t>
            </a:r>
            <a:r>
              <a:rPr lang="en-US" sz="48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ভূমিকা</a:t>
            </a:r>
            <a:r>
              <a:rPr lang="en-US" sz="48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ব্যাখ্যা</a:t>
            </a:r>
            <a:r>
              <a:rPr lang="en-US" sz="48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</a:t>
            </a:r>
            <a:r>
              <a:rPr lang="en-US" sz="48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    </a:t>
            </a:r>
          </a:p>
          <a:p>
            <a:pPr algn="just"/>
            <a:endParaRPr lang="en-US" sz="8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03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2498" y="961552"/>
            <a:ext cx="7433445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4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2796" y="-199265"/>
            <a:ext cx="5240987" cy="8873544"/>
          </a:xfrm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76517" y="0"/>
            <a:ext cx="8873545" cy="1617014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6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4288" y="-1046405"/>
            <a:ext cx="6858004" cy="8950818"/>
          </a:xfrm>
        </p:spPr>
      </p:pic>
    </p:spTree>
    <p:extLst>
      <p:ext uri="{BB962C8B-B14F-4D97-AF65-F5344CB8AC3E}">
        <p14:creationId xmlns:p14="http://schemas.microsoft.com/office/powerpoint/2010/main" val="95393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54" y="2098247"/>
            <a:ext cx="3646108" cy="3139677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7334" y="416417"/>
            <a:ext cx="8596668" cy="132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sz="half" idx="2"/>
          </p:nvPr>
        </p:nvSpPr>
        <p:spPr bwMode="auto">
          <a:xfrm>
            <a:off x="790045" y="2098247"/>
            <a:ext cx="4185623" cy="330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25000" lnSpcReduction="2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51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7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</a:t>
            </a:r>
            <a:r>
              <a:rPr lang="en-US" sz="17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17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r>
              <a:rPr lang="en-US" sz="17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7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44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144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90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1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11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112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12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1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11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রাফেত</a:t>
            </a:r>
            <a:r>
              <a:rPr lang="en-US" sz="11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11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11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1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1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ছাতিয়ান,মিরপুর,কুষ্টিয়া</a:t>
            </a:r>
            <a:r>
              <a:rPr lang="en-US" sz="11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11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1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০১৭১৮৬১৬৬১১ 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36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72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sz="7200" b="1" dirty="0" smtClean="0">
                <a:solidFill>
                  <a:srgbClr val="800000"/>
                </a:solidFill>
              </a:rPr>
              <a:t>gcdn1977@gmail.com</a:t>
            </a:r>
            <a:endParaRPr lang="en-US" sz="7200" b="1" dirty="0">
              <a:solidFill>
                <a:srgbClr val="800000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72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en-US" sz="72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0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89397" y="609600"/>
            <a:ext cx="9079606" cy="132080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89397" y="2160589"/>
            <a:ext cx="9247031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0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একাদশ-দ্বাদশ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en-US" sz="4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ইমিউনিটি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bn-IN" sz="40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70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646223" y="2087857"/>
            <a:ext cx="4126818" cy="2077680"/>
            <a:chOff x="3415093" y="37646"/>
            <a:chExt cx="4126818" cy="2077680"/>
          </a:xfrm>
          <a:scene3d>
            <a:camera prst="orthographicFront"/>
            <a:lightRig rig="threeP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3415093" y="37646"/>
              <a:ext cx="4126818" cy="2077680"/>
            </a:xfrm>
            <a:prstGeom prst="roundRect">
              <a:avLst>
                <a:gd name="adj" fmla="val 10000"/>
              </a:avLst>
            </a:prstGeom>
            <a:blipFill dpi="0" rotWithShape="0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475946" y="98499"/>
              <a:ext cx="4005112" cy="19559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825" tIns="123825" rIns="123825" bIns="12382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79379" y="1049826"/>
            <a:ext cx="6240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0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8204" y="707473"/>
            <a:ext cx="50098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type="subTitle" idx="1"/>
          </p:nvPr>
        </p:nvSpPr>
        <p:spPr>
          <a:xfrm>
            <a:off x="901758" y="1714450"/>
            <a:ext cx="8037393" cy="151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ইমিউনিটি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)-১ম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9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3885209" y="0"/>
            <a:ext cx="303640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7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803281" y="1294754"/>
            <a:ext cx="7766936" cy="45499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en-US" sz="3600" b="1" dirty="0" err="1" smtClean="0">
                <a:solidFill>
                  <a:srgbClr val="00B050"/>
                </a:solidFill>
                <a:latin typeface="NikoshBAN" charset="0"/>
                <a:cs typeface="NikoshBAN" charset="0"/>
              </a:rPr>
              <a:t>আজকের</a:t>
            </a:r>
            <a:r>
              <a:rPr lang="en-US" sz="3600" b="1" dirty="0" smtClean="0">
                <a:solidFill>
                  <a:srgbClr val="00B050"/>
                </a:solidFill>
                <a:latin typeface="NikoshBAN" charset="0"/>
                <a:cs typeface="NikoshBAN" charset="0"/>
              </a:rPr>
              <a:t> </a:t>
            </a:r>
            <a:r>
              <a:rPr lang="hi-IN" sz="3600" b="1" dirty="0" smtClean="0">
                <a:solidFill>
                  <a:srgbClr val="00B050"/>
                </a:solidFill>
                <a:latin typeface="NikoshBAN" charset="0"/>
                <a:cs typeface="NikoshBAN" charset="0"/>
              </a:rPr>
              <a:t>এই </a:t>
            </a:r>
            <a:r>
              <a:rPr lang="hi-IN" sz="3600" b="1" dirty="0">
                <a:solidFill>
                  <a:srgbClr val="00B050"/>
                </a:solidFill>
                <a:latin typeface="NikoshBAN" charset="0"/>
                <a:cs typeface="NikoshBAN" charset="0"/>
              </a:rPr>
              <a:t>পাঠ শেষে শিক্ষার্থীরা </a:t>
            </a:r>
            <a:r>
              <a:rPr lang="en-US" sz="3600" b="1" dirty="0" smtClean="0">
                <a:solidFill>
                  <a:srgbClr val="00B050"/>
                </a:solidFill>
                <a:latin typeface="NikoshBAN" charset="0"/>
              </a:rPr>
              <a:t>...........</a:t>
            </a:r>
          </a:p>
          <a:p>
            <a:pPr algn="l"/>
            <a:endParaRPr lang="en-US" sz="3600" b="1" dirty="0" smtClean="0">
              <a:solidFill>
                <a:srgbClr val="7030A0"/>
              </a:solidFill>
              <a:latin typeface="NikoshBAN" charset="0"/>
            </a:endParaRPr>
          </a:p>
          <a:p>
            <a:pPr algn="l"/>
            <a:r>
              <a:rPr lang="en-US" sz="2400" b="1" dirty="0" smtClean="0">
                <a:solidFill>
                  <a:srgbClr val="3B28C8"/>
                </a:solidFill>
                <a:latin typeface="NikoshBAN" charset="0"/>
              </a:rPr>
              <a:t>১।</a:t>
            </a:r>
            <a:r>
              <a:rPr lang="en-US" sz="2400" dirty="0" smtClean="0">
                <a:solidFill>
                  <a:srgbClr val="3B28C8"/>
                </a:solidFill>
                <a:latin typeface="NikoshBAN" charset="0"/>
              </a:rPr>
              <a:t>মানবদেহের </a:t>
            </a:r>
            <a:r>
              <a:rPr lang="en-US" sz="2400" dirty="0" err="1" smtClean="0">
                <a:solidFill>
                  <a:srgbClr val="3B28C8"/>
                </a:solidFill>
                <a:latin typeface="NikoshBAN" charset="0"/>
              </a:rPr>
              <a:t>প্রতিরক্ষা</a:t>
            </a:r>
            <a:r>
              <a:rPr lang="en-US" sz="2400" dirty="0" smtClean="0">
                <a:solidFill>
                  <a:srgbClr val="3B28C8"/>
                </a:solidFill>
                <a:latin typeface="NikoshBAN" charset="0"/>
              </a:rPr>
              <a:t> </a:t>
            </a:r>
            <a:r>
              <a:rPr lang="en-US" sz="2400" dirty="0" err="1" smtClean="0">
                <a:solidFill>
                  <a:srgbClr val="3B28C8"/>
                </a:solidFill>
                <a:latin typeface="NikoshBAN" charset="0"/>
              </a:rPr>
              <a:t>বা</a:t>
            </a:r>
            <a:r>
              <a:rPr lang="en-US" sz="2400" dirty="0" smtClean="0">
                <a:solidFill>
                  <a:srgbClr val="3B28C8"/>
                </a:solidFill>
                <a:latin typeface="NikoshBAN" charset="0"/>
              </a:rPr>
              <a:t> </a:t>
            </a:r>
            <a:r>
              <a:rPr lang="en-US" sz="2400" dirty="0" err="1" smtClean="0">
                <a:solidFill>
                  <a:srgbClr val="3B28C8"/>
                </a:solidFill>
                <a:latin typeface="NikoshBAN" charset="0"/>
              </a:rPr>
              <a:t>ইমিউনিটি</a:t>
            </a:r>
            <a:r>
              <a:rPr lang="en-US" sz="2400" dirty="0" smtClean="0">
                <a:solidFill>
                  <a:srgbClr val="3B28C8"/>
                </a:solidFill>
                <a:latin typeface="NikoshBAN" charset="0"/>
              </a:rPr>
              <a:t> </a:t>
            </a:r>
            <a:r>
              <a:rPr lang="en-US" sz="2400" dirty="0" err="1" smtClean="0">
                <a:solidFill>
                  <a:srgbClr val="3B28C8"/>
                </a:solidFill>
                <a:latin typeface="NikoshBAN" charset="0"/>
              </a:rPr>
              <a:t>কি</a:t>
            </a:r>
            <a:r>
              <a:rPr lang="en-US" sz="2400" dirty="0" smtClean="0">
                <a:solidFill>
                  <a:srgbClr val="3B28C8"/>
                </a:solidFill>
                <a:latin typeface="NikoshBAN" charset="0"/>
              </a:rPr>
              <a:t> </a:t>
            </a:r>
            <a:r>
              <a:rPr lang="en-US" sz="2400" dirty="0" err="1" smtClean="0">
                <a:solidFill>
                  <a:srgbClr val="3B28C8"/>
                </a:solidFill>
                <a:latin typeface="NikoshBAN" charset="0"/>
              </a:rPr>
              <a:t>তা</a:t>
            </a:r>
            <a:r>
              <a:rPr lang="en-US" sz="2400" dirty="0" smtClean="0">
                <a:solidFill>
                  <a:srgbClr val="3B28C8"/>
                </a:solidFill>
                <a:latin typeface="NikoshBAN" charset="0"/>
              </a:rPr>
              <a:t> </a:t>
            </a:r>
            <a:r>
              <a:rPr lang="en-US" sz="2400" dirty="0" err="1" smtClean="0">
                <a:solidFill>
                  <a:srgbClr val="3B28C8"/>
                </a:solidFill>
                <a:latin typeface="NikoshBAN" charset="0"/>
              </a:rPr>
              <a:t>বলতে</a:t>
            </a:r>
            <a:r>
              <a:rPr lang="en-US" sz="2400" dirty="0" smtClean="0">
                <a:solidFill>
                  <a:srgbClr val="3B28C8"/>
                </a:solidFill>
                <a:latin typeface="NikoshBAN" charset="0"/>
              </a:rPr>
              <a:t> </a:t>
            </a:r>
            <a:r>
              <a:rPr lang="en-US" sz="2400" dirty="0" err="1" smtClean="0">
                <a:solidFill>
                  <a:srgbClr val="3B28C8"/>
                </a:solidFill>
                <a:latin typeface="NikoshBAN" charset="0"/>
              </a:rPr>
              <a:t>পারবে</a:t>
            </a:r>
            <a:r>
              <a:rPr lang="en-US" sz="2400" dirty="0" smtClean="0">
                <a:solidFill>
                  <a:srgbClr val="3B28C8"/>
                </a:solidFill>
                <a:latin typeface="NikoshBAN" charset="0"/>
              </a:rPr>
              <a:t>।  </a:t>
            </a:r>
          </a:p>
          <a:p>
            <a:pPr algn="l"/>
            <a:r>
              <a:rPr lang="en-US" sz="2400" dirty="0" smtClean="0">
                <a:solidFill>
                  <a:srgbClr val="3B28C8"/>
                </a:solidFill>
                <a:latin typeface="NikoshBAN" charset="0"/>
              </a:rPr>
              <a:t>২।মানবদেহের </a:t>
            </a:r>
            <a:r>
              <a:rPr lang="en-US" sz="2400" dirty="0" err="1" smtClean="0">
                <a:solidFill>
                  <a:srgbClr val="3B28C8"/>
                </a:solidFill>
                <a:latin typeface="NikoshBAN" charset="0"/>
              </a:rPr>
              <a:t>প্রতিরক্ষা</a:t>
            </a:r>
            <a:r>
              <a:rPr lang="en-US" sz="2400" dirty="0" smtClean="0">
                <a:solidFill>
                  <a:srgbClr val="3B28C8"/>
                </a:solidFill>
                <a:latin typeface="NikoshBAN" charset="0"/>
              </a:rPr>
              <a:t> </a:t>
            </a:r>
            <a:r>
              <a:rPr lang="en-US" sz="2400" dirty="0" err="1" smtClean="0">
                <a:solidFill>
                  <a:srgbClr val="3B28C8"/>
                </a:solidFill>
                <a:latin typeface="NikoshBAN" charset="0"/>
              </a:rPr>
              <a:t>ব্যবস্থা</a:t>
            </a:r>
            <a:r>
              <a:rPr lang="en-US" sz="2400" dirty="0" smtClean="0">
                <a:solidFill>
                  <a:srgbClr val="3B28C8"/>
                </a:solidFill>
                <a:latin typeface="NikoshBAN" charset="0"/>
              </a:rPr>
              <a:t> </a:t>
            </a:r>
            <a:r>
              <a:rPr lang="en-US" sz="2400" dirty="0" err="1" smtClean="0">
                <a:solidFill>
                  <a:srgbClr val="3B28C8"/>
                </a:solidFill>
                <a:latin typeface="NikoshBAN" charset="0"/>
              </a:rPr>
              <a:t>কি</a:t>
            </a:r>
            <a:r>
              <a:rPr lang="en-US" sz="2400" dirty="0" smtClean="0">
                <a:solidFill>
                  <a:srgbClr val="3B28C8"/>
                </a:solidFill>
                <a:latin typeface="NikoshBAN" charset="0"/>
              </a:rPr>
              <a:t> </a:t>
            </a:r>
            <a:r>
              <a:rPr lang="en-US" sz="2400" dirty="0" err="1" smtClean="0">
                <a:solidFill>
                  <a:srgbClr val="3B28C8"/>
                </a:solidFill>
                <a:latin typeface="NikoshBAN" charset="0"/>
              </a:rPr>
              <a:t>তা</a:t>
            </a:r>
            <a:r>
              <a:rPr lang="en-US" sz="2400" dirty="0" smtClean="0">
                <a:solidFill>
                  <a:srgbClr val="3B28C8"/>
                </a:solidFill>
                <a:latin typeface="NikoshBAN" charset="0"/>
              </a:rPr>
              <a:t> </a:t>
            </a:r>
            <a:r>
              <a:rPr lang="en-US" sz="2400" dirty="0" err="1" smtClean="0">
                <a:solidFill>
                  <a:srgbClr val="3B28C8"/>
                </a:solidFill>
                <a:latin typeface="NikoshBAN" charset="0"/>
              </a:rPr>
              <a:t>বলতে</a:t>
            </a:r>
            <a:r>
              <a:rPr lang="en-US" sz="2400" dirty="0" smtClean="0">
                <a:solidFill>
                  <a:srgbClr val="3B28C8"/>
                </a:solidFill>
                <a:latin typeface="NikoshBAN" charset="0"/>
              </a:rPr>
              <a:t> </a:t>
            </a:r>
            <a:r>
              <a:rPr lang="en-US" sz="2400" dirty="0" err="1" smtClean="0">
                <a:solidFill>
                  <a:srgbClr val="3B28C8"/>
                </a:solidFill>
                <a:latin typeface="NikoshBAN" charset="0"/>
              </a:rPr>
              <a:t>পারবে</a:t>
            </a:r>
            <a:r>
              <a:rPr lang="en-US" sz="2400" b="1" dirty="0" smtClean="0">
                <a:solidFill>
                  <a:srgbClr val="3B28C8"/>
                </a:solidFill>
                <a:latin typeface="NikoshBAN" charset="0"/>
              </a:rPr>
              <a:t>।                                       </a:t>
            </a:r>
            <a:endParaRPr lang="en-US" sz="2400" b="1" dirty="0" smtClean="0">
              <a:solidFill>
                <a:srgbClr val="3B28C8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200" dirty="0" smtClean="0">
                <a:solidFill>
                  <a:srgbClr val="3B28C8"/>
                </a:solidFill>
                <a:latin typeface="NikoshBAN" pitchFamily="2" charset="0"/>
                <a:cs typeface="NikoshBAN" pitchFamily="2" charset="0"/>
              </a:rPr>
              <a:t>৩।মানবদেহের </a:t>
            </a:r>
            <a:r>
              <a:rPr lang="en-US" sz="3200" dirty="0" err="1" smtClean="0">
                <a:solidFill>
                  <a:srgbClr val="3B28C8"/>
                </a:solidFill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3200" dirty="0" smtClean="0">
                <a:solidFill>
                  <a:srgbClr val="3B28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B28C8"/>
                </a:solidFill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3200" dirty="0" smtClean="0">
                <a:solidFill>
                  <a:srgbClr val="3B28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B28C8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dirty="0" smtClean="0">
                <a:solidFill>
                  <a:srgbClr val="3B28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B28C8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rgbClr val="3B28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B28C8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3B28C8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 smtClean="0">
                <a:solidFill>
                  <a:srgbClr val="3B28C8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3B28C8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3200" dirty="0" smtClean="0">
                <a:solidFill>
                  <a:srgbClr val="3B28C8"/>
                </a:solidFill>
                <a:latin typeface="NikoshBAN" pitchFamily="2" charset="0"/>
                <a:cs typeface="NikoshBAN" pitchFamily="2" charset="0"/>
              </a:rPr>
              <a:t>৪।মানবদেহের </a:t>
            </a:r>
            <a:r>
              <a:rPr lang="en-US" sz="3200" dirty="0" err="1" smtClean="0">
                <a:solidFill>
                  <a:srgbClr val="3B28C8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solidFill>
                  <a:srgbClr val="3B28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B28C8"/>
                </a:solidFill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3200" dirty="0" smtClean="0">
                <a:solidFill>
                  <a:srgbClr val="3B28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B28C8"/>
                </a:solidFill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3200" dirty="0" smtClean="0">
                <a:solidFill>
                  <a:srgbClr val="3B28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B28C8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dirty="0" smtClean="0">
                <a:solidFill>
                  <a:srgbClr val="3B28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B28C8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3B28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B28C8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3B28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B28C8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3B28C8"/>
                </a:solidFill>
                <a:latin typeface="NikoshBAN" pitchFamily="2" charset="0"/>
                <a:cs typeface="NikoshBAN" pitchFamily="2" charset="0"/>
              </a:rPr>
              <a:t>।    </a:t>
            </a:r>
            <a:endParaRPr lang="en-US" sz="3200" dirty="0">
              <a:ln w="50800"/>
              <a:solidFill>
                <a:srgbClr val="3B28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93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1100091" y="389816"/>
            <a:ext cx="8360808" cy="572700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4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1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1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ইমিউনিটি</a:t>
            </a:r>
            <a:r>
              <a:rPr lang="en-US" sz="1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……</a:t>
            </a:r>
          </a:p>
          <a:p>
            <a:pPr algn="l"/>
            <a:endParaRPr lang="en-US" sz="1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1000" b="1" dirty="0" err="1" smtClean="0">
                <a:latin typeface="NikoshBAN" pitchFamily="2" charset="0"/>
                <a:cs typeface="NikoshBAN" pitchFamily="2" charset="0"/>
              </a:rPr>
              <a:t>ভাইরাস,ব্যাক্টেরিয়া</a:t>
            </a:r>
            <a:r>
              <a:rPr lang="en-US" sz="11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1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11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>
                <a:latin typeface="NikoshBAN" pitchFamily="2" charset="0"/>
                <a:cs typeface="NikoshBAN" pitchFamily="2" charset="0"/>
              </a:rPr>
              <a:t>প্রতিবিষ</a:t>
            </a:r>
            <a:r>
              <a:rPr lang="en-US" sz="11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000" b="1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11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11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>
                <a:latin typeface="NikoshBAN" pitchFamily="2" charset="0"/>
                <a:cs typeface="NikoshBAN" pitchFamily="2" charset="0"/>
              </a:rPr>
              <a:t>বিজাতীয়</a:t>
            </a:r>
            <a:r>
              <a:rPr lang="en-US" sz="11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 smtClean="0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11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11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11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11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11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11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1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11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11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>
                <a:latin typeface="NikoshBAN" pitchFamily="2" charset="0"/>
                <a:cs typeface="NikoshBAN" pitchFamily="2" charset="0"/>
              </a:rPr>
              <a:t>শারীরবৃত্তীয়</a:t>
            </a:r>
            <a:r>
              <a:rPr lang="en-US" sz="11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11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 smtClean="0">
                <a:latin typeface="NikoshBAN" pitchFamily="2" charset="0"/>
                <a:cs typeface="NikoshBAN" pitchFamily="2" charset="0"/>
              </a:rPr>
              <a:t>বিপর্যস্ত</a:t>
            </a:r>
            <a:r>
              <a:rPr lang="en-US" sz="11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1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11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1000" b="1" dirty="0" err="1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11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>
                <a:latin typeface="NikoshBAN" pitchFamily="2" charset="0"/>
                <a:cs typeface="NikoshBAN" pitchFamily="2" charset="0"/>
              </a:rPr>
              <a:t>বিজাতীয়</a:t>
            </a:r>
            <a:r>
              <a:rPr lang="en-US" sz="11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11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11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11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11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1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110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11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11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11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11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11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11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1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অনাক্রমন্যতা</a:t>
            </a:r>
            <a:r>
              <a:rPr lang="en-US" sz="11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1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ইমিউনিটি</a:t>
            </a:r>
            <a:r>
              <a:rPr lang="en-US" sz="11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1000" b="1" dirty="0"/>
          </a:p>
        </p:txBody>
      </p:sp>
    </p:spTree>
    <p:extLst>
      <p:ext uri="{BB962C8B-B14F-4D97-AF65-F5344CB8AC3E}">
        <p14:creationId xmlns:p14="http://schemas.microsoft.com/office/powerpoint/2010/main" val="53273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327</TotalTime>
  <Words>660</Words>
  <Application>Microsoft Office PowerPoint</Application>
  <PresentationFormat>Widescreen</PresentationFormat>
  <Paragraphs>116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NSimSun</vt:lpstr>
      <vt:lpstr>Arial</vt:lpstr>
      <vt:lpstr>Calibri</vt:lpstr>
      <vt:lpstr>Nikosh</vt:lpstr>
      <vt:lpstr>NikoshBAN</vt:lpstr>
      <vt:lpstr>Trebuchet MS</vt:lpstr>
      <vt:lpstr>Wingdings 2</vt:lpstr>
      <vt:lpstr>Wingdings 3</vt:lpstr>
      <vt:lpstr>Facet</vt:lpstr>
      <vt:lpstr>আব্দুর রাফেত বিশ্বাস কলেজ ছাতিয়ান,মিরপুর,কুষ্টিয়া।  </vt:lpstr>
      <vt:lpstr>স্বাগতম</vt:lpstr>
      <vt:lpstr>PowerPoint Presentation</vt:lpstr>
      <vt:lpstr>শিক্ষক পরিচিতি</vt:lpstr>
      <vt:lpstr>পাঠ পরিচিতি</vt:lpstr>
      <vt:lpstr>     </vt:lpstr>
      <vt:lpstr> 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আব্দুর রাফেত বিশ্বাস কলেজ ছাতিয়ান,মিরপুর,কুষ্টিয়া।</dc:title>
  <dc:creator>User</dc:creator>
  <cp:lastModifiedBy>User</cp:lastModifiedBy>
  <cp:revision>164</cp:revision>
  <dcterms:created xsi:type="dcterms:W3CDTF">2020-10-08T00:53:52Z</dcterms:created>
  <dcterms:modified xsi:type="dcterms:W3CDTF">2020-10-15T19:27:16Z</dcterms:modified>
</cp:coreProperties>
</file>