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</p:sldMasterIdLst>
  <p:notesMasterIdLst>
    <p:notesMasterId r:id="rId16"/>
  </p:notesMasterIdLst>
  <p:sldIdLst>
    <p:sldId id="274" r:id="rId3"/>
    <p:sldId id="275" r:id="rId4"/>
    <p:sldId id="276" r:id="rId5"/>
    <p:sldId id="261" r:id="rId6"/>
    <p:sldId id="262" r:id="rId7"/>
    <p:sldId id="265" r:id="rId8"/>
    <p:sldId id="268" r:id="rId9"/>
    <p:sldId id="269" r:id="rId10"/>
    <p:sldId id="273" r:id="rId11"/>
    <p:sldId id="271" r:id="rId12"/>
    <p:sldId id="272" r:id="rId13"/>
    <p:sldId id="26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E061-9B1B-42DF-AFB3-4F51512EFD0A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D4EC-A413-46CB-8587-8AEDD026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6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14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1846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269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322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1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5267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56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4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8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885961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7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1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4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38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81729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52035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77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31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883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7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6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172651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3677B0-1098-46E1-8AED-B1E813ABC571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21337-3985-42A9-AACD-65911D14DB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31" y="431448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চাহিদা অপেক্ষক </a:t>
            </a:r>
            <a:r>
              <a:rPr lang="en-US" sz="3200" b="1" dirty="0"/>
              <a:t> </a:t>
            </a:r>
            <a:r>
              <a:rPr lang="bn-IN" sz="3200" b="1" dirty="0" smtClean="0"/>
              <a:t>হতে চাহিদা রেখা অংকন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4631" y="1042107"/>
                <a:ext cx="6802582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B050"/>
                    </a:solidFill>
                  </a:rPr>
                  <a:t>চাহিদা অপেক্ষক 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2800" b="1" dirty="0" smtClean="0">
                    <a:solidFill>
                      <a:srgbClr val="00B050"/>
                    </a:solidFill>
                  </a:rPr>
                  <a:t>হতে চাহিদা রেখা অংকন</a:t>
                </a:r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31" y="1042107"/>
                <a:ext cx="6802582" cy="712631"/>
              </a:xfrm>
              <a:prstGeom prst="rect">
                <a:avLst/>
              </a:prstGeom>
              <a:blipFill>
                <a:blip r:embed="rId2"/>
                <a:stretch>
                  <a:fillRect l="-1792" b="-18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74631" y="1621920"/>
                <a:ext cx="8839200" cy="157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0070C0"/>
                    </a:solidFill>
                  </a:rPr>
                  <a:t>প্রদত্ত চাহিদা অপেক্ষক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den>
                    </m:f>
                    <m:r>
                      <a:rPr lang="en-US" sz="28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bn-IN" sz="2800" b="1" dirty="0" smtClean="0">
                    <a:solidFill>
                      <a:srgbClr val="0070C0"/>
                    </a:solidFill>
                  </a:rPr>
                  <a:t>এ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P –</a:t>
                </a:r>
                <a:r>
                  <a:rPr lang="bn-IN" sz="2800" b="1" dirty="0" smtClean="0">
                    <a:solidFill>
                      <a:srgbClr val="0070C0"/>
                    </a:solidFill>
                  </a:rPr>
                  <a:t>স্বাধীন চলক এবং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D- </a:t>
                </a:r>
                <a:r>
                  <a:rPr lang="bn-IN" sz="2800" b="1" dirty="0" smtClean="0">
                    <a:solidFill>
                      <a:srgbClr val="0070C0"/>
                    </a:solidFill>
                  </a:rPr>
                  <a:t>অধীন চলক ।</a:t>
                </a:r>
              </a:p>
              <a:p>
                <a:r>
                  <a:rPr lang="en-US" sz="2800" b="1" dirty="0" err="1" smtClean="0">
                    <a:solidFill>
                      <a:srgbClr val="0070C0"/>
                    </a:solidFill>
                  </a:rPr>
                  <a:t>স্বা</a:t>
                </a:r>
                <a:r>
                  <a:rPr lang="bn-IN" sz="2800" b="1" dirty="0" smtClean="0">
                    <a:solidFill>
                      <a:srgbClr val="0070C0"/>
                    </a:solidFill>
                  </a:rPr>
                  <a:t>ধীন চলকের বিভিন্ন মানে অধীন চলকের প্রাপ্ত মানগুলো নিম্নে সূচিতে বসাই-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31" y="1621920"/>
                <a:ext cx="8839200" cy="1574405"/>
              </a:xfrm>
              <a:prstGeom prst="rect">
                <a:avLst/>
              </a:prstGeom>
              <a:blipFill>
                <a:blip r:embed="rId3"/>
                <a:stretch>
                  <a:fillRect l="-1379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4631" y="3217061"/>
                <a:ext cx="5278569" cy="257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/>
                  <a:t> </a:t>
                </a:r>
                <a:r>
                  <a:rPr lang="en-US" sz="2800" b="1" dirty="0" smtClean="0"/>
                  <a:t>P = 1 </a:t>
                </a:r>
                <a:r>
                  <a:rPr lang="bn-IN" sz="2800" b="1" dirty="0" smtClean="0"/>
                  <a:t>হলে</a:t>
                </a:r>
                <a:r>
                  <a:rPr lang="en-US" sz="2800" b="1" dirty="0" smtClean="0"/>
                  <a:t>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/>
                  <a:t>= 16</a:t>
                </a:r>
                <a:r>
                  <a:rPr lang="bn-IN" sz="2800" b="1" dirty="0" smtClean="0"/>
                  <a:t> </a:t>
                </a:r>
                <a:r>
                  <a:rPr lang="en-US" sz="2800" b="1" dirty="0" err="1" smtClean="0"/>
                  <a:t>একক</a:t>
                </a:r>
                <a:r>
                  <a:rPr lang="bn-IN" sz="2800" b="1" dirty="0" smtClean="0"/>
                  <a:t> হয় ।</a:t>
                </a:r>
                <a:endParaRPr lang="en-US" sz="2800" b="1" dirty="0" smtClean="0"/>
              </a:p>
              <a:p>
                <a:r>
                  <a:rPr lang="bn-IN" sz="2800" b="1" dirty="0" smtClean="0"/>
                  <a:t> </a:t>
                </a:r>
                <a:r>
                  <a:rPr lang="en-US" sz="2800" b="1" dirty="0" smtClean="0">
                    <a:solidFill>
                      <a:schemeClr val="accent4"/>
                    </a:solidFill>
                  </a:rPr>
                  <a:t>P = 2 </a:t>
                </a:r>
                <a:r>
                  <a:rPr lang="bn-IN" sz="2800" b="1" dirty="0" smtClean="0">
                    <a:solidFill>
                      <a:schemeClr val="accent4"/>
                    </a:solidFill>
                  </a:rPr>
                  <a:t>হলে</a:t>
                </a:r>
                <a:r>
                  <a:rPr lang="en-US" sz="2800" b="1" dirty="0" smtClean="0">
                    <a:solidFill>
                      <a:schemeClr val="accent4"/>
                    </a:solidFill>
                  </a:rPr>
                  <a:t>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accent4"/>
                    </a:solidFill>
                  </a:rPr>
                  <a:t>= 8</a:t>
                </a:r>
                <a:r>
                  <a:rPr lang="bn-IN" sz="2800" b="1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accent4"/>
                    </a:solidFill>
                  </a:rPr>
                  <a:t>একক</a:t>
                </a:r>
                <a:r>
                  <a:rPr lang="bn-IN" sz="2800" b="1" dirty="0" smtClean="0">
                    <a:solidFill>
                      <a:schemeClr val="accent4"/>
                    </a:solidFill>
                  </a:rPr>
                  <a:t> হয় ।</a:t>
                </a:r>
                <a:endParaRPr lang="en-US" sz="2800" b="1" dirty="0" smtClean="0">
                  <a:solidFill>
                    <a:schemeClr val="accent4"/>
                  </a:solidFill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</a:rPr>
                  <a:t> P = 4 </a:t>
                </a:r>
                <a:r>
                  <a:rPr lang="bn-IN" sz="2800" b="1" dirty="0">
                    <a:solidFill>
                      <a:srgbClr val="7030A0"/>
                    </a:solidFill>
                  </a:rPr>
                  <a:t>হলে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= 4 </a:t>
                </a:r>
                <a:r>
                  <a:rPr lang="en-US" sz="2800" b="1" dirty="0" err="1">
                    <a:solidFill>
                      <a:srgbClr val="7030A0"/>
                    </a:solidFill>
                  </a:rPr>
                  <a:t>একক</a:t>
                </a:r>
                <a:r>
                  <a:rPr lang="bn-IN" sz="2800" b="1" dirty="0">
                    <a:solidFill>
                      <a:srgbClr val="7030A0"/>
                    </a:solidFill>
                  </a:rPr>
                  <a:t>  হয় </a:t>
                </a:r>
                <a:r>
                  <a:rPr lang="bn-IN" sz="2800" b="1" dirty="0" smtClean="0">
                    <a:solidFill>
                      <a:srgbClr val="7030A0"/>
                    </a:solidFill>
                  </a:rPr>
                  <a:t>।</a:t>
                </a:r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800" b="1" dirty="0">
                    <a:solidFill>
                      <a:srgbClr val="002060"/>
                    </a:solidFill>
                  </a:rPr>
                  <a:t> P = 8 </a:t>
                </a:r>
                <a:r>
                  <a:rPr lang="bn-IN" sz="2800" b="1" dirty="0">
                    <a:solidFill>
                      <a:srgbClr val="002060"/>
                    </a:solidFill>
                  </a:rPr>
                  <a:t>হলে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= 2</a:t>
                </a:r>
                <a:r>
                  <a:rPr lang="bn-IN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একক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</a:rPr>
                  <a:t>হয় </a:t>
                </a:r>
                <a:r>
                  <a:rPr lang="bn-IN" sz="2800" b="1" dirty="0" smtClean="0">
                    <a:solidFill>
                      <a:srgbClr val="002060"/>
                    </a:solidFill>
                  </a:rPr>
                  <a:t>।</a:t>
                </a:r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31" y="3217061"/>
                <a:ext cx="5278569" cy="2575705"/>
              </a:xfrm>
              <a:prstGeom prst="rect">
                <a:avLst/>
              </a:prstGeom>
              <a:blipFill>
                <a:blip r:embed="rId4"/>
                <a:stretch>
                  <a:fillRect l="-2309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3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88724"/>
              </p:ext>
            </p:extLst>
          </p:nvPr>
        </p:nvGraphicFramePr>
        <p:xfrm>
          <a:off x="896083" y="1112333"/>
          <a:ext cx="38377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210618143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75661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B050"/>
                          </a:solidFill>
                        </a:rPr>
                        <a:t>দ্রব্যের দাম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solidFill>
                            <a:srgbClr val="00B050"/>
                          </a:solidFill>
                        </a:rPr>
                        <a:t>দ্রব্যের পরিমাণ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1798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6083" y="375919"/>
            <a:ext cx="355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</a:rPr>
              <a:t>চাহিদা সূচি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2774" y="435307"/>
            <a:ext cx="355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চিত্রের সাহায্যে ব্যাখ্যা</a:t>
            </a:r>
            <a:endParaRPr lang="en-US" sz="3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99018" y="5070764"/>
            <a:ext cx="39901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99018" y="1371600"/>
            <a:ext cx="0" cy="3699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99018" y="2327564"/>
            <a:ext cx="4710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0064" y="2327564"/>
            <a:ext cx="0" cy="2743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13421" y="3699164"/>
            <a:ext cx="0" cy="13715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8010" y="4378034"/>
            <a:ext cx="0" cy="7204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18086" y="4740165"/>
            <a:ext cx="0" cy="3444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99015" y="3685310"/>
            <a:ext cx="9144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99010" y="4724406"/>
            <a:ext cx="3506976" cy="157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9010" y="4378034"/>
            <a:ext cx="1789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40036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89127" y="5197535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89410" y="1293215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2123" y="208783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82198" y="3315978"/>
            <a:ext cx="73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60654" y="3905793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56161" y="4232812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6836" y="1329620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4374" y="2207612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8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44374" y="339874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18781" y="412535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2016" y="520227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2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8726" y="521074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143295" y="5202276"/>
            <a:ext cx="64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9790004" y="4516752"/>
                <a:ext cx="49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004" y="4516752"/>
                <a:ext cx="490060" cy="461665"/>
              </a:xfrm>
              <a:prstGeom prst="rect">
                <a:avLst/>
              </a:prstGeom>
              <a:blipFill>
                <a:blip r:embed="rId2"/>
                <a:stretch>
                  <a:fillRect l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654635" y="5197535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386009" y="1904771"/>
            <a:ext cx="3394372" cy="2865751"/>
          </a:xfrm>
          <a:custGeom>
            <a:avLst/>
            <a:gdLst>
              <a:gd name="connsiteX0" fmla="*/ 0 w 3532909"/>
              <a:gd name="connsiteY0" fmla="*/ 0 h 2909454"/>
              <a:gd name="connsiteX1" fmla="*/ 581891 w 3532909"/>
              <a:gd name="connsiteY1" fmla="*/ 1828800 h 2909454"/>
              <a:gd name="connsiteX2" fmla="*/ 1607128 w 3532909"/>
              <a:gd name="connsiteY2" fmla="*/ 2563091 h 2909454"/>
              <a:gd name="connsiteX3" fmla="*/ 3532909 w 3532909"/>
              <a:gd name="connsiteY3" fmla="*/ 2909454 h 29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2909" h="2909454">
                <a:moveTo>
                  <a:pt x="0" y="0"/>
                </a:moveTo>
                <a:cubicBezTo>
                  <a:pt x="157018" y="700809"/>
                  <a:pt x="314036" y="1401618"/>
                  <a:pt x="581891" y="1828800"/>
                </a:cubicBezTo>
                <a:cubicBezTo>
                  <a:pt x="849746" y="2255982"/>
                  <a:pt x="1115292" y="2382982"/>
                  <a:pt x="1607128" y="2563091"/>
                </a:cubicBezTo>
                <a:cubicBezTo>
                  <a:pt x="2098964" y="2743200"/>
                  <a:pt x="2815936" y="2826327"/>
                  <a:pt x="3532909" y="2909454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28404" y="456073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09914" y="5812409"/>
            <a:ext cx="249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</a:rPr>
              <a:t>চাহিদার পরিমাণ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5303" y="2451088"/>
            <a:ext cx="615553" cy="9853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</a:rPr>
              <a:t>দাম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4155"/>
              </p:ext>
            </p:extLst>
          </p:nvPr>
        </p:nvGraphicFramePr>
        <p:xfrm>
          <a:off x="887473" y="1695765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210399254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632411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r>
                        <a:rPr lang="bn-IN" sz="2800" b="1" i="0" dirty="0" smtClean="0">
                          <a:solidFill>
                            <a:srgbClr val="7030A0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r>
                        <a:rPr lang="bn-IN" sz="2800" b="1" i="0" baseline="0" dirty="0" smtClean="0">
                          <a:solidFill>
                            <a:srgbClr val="7030A0"/>
                          </a:solidFill>
                        </a:rPr>
                        <a:t> 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75029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09148"/>
              </p:ext>
            </p:extLst>
          </p:nvPr>
        </p:nvGraphicFramePr>
        <p:xfrm>
          <a:off x="886643" y="2213329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223709232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172013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bn-IN" sz="2800" b="1" i="0" dirty="0" smtClean="0">
                          <a:solidFill>
                            <a:schemeClr val="accent4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chemeClr val="accent4"/>
                          </a:solidFill>
                        </a:rPr>
                        <a:t>8 </a:t>
                      </a:r>
                      <a:r>
                        <a:rPr lang="bn-IN" sz="2800" b="1" i="0" baseline="0" dirty="0" smtClean="0">
                          <a:solidFill>
                            <a:schemeClr val="accent4"/>
                          </a:solidFill>
                        </a:rPr>
                        <a:t>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79482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26909"/>
              </p:ext>
            </p:extLst>
          </p:nvPr>
        </p:nvGraphicFramePr>
        <p:xfrm>
          <a:off x="886643" y="2746655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57219373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590169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bn-IN" sz="2800" b="1" i="0" dirty="0" smtClean="0">
                          <a:solidFill>
                            <a:schemeClr val="tx1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bn-IN" sz="2800" b="1" i="0" baseline="0" dirty="0" smtClean="0">
                          <a:solidFill>
                            <a:schemeClr val="tx1"/>
                          </a:solidFill>
                        </a:rPr>
                        <a:t>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183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24161"/>
              </p:ext>
            </p:extLst>
          </p:nvPr>
        </p:nvGraphicFramePr>
        <p:xfrm>
          <a:off x="886643" y="3245266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12885134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1203762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bn-IN" sz="2800" b="1" i="0" dirty="0" smtClean="0">
                          <a:solidFill>
                            <a:srgbClr val="0070C0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rgbClr val="0070C0"/>
                          </a:solidFill>
                        </a:rPr>
                        <a:t>2 </a:t>
                      </a:r>
                      <a:r>
                        <a:rPr lang="bn-IN" sz="2800" b="1" i="0" baseline="0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  <a:endParaRPr lang="en-US" sz="2800" b="1" i="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65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5" grpId="0" animBg="1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6072" y="447324"/>
            <a:ext cx="21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বাড়ির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কাজ</a:t>
            </a:r>
            <a:endParaRPr lang="en-US" sz="3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3781" y="1919950"/>
                <a:ext cx="9171710" cy="200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১। D = 100 – 2P </a:t>
                </a:r>
                <a:r>
                  <a:rPr lang="en-US" sz="2800" b="1" dirty="0" err="1" smtClean="0"/>
                  <a:t>হতে</a:t>
                </a:r>
                <a:r>
                  <a:rPr lang="bn-IN" sz="2800" b="1" dirty="0" smtClean="0"/>
                  <a:t> </a:t>
                </a:r>
                <a:r>
                  <a:rPr lang="bn-IN" sz="2800" b="1" dirty="0"/>
                  <a:t>চাহিদা রেখা অংকন কর </a:t>
                </a:r>
                <a:r>
                  <a:rPr lang="bn-IN" sz="2800" b="1" dirty="0" smtClean="0"/>
                  <a:t>।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অংকিত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রেখার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আকৃতির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উপর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মন্তব্য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কর</a:t>
                </a:r>
                <a:r>
                  <a:rPr lang="en-US" sz="2800" b="1" dirty="0" smtClean="0"/>
                  <a:t>। </a:t>
                </a:r>
              </a:p>
              <a:p>
                <a:r>
                  <a:rPr lang="en-US" sz="2800" b="1" dirty="0" smtClean="0">
                    <a:solidFill>
                      <a:srgbClr val="00B050"/>
                    </a:solidFill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</a:rPr>
                  <a:t> হতে</a:t>
                </a:r>
                <a:r>
                  <a:rPr lang="bn-IN" sz="28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2800" b="1" dirty="0">
                    <a:solidFill>
                      <a:srgbClr val="00B050"/>
                    </a:solidFill>
                  </a:rPr>
                  <a:t>চাহিদা রেখা অংকন কর ।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অংকিত রেখার আকৃতির উপর মন্তব্য কর।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1" y="1919950"/>
                <a:ext cx="9171710" cy="2005293"/>
              </a:xfrm>
              <a:prstGeom prst="rect">
                <a:avLst/>
              </a:prstGeom>
              <a:blipFill>
                <a:blip r:embed="rId2"/>
                <a:stretch>
                  <a:fillRect l="-1396" t="-6079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67345" y="1454727"/>
            <a:ext cx="8174182" cy="42810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/>
              <a:t>ধন্যবাদ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92601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3200" b="1" noProof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noProof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b="1" noProof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lang="en-US" sz="2800" b="1" noProof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 ০৬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1619794"/>
            <a:ext cx="9257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বাংলাদেশ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সরকার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এবং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WHO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</a:t>
            </a: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 প্রদত্ত নির্দেশনা মেনে চলি। নিজে সুস্থ্য থাকি, আমাদের পরিবারকে সুস্থ্য রাখি এবং দেশের মানুষকে নিরাপদে থাকতে সহায়তা করি।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7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8982" y="426170"/>
            <a:ext cx="225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783" y="2638631"/>
            <a:ext cx="914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কাল্পনিক চাহিদা সূচি থেকে চাহিদা রেখা অংকন করতে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783" y="1673338"/>
            <a:ext cx="689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এ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পাঠ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শেষে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783" y="3399667"/>
            <a:ext cx="848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চাহিদা অপেক্ষক থেকে চাহিদা রেখা অংকন করতে পারবে ।</a:t>
            </a:r>
            <a:endParaRPr lang="bn-IN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5126" y="1135872"/>
            <a:ext cx="9933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</a:rPr>
              <a:t>অন্যান্য অবস্থা (ভোক্তার আয়, রুচি ইত্যাদি) অপরিবর্তিত থেকে বিবেচ্য দ্রব্যের দাম বৃদ্ধি পেলে চাহিদার পরিমাণ কমে এবং দাম হ্রাস পেলে চাহিদা্র পরিমাণ বাড়ে । দামের সাথে চাহিদার এই বিপরীতমূখী সম্পর্ককে চাহিদা বিধি বলে । চাহিদা বিধিকে তিনটি উপায়ে প্রকাশ করা যায় । যথা-</a:t>
            </a:r>
          </a:p>
          <a:p>
            <a:pPr algn="just"/>
            <a:r>
              <a:rPr lang="bn-IN" sz="3200" b="1" dirty="0" smtClean="0">
                <a:solidFill>
                  <a:srgbClr val="00B050"/>
                </a:solidFill>
              </a:rPr>
              <a:t>১। চাহিদা অপেক্ষক</a:t>
            </a:r>
          </a:p>
          <a:p>
            <a:pPr algn="just"/>
            <a:r>
              <a:rPr lang="bn-IN" sz="3200" b="1" dirty="0" smtClean="0">
                <a:solidFill>
                  <a:schemeClr val="accent5">
                    <a:lumMod val="75000"/>
                  </a:schemeClr>
                </a:solidFill>
              </a:rPr>
              <a:t>২। চাহিদা সূচি</a:t>
            </a:r>
          </a:p>
          <a:p>
            <a:pPr algn="just"/>
            <a:r>
              <a:rPr lang="bn-IN" sz="3200" b="1" dirty="0" smtClean="0">
                <a:solidFill>
                  <a:srgbClr val="0070C0"/>
                </a:solidFill>
              </a:rPr>
              <a:t>৩। চাহিদা রেখা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624912"/>
            <a:ext cx="32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4"/>
                </a:solidFill>
              </a:rPr>
              <a:t>চাহিদা বিধিঃ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127" y="5167745"/>
            <a:ext cx="680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নিম্নে একটি কাল্পনিক চাহিদা সূচি নেই</a:t>
            </a:r>
            <a:r>
              <a:rPr lang="en-US" sz="3200" b="1" dirty="0" smtClean="0"/>
              <a:t> </a:t>
            </a:r>
            <a:r>
              <a:rPr lang="bn-IN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19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13406"/>
              </p:ext>
            </p:extLst>
          </p:nvPr>
        </p:nvGraphicFramePr>
        <p:xfrm>
          <a:off x="896083" y="1112333"/>
          <a:ext cx="38377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210618143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75661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B050"/>
                          </a:solidFill>
                        </a:rPr>
                        <a:t>দ্রব্যের দাম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solidFill>
                            <a:srgbClr val="00B050"/>
                          </a:solidFill>
                        </a:rPr>
                        <a:t>দ্রব্যের পরিমাণ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1798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6083" y="375919"/>
            <a:ext cx="35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কাল্পনিক চাহিদা সূচি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92774" y="435307"/>
            <a:ext cx="35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চিত্রের সাহায্যে ব্যাখ্যা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99018" y="5070764"/>
            <a:ext cx="39901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99018" y="1371600"/>
            <a:ext cx="0" cy="3699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99018" y="2327564"/>
            <a:ext cx="8035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2582" y="2327564"/>
            <a:ext cx="0" cy="2743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92304" y="3020292"/>
            <a:ext cx="0" cy="20504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68162" y="3685310"/>
            <a:ext cx="0" cy="13993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7" y="4378034"/>
            <a:ext cx="0" cy="706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99015" y="3685310"/>
            <a:ext cx="2369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99010" y="3020292"/>
            <a:ext cx="159328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9010" y="4378034"/>
            <a:ext cx="31442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06836" y="1801092"/>
            <a:ext cx="3435928" cy="299258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78207" y="507075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55756" y="507075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189" y="125267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6436" y="187947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92291" y="2483933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26598" y="3227692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71726" y="3980809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06836" y="1329620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1709" y="2170704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20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7852" y="281571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15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75544" y="3553784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10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1522" y="4194190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89161" y="5301550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10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31704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20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0577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30</a:t>
            </a:r>
            <a:endParaRPr lang="en-US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601191" y="4516752"/>
                <a:ext cx="6788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91" y="4516752"/>
                <a:ext cx="6788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8889450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40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960756" y="2749555"/>
            <a:ext cx="615553" cy="9853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দাম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32814" y="5865028"/>
            <a:ext cx="249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</a:rPr>
              <a:t>চাহিদার পরিমাণ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37708"/>
              </p:ext>
            </p:extLst>
          </p:nvPr>
        </p:nvGraphicFramePr>
        <p:xfrm>
          <a:off x="886690" y="1692766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33055574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1707135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bn-IN" sz="2800" b="1" i="0" dirty="0" smtClean="0">
                          <a:solidFill>
                            <a:schemeClr val="tx1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bn-IN" sz="2800" b="1" i="0" baseline="0" dirty="0" smtClean="0">
                          <a:solidFill>
                            <a:schemeClr val="tx1"/>
                          </a:solidFill>
                        </a:rPr>
                        <a:t> 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8062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1528"/>
              </p:ext>
            </p:extLst>
          </p:nvPr>
        </p:nvGraphicFramePr>
        <p:xfrm>
          <a:off x="886690" y="2213888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738008321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18445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accent4"/>
                          </a:solidFill>
                        </a:rPr>
                        <a:t>10</a:t>
                      </a:r>
                      <a:r>
                        <a:rPr lang="bn-IN" sz="2800" b="1" i="0" dirty="0" smtClean="0">
                          <a:solidFill>
                            <a:schemeClr val="accent4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chemeClr val="accent4"/>
                          </a:solidFill>
                        </a:rPr>
                        <a:t>30 </a:t>
                      </a:r>
                      <a:r>
                        <a:rPr lang="bn-IN" sz="2800" b="1" i="0" baseline="0" dirty="0" smtClean="0">
                          <a:solidFill>
                            <a:schemeClr val="accent4"/>
                          </a:solidFill>
                        </a:rPr>
                        <a:t>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20228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92654"/>
              </p:ext>
            </p:extLst>
          </p:nvPr>
        </p:nvGraphicFramePr>
        <p:xfrm>
          <a:off x="890349" y="2724565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330702418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85999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r>
                        <a:rPr lang="bn-IN" sz="2800" b="1" i="0" dirty="0" smtClean="0">
                          <a:solidFill>
                            <a:srgbClr val="0070C0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rgbClr val="0070C0"/>
                          </a:solidFill>
                        </a:rPr>
                        <a:t>20 </a:t>
                      </a:r>
                      <a:r>
                        <a:rPr lang="bn-IN" sz="2800" b="1" i="0" baseline="0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46475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73803"/>
              </p:ext>
            </p:extLst>
          </p:nvPr>
        </p:nvGraphicFramePr>
        <p:xfrm>
          <a:off x="896083" y="3246116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711580059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649304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r>
                        <a:rPr lang="bn-IN" sz="2800" b="1" i="0" dirty="0" smtClean="0">
                          <a:solidFill>
                            <a:schemeClr val="accent2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chemeClr val="accent2"/>
                          </a:solidFill>
                        </a:rPr>
                        <a:t>10 </a:t>
                      </a:r>
                      <a:r>
                        <a:rPr lang="bn-IN" sz="2800" b="1" i="0" baseline="0" dirty="0" smtClean="0">
                          <a:solidFill>
                            <a:schemeClr val="accent2"/>
                          </a:solidFill>
                        </a:rPr>
                        <a:t>একক</a:t>
                      </a:r>
                      <a:endParaRPr lang="en-US" sz="2800" b="1" i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7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11" y="609600"/>
            <a:ext cx="741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</a:rPr>
              <a:t>চাহিদা অপেক্ষক 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</a:rPr>
              <a:t>হতে চাহিদা রেখা অংকন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1711" y="1155880"/>
            <a:ext cx="741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চাহিদা অপেক্ষক  </a:t>
            </a:r>
            <a:r>
              <a:rPr lang="en-US" sz="2800" b="1" dirty="0" smtClean="0"/>
              <a:t>D = 10 -2P </a:t>
            </a:r>
            <a:r>
              <a:rPr lang="bn-IN" sz="2800" b="1" dirty="0" smtClean="0"/>
              <a:t>হতে চাহিদা রেখা অংকন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1711" y="1679100"/>
            <a:ext cx="7675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</a:rPr>
              <a:t>প্রদত্ত চাহিদা অপেক্ষক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D = 10 – 2P</a:t>
            </a:r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</a:rPr>
              <a:t> –এ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 –</a:t>
            </a:r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</a:rPr>
              <a:t>স্বাধীন চলক এবং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D- </a:t>
            </a:r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</a:rPr>
              <a:t>অধীন চলক ।</a:t>
            </a: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স্বা</a:t>
            </a:r>
            <a:r>
              <a:rPr lang="bn-IN" sz="2800" b="1" dirty="0" smtClean="0">
                <a:solidFill>
                  <a:srgbClr val="00B050"/>
                </a:solidFill>
              </a:rPr>
              <a:t>ধীন চলকের বিভিন্ন মানে অধীন চলকের প্রাপ্ত মানগুলো নিম্নে সূচিতে বসাই-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711" y="3628936"/>
            <a:ext cx="7148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 </a:t>
            </a:r>
            <a:r>
              <a:rPr lang="en-US" sz="2800" b="1" dirty="0" smtClean="0"/>
              <a:t>P = 1 টাকা </a:t>
            </a:r>
            <a:r>
              <a:rPr lang="bn-IN" sz="2800" b="1" dirty="0" smtClean="0"/>
              <a:t>হলে</a:t>
            </a:r>
            <a:r>
              <a:rPr lang="en-US" sz="2800" b="1" dirty="0" smtClean="0"/>
              <a:t> D = 10 – 2 ( 1 ) = 8 </a:t>
            </a:r>
            <a:r>
              <a:rPr lang="en-US" sz="2800" b="1" dirty="0" err="1" smtClean="0"/>
              <a:t>একক</a:t>
            </a:r>
            <a:r>
              <a:rPr lang="bn-IN" sz="2800" b="1" dirty="0" smtClean="0"/>
              <a:t>  হয় ।</a:t>
            </a:r>
            <a:endParaRPr lang="en-US" sz="2800" b="1" dirty="0" smtClean="0"/>
          </a:p>
          <a:p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 = 2 টাকা </a:t>
            </a:r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</a:rPr>
              <a:t>হলে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D = 10 – 2 ( 2 ) = 6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একক</a:t>
            </a:r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</a:rPr>
              <a:t> হয় ।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 P = 3 </a:t>
            </a:r>
            <a:r>
              <a:rPr lang="en-US" sz="2800" b="1" dirty="0" err="1">
                <a:solidFill>
                  <a:srgbClr val="0070C0"/>
                </a:solidFill>
              </a:rPr>
              <a:t>টাকা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bn-IN" sz="2800" b="1" dirty="0">
                <a:solidFill>
                  <a:srgbClr val="0070C0"/>
                </a:solidFill>
              </a:rPr>
              <a:t>হলে</a:t>
            </a:r>
            <a:r>
              <a:rPr lang="en-US" sz="2800" b="1" dirty="0">
                <a:solidFill>
                  <a:srgbClr val="0070C0"/>
                </a:solidFill>
              </a:rPr>
              <a:t> D = 10 – 2 ( 3 ) = 4</a:t>
            </a:r>
            <a:r>
              <a:rPr lang="bn-IN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একক</a:t>
            </a:r>
            <a:r>
              <a:rPr lang="bn-IN" sz="2800" b="1" dirty="0">
                <a:solidFill>
                  <a:srgbClr val="0070C0"/>
                </a:solidFill>
              </a:rPr>
              <a:t> হয় ।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 P = 4 </a:t>
            </a:r>
            <a:r>
              <a:rPr lang="en-US" sz="2800" b="1" dirty="0" err="1">
                <a:solidFill>
                  <a:srgbClr val="00B050"/>
                </a:solidFill>
              </a:rPr>
              <a:t>টাকা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bn-IN" sz="2800" b="1" dirty="0">
                <a:solidFill>
                  <a:srgbClr val="00B050"/>
                </a:solidFill>
              </a:rPr>
              <a:t>হলে</a:t>
            </a:r>
            <a:r>
              <a:rPr lang="en-US" sz="2800" b="1" dirty="0">
                <a:solidFill>
                  <a:srgbClr val="00B050"/>
                </a:solidFill>
              </a:rPr>
              <a:t> D = 10 – 2 ( 4 ) =2 </a:t>
            </a:r>
            <a:r>
              <a:rPr lang="en-US" sz="2800" b="1" dirty="0" err="1">
                <a:solidFill>
                  <a:srgbClr val="00B050"/>
                </a:solidFill>
              </a:rPr>
              <a:t>একক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bn-IN" sz="2800" b="1" dirty="0">
                <a:solidFill>
                  <a:srgbClr val="00B050"/>
                </a:solidFill>
              </a:rPr>
              <a:t>হয় </a:t>
            </a:r>
            <a:r>
              <a:rPr lang="bn-IN" sz="2800" b="1" dirty="0" smtClean="0">
                <a:solidFill>
                  <a:srgbClr val="00B050"/>
                </a:solidFill>
              </a:rPr>
              <a:t>।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24301"/>
              </p:ext>
            </p:extLst>
          </p:nvPr>
        </p:nvGraphicFramePr>
        <p:xfrm>
          <a:off x="755067" y="1425931"/>
          <a:ext cx="38377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210618143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75661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rgbClr val="00B050"/>
                          </a:solidFill>
                        </a:rPr>
                        <a:t>দ্রব্যের দাম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solidFill>
                            <a:srgbClr val="00B050"/>
                          </a:solidFill>
                        </a:rPr>
                        <a:t>দ্রব্যের পরিমাণ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1798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647" y="667901"/>
            <a:ext cx="219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চাহিদা সূচি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92774" y="435307"/>
            <a:ext cx="35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চিত্রের সাহায্যে ব্যাখ্যা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99018" y="5070764"/>
            <a:ext cx="39901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99018" y="1371600"/>
            <a:ext cx="0" cy="3699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89754" y="2327564"/>
            <a:ext cx="8035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3318" y="2327564"/>
            <a:ext cx="0" cy="2743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92304" y="3020292"/>
            <a:ext cx="0" cy="20504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68162" y="3685310"/>
            <a:ext cx="0" cy="13993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7" y="4378034"/>
            <a:ext cx="0" cy="706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99015" y="3685310"/>
            <a:ext cx="236914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99010" y="3020292"/>
            <a:ext cx="159328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99010" y="4378034"/>
            <a:ext cx="31442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06836" y="1801092"/>
            <a:ext cx="3435928" cy="299258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78207" y="507075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55756" y="507075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189" y="125267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1879478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3855" y="2483933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68162" y="3227692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71726" y="3980809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06836" y="1329620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89419" y="2174059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4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05727" y="2806671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30979" y="3554471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1522" y="4194190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99847" y="5297776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2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30626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0577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6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601191" y="4516752"/>
                <a:ext cx="6788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91" y="4516752"/>
                <a:ext cx="6788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8889450" y="5264727"/>
            <a:ext cx="67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50676" y="5906505"/>
            <a:ext cx="249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</a:rPr>
              <a:t>চাহিদার পরিমাণ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46828" y="2728499"/>
            <a:ext cx="615553" cy="9853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দাম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84837"/>
              </p:ext>
            </p:extLst>
          </p:nvPr>
        </p:nvGraphicFramePr>
        <p:xfrm>
          <a:off x="753056" y="2012353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3959230327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103948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bn-IN" sz="2800" b="1" i="0" dirty="0" smtClean="0">
                          <a:solidFill>
                            <a:schemeClr val="tx1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bn-IN" sz="2800" b="1" i="0" baseline="0" dirty="0" smtClean="0">
                          <a:solidFill>
                            <a:schemeClr val="tx1"/>
                          </a:solidFill>
                        </a:rPr>
                        <a:t> 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862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44458"/>
              </p:ext>
            </p:extLst>
          </p:nvPr>
        </p:nvGraphicFramePr>
        <p:xfrm>
          <a:off x="754181" y="2531947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592603435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181215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bn-IN" sz="2800" b="1" i="0" dirty="0" smtClean="0">
                          <a:solidFill>
                            <a:schemeClr val="accent4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chemeClr val="accent4"/>
                          </a:solidFill>
                        </a:rPr>
                        <a:t>6 </a:t>
                      </a:r>
                      <a:r>
                        <a:rPr lang="bn-IN" sz="2800" b="1" i="0" baseline="0" dirty="0" smtClean="0">
                          <a:solidFill>
                            <a:schemeClr val="accent4"/>
                          </a:solidFill>
                        </a:rPr>
                        <a:t>একক</a:t>
                      </a:r>
                      <a:r>
                        <a:rPr lang="en-US" sz="2800" b="1" i="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bn-IN" sz="2800" b="1" i="0" baseline="0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609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07806"/>
              </p:ext>
            </p:extLst>
          </p:nvPr>
        </p:nvGraphicFramePr>
        <p:xfrm>
          <a:off x="747355" y="3042454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1966566158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86718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bn-IN" sz="2800" b="1" i="0" dirty="0" smtClean="0">
                          <a:solidFill>
                            <a:srgbClr val="0070C0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rgbClr val="0070C0"/>
                          </a:solidFill>
                        </a:rPr>
                        <a:t>4 </a:t>
                      </a:r>
                      <a:r>
                        <a:rPr lang="bn-IN" sz="2800" b="1" i="0" baseline="0" dirty="0" smtClean="0">
                          <a:solidFill>
                            <a:srgbClr val="0070C0"/>
                          </a:solidFill>
                        </a:rPr>
                        <a:t>একক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72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66679"/>
              </p:ext>
            </p:extLst>
          </p:nvPr>
        </p:nvGraphicFramePr>
        <p:xfrm>
          <a:off x="740852" y="3556944"/>
          <a:ext cx="383771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1857068029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2065642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bn-IN" sz="2800" b="1" i="0" dirty="0" smtClean="0">
                          <a:solidFill>
                            <a:schemeClr val="accent2"/>
                          </a:solidFill>
                        </a:rPr>
                        <a:t> টাকা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baseline="0" dirty="0" smtClean="0">
                          <a:solidFill>
                            <a:schemeClr val="accent2"/>
                          </a:solidFill>
                        </a:rPr>
                        <a:t>2 </a:t>
                      </a:r>
                      <a:r>
                        <a:rPr lang="bn-IN" sz="2800" b="1" i="0" baseline="0" dirty="0" smtClean="0">
                          <a:solidFill>
                            <a:schemeClr val="accent2"/>
                          </a:solidFill>
                        </a:rPr>
                        <a:t>একক</a:t>
                      </a:r>
                      <a:endParaRPr lang="en-US" sz="2800" b="1" i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565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6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936</TotalTime>
  <Words>470</Words>
  <Application>Microsoft Office PowerPoint</Application>
  <PresentationFormat>Widescreen</PresentationFormat>
  <Paragraphs>137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Courier New</vt:lpstr>
      <vt:lpstr>NikoshBAN</vt:lpstr>
      <vt:lpstr>Times New Roman</vt:lpstr>
      <vt:lpstr>Trebuchet MS</vt:lpstr>
      <vt:lpstr>Vrinda</vt:lpstr>
      <vt:lpstr>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Shahadat Bhuiyan</cp:lastModifiedBy>
  <cp:revision>129</cp:revision>
  <dcterms:created xsi:type="dcterms:W3CDTF">2020-05-21T19:04:36Z</dcterms:created>
  <dcterms:modified xsi:type="dcterms:W3CDTF">2020-11-12T16:11:28Z</dcterms:modified>
</cp:coreProperties>
</file>