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5" r:id="rId2"/>
    <p:sldId id="412" r:id="rId3"/>
    <p:sldId id="391" r:id="rId4"/>
    <p:sldId id="265" r:id="rId5"/>
    <p:sldId id="392" r:id="rId6"/>
    <p:sldId id="416" r:id="rId7"/>
    <p:sldId id="418" r:id="rId8"/>
    <p:sldId id="393" r:id="rId9"/>
    <p:sldId id="414" r:id="rId10"/>
    <p:sldId id="419" r:id="rId11"/>
    <p:sldId id="258" r:id="rId12"/>
    <p:sldId id="257" r:id="rId13"/>
    <p:sldId id="413" r:id="rId14"/>
    <p:sldId id="421" r:id="rId15"/>
    <p:sldId id="422" r:id="rId16"/>
    <p:sldId id="420" r:id="rId17"/>
    <p:sldId id="4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E30"/>
    <a:srgbClr val="15F33A"/>
    <a:srgbClr val="2605EB"/>
    <a:srgbClr val="1FE94F"/>
    <a:srgbClr val="D96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DC573-E659-4909-A8A7-328B3E27938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E0883-EC5B-4C05-8579-100FFC0D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E0883-EC5B-4C05-8579-100FFC0D09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D4FA-D604-4A7B-96D7-56A96859F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6C0D6-78FE-4B5B-BC8D-CEC9B90E6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588DA-8458-4219-ACC9-934143E6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B992F-F4A7-4475-AE90-4CE43D09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15DF-4309-46F4-8B89-099A81E0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5284-3786-4D07-A242-0654E2DC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57182-BD56-4AA7-8189-9CDA444E1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A648-5CE0-45EB-BBEE-13DBD326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88CA-3117-4218-B379-65C86BAF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69148-C258-422A-A2E1-2F18314C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4F0CF-C09F-4356-97E5-5E1A43DE4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72EF8-2A2F-408E-BA96-2843A16CE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B210B-D696-4BFE-9A07-82837499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F94AD-42EA-4CD6-86A7-64497F1C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2877-81D9-4F0C-9703-476A932C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A5FE-B57E-4B7F-BFB2-BFE9BE04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8D48-D531-440F-A24C-1010AE37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209B-ACB6-454E-8C52-F57E9D1F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8C3DD-21B9-4064-8951-F6F319A4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CBEC0-0D18-4EB7-A2F2-849BCA2A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96BA-B24F-4939-B39C-4F5A2211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B0FBD-A994-4538-8B0D-82EEEF874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3234-742A-414D-BD8B-E17609DD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0F7D-3E15-431C-B4DB-3383EEA4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9BEDB-D9D9-40FC-84F7-05A1BE16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7D28-E83F-449A-AE62-4B7F022B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1A440-EC91-4CD1-8304-8B9DA6FE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09C56-083C-444D-A89C-3B214E6E8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B172F-14F0-4895-85F0-C08B1047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6C1FA-8D48-4A71-8676-20D177E9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E6D09-7E1D-4082-AD84-A444E92F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2A43-9FCF-4B2F-B7CA-2647966E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ADD68-2A44-4F7D-BC16-D08F67F3B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015-7483-4CD6-A8F1-B093C5308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6E8D3-65C1-4FBC-8710-9BA346CEC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16919-BEB8-4792-A8B9-CAD9F83A2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A82E7-8388-4D88-8777-E9A9BBEE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D3832-C436-433E-B8EB-8262F4AD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3A0C8-1CE7-4CE0-A2E1-98DAE29C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F04A-1741-4344-B7CA-3975C6ED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15DDA-93CE-4718-B648-A6DFF485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C7F4E-AE0D-479F-8137-377FDC93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1B4C8-E6E1-4CD3-887E-287445C0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23BE9DE9-2CA0-4EE5-B2E4-FCD95F521D54}"/>
              </a:ext>
            </a:extLst>
          </p:cNvPr>
          <p:cNvSpPr/>
          <p:nvPr userDrawn="1"/>
        </p:nvSpPr>
        <p:spPr>
          <a:xfrm>
            <a:off x="0" y="0"/>
            <a:ext cx="12304542" cy="7018655"/>
          </a:xfrm>
          <a:prstGeom prst="frame">
            <a:avLst>
              <a:gd name="adj1" fmla="val 2903"/>
            </a:avLst>
          </a:prstGeom>
          <a:solidFill>
            <a:srgbClr val="1FE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B601F-DB6C-41F7-8374-B2BD15BB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"/>
            <a:ext cx="6005732" cy="633046"/>
          </a:xfrm>
        </p:spPr>
        <p:txBody>
          <a:bodyPr/>
          <a:lstStyle>
            <a:lvl1pPr>
              <a:defRPr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ম</a:t>
            </a:r>
            <a:r>
              <a:rPr lang="bn-BD" dirty="0"/>
              <a:t>য়</a:t>
            </a:r>
            <a:r>
              <a:rPr lang="en-US" dirty="0"/>
              <a:t>ম</a:t>
            </a:r>
            <a:r>
              <a:rPr lang="bn-BD" dirty="0"/>
              <a:t>ন</a:t>
            </a:r>
            <a:r>
              <a:rPr lang="en-US" dirty="0"/>
              <a:t>স</a:t>
            </a:r>
            <a:r>
              <a:rPr lang="bn-BD" dirty="0"/>
              <a:t>ি</a:t>
            </a:r>
            <a:r>
              <a:rPr lang="bn-IN" dirty="0"/>
              <a:t>ংহ</a:t>
            </a:r>
            <a:r>
              <a:rPr lang="en-US" dirty="0"/>
              <a:t> </a:t>
            </a:r>
            <a:r>
              <a:rPr lang="bn-IN" dirty="0"/>
              <a:t> অনলাইন প্রাইমারি স্কুল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04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6768-857F-42A6-A709-C1F08977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E70BF-FB0D-4DC3-B3DE-DF0F78BC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6F922-079E-49C2-BAF5-44C403587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14C74-B880-4477-8859-C521C388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A119A-5C22-49D2-9EB7-5FF16E13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A5168-1B5C-43AA-BA7F-DB295DD0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4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1EC5-EAA4-48A5-B0D0-C2C0FCBA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95BC1-6A0D-42A9-80F4-1D236306C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D327-207A-4220-8AF5-D9A0C3079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96B9B-13AD-4A6F-8A6E-89AC1E66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3EFC7-83B8-4ED1-B999-1648D701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93E29-F559-4463-98F7-DE4284FD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3000">
              <a:srgbClr val="FFFF00"/>
            </a:gs>
            <a:gs pos="53000">
              <a:schemeClr val="accent1">
                <a:lumMod val="45000"/>
                <a:lumOff val="55000"/>
              </a:schemeClr>
            </a:gs>
            <a:gs pos="83000">
              <a:srgbClr val="D969B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30A4B-B246-40D1-AC99-FADAFE4C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DC12-405F-4D32-B026-5435FB99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3E051-C43F-4182-B0BB-21EEF89B4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8F00-6C6C-479C-B4BD-526F96DB925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874BA-49A0-4452-A6D9-B6D8B2F38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ED8A9-5A22-4DC1-BF05-47BD64642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BFF49-22D8-40DB-BE43-C9CEA006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3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352" y="2325717"/>
            <a:ext cx="3618088" cy="381282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42300" y="1962493"/>
            <a:ext cx="5192889" cy="4063999"/>
          </a:xfrm>
          <a:prstGeom prst="ellipse">
            <a:avLst/>
          </a:prstGeom>
          <a:solidFill>
            <a:srgbClr val="FA0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7201" y="2912534"/>
            <a:ext cx="35334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সাবিকুন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নাহার</a:t>
            </a:r>
            <a:endParaRPr lang="bn-BD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পূর্বজাটিয়া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সপ্রাবি।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ঈশ্বরগঞ্জ , ময়মনসিংহ 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3957" y="620890"/>
            <a:ext cx="9042400" cy="12530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81956" y="903111"/>
            <a:ext cx="8037688" cy="8353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0000" y="970844"/>
            <a:ext cx="776675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2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  প্রাইমারি  স্কুল</a:t>
            </a:r>
            <a:endParaRPr lang="en-US" sz="4400" dirty="0"/>
          </a:p>
        </p:txBody>
      </p:sp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0" y="2862943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4" y="3320143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59926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97C4C-3662-492C-9EA2-D9DA5BEF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8" y="371061"/>
            <a:ext cx="4991308" cy="6308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A6400-4B72-4817-A894-94DF1B484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371061"/>
            <a:ext cx="5770772" cy="6308036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AD27A10-AA92-48CC-9683-5D4A550F32AD}"/>
              </a:ext>
            </a:extLst>
          </p:cNvPr>
          <p:cNvSpPr/>
          <p:nvPr/>
        </p:nvSpPr>
        <p:spPr>
          <a:xfrm>
            <a:off x="3564835" y="180076"/>
            <a:ext cx="3829878" cy="204628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মনে করি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2429B-B64D-4FAF-899C-FA540B032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8" y="940904"/>
            <a:ext cx="11422966" cy="634375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A8A6157-7D45-450C-84AD-84B80652145C}"/>
              </a:ext>
            </a:extLst>
          </p:cNvPr>
          <p:cNvSpPr/>
          <p:nvPr/>
        </p:nvSpPr>
        <p:spPr>
          <a:xfrm>
            <a:off x="2776330" y="159025"/>
            <a:ext cx="6639339" cy="13384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৬৮ পৃষ্ঠা  খোলো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 result for grass png">
            <a:extLst>
              <a:ext uri="{FF2B5EF4-FFF2-40B4-BE49-F238E27FC236}">
                <a16:creationId xmlns:a16="http://schemas.microsoft.com/office/drawing/2014/main" id="{039A345D-428C-464E-AE74-7A947B09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3" y="3429000"/>
            <a:ext cx="12049577" cy="34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959F5-CE92-47F2-A825-36FF538F7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9" y="331100"/>
            <a:ext cx="11682912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4B119-5FD8-4005-9B9E-14CBEED15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281354"/>
            <a:ext cx="11461500" cy="6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5413747" y="1593766"/>
            <a:ext cx="4498879" cy="610458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rgbClr val="36E11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ইচ্ছা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1185862" y="1561932"/>
            <a:ext cx="3823206" cy="756357"/>
          </a:xfrm>
          <a:prstGeom prst="flowChartMagneticTape">
            <a:avLst/>
          </a:prstGeom>
          <a:solidFill>
            <a:srgbClr val="DA3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057276" y="3061893"/>
            <a:ext cx="3823205" cy="552336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খাটিয়া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1185862" y="4370298"/>
            <a:ext cx="3505407" cy="692191"/>
          </a:xfrm>
          <a:prstGeom prst="flowChartMagneticTape">
            <a:avLst/>
          </a:prstGeom>
          <a:solidFill>
            <a:srgbClr val="DA3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অণুবীক্ষণ যন্ত্র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5468977" y="3061893"/>
            <a:ext cx="4443649" cy="55233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 তৈরি খাট 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4426226" y="4370298"/>
            <a:ext cx="7474226" cy="692191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 যন্ত্রের সাহায্যে ছোট বস্তুকে বড় দেখায়।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B6EF4C7-2FA4-4676-9A6F-0BC903FD490F}"/>
              </a:ext>
            </a:extLst>
          </p:cNvPr>
          <p:cNvSpPr/>
          <p:nvPr/>
        </p:nvSpPr>
        <p:spPr>
          <a:xfrm>
            <a:off x="2093943" y="141553"/>
            <a:ext cx="7578695" cy="14430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শব্দের অর্থ  ও বাক্য জেনে নেই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Sequential Access Storage 13">
            <a:extLst>
              <a:ext uri="{FF2B5EF4-FFF2-40B4-BE49-F238E27FC236}">
                <a16:creationId xmlns:a16="http://schemas.microsoft.com/office/drawing/2014/main" id="{F99196A2-DC66-4839-83D0-F451C6EFBAA2}"/>
              </a:ext>
            </a:extLst>
          </p:cNvPr>
          <p:cNvSpPr/>
          <p:nvPr/>
        </p:nvSpPr>
        <p:spPr>
          <a:xfrm>
            <a:off x="1057276" y="5495481"/>
            <a:ext cx="3951792" cy="601658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এক্সপেরিমেন্ট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068CC7FA-72F9-43F5-9DDB-94398A470A88}"/>
              </a:ext>
            </a:extLst>
          </p:cNvPr>
          <p:cNvSpPr/>
          <p:nvPr/>
        </p:nvSpPr>
        <p:spPr>
          <a:xfrm>
            <a:off x="5672050" y="5571414"/>
            <a:ext cx="4918461" cy="601657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36E11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পরীক্ষা-নিরীক্ষা 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 result for grass png">
            <a:extLst>
              <a:ext uri="{FF2B5EF4-FFF2-40B4-BE49-F238E27FC236}">
                <a16:creationId xmlns:a16="http://schemas.microsoft.com/office/drawing/2014/main" id="{A333651A-CD96-42EC-8D53-59ECDAE8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" y="5994642"/>
            <a:ext cx="11184835" cy="9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B50950-5E98-43F0-8D0E-B4A619FE4F83}"/>
              </a:ext>
            </a:extLst>
          </p:cNvPr>
          <p:cNvSpPr/>
          <p:nvPr/>
        </p:nvSpPr>
        <p:spPr>
          <a:xfrm>
            <a:off x="1417983" y="2554753"/>
            <a:ext cx="8613913" cy="498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  থাকলে মানুষ জীবনে উন্নতি করতে পারে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F3ADFB-E38B-4B5B-B026-5E8FF0C1ED05}"/>
              </a:ext>
            </a:extLst>
          </p:cNvPr>
          <p:cNvSpPr/>
          <p:nvPr/>
        </p:nvSpPr>
        <p:spPr>
          <a:xfrm>
            <a:off x="1417983" y="3828384"/>
            <a:ext cx="8613913" cy="498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খাটিয়ায় তোলার দরকার হলে খবর দিবেন 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12567A-1095-439D-A6AD-F3C72064EC09}"/>
              </a:ext>
            </a:extLst>
          </p:cNvPr>
          <p:cNvSpPr/>
          <p:nvPr/>
        </p:nvSpPr>
        <p:spPr>
          <a:xfrm>
            <a:off x="1972049" y="5067806"/>
            <a:ext cx="8613913" cy="498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অণুবীক্ষণ যন্ত্র দিয়ে জীবাণু দেখা যায়।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2C57A1-C549-41E1-9DC2-54F24BC59389}"/>
              </a:ext>
            </a:extLst>
          </p:cNvPr>
          <p:cNvSpPr/>
          <p:nvPr/>
        </p:nvSpPr>
        <p:spPr>
          <a:xfrm>
            <a:off x="1972048" y="6130597"/>
            <a:ext cx="8613913" cy="498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 জল নিয়ে এক্সপেরিমেন্ট করেন।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0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>
            <a:extLst>
              <a:ext uri="{FF2B5EF4-FFF2-40B4-BE49-F238E27FC236}">
                <a16:creationId xmlns:a16="http://schemas.microsoft.com/office/drawing/2014/main" id="{BD8C883A-4CD6-45ED-885D-2E8C7FFB2D12}"/>
              </a:ext>
            </a:extLst>
          </p:cNvPr>
          <p:cNvSpPr/>
          <p:nvPr/>
        </p:nvSpPr>
        <p:spPr>
          <a:xfrm>
            <a:off x="2436591" y="302194"/>
            <a:ext cx="6811617" cy="117944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দেখি ও নতুন শব্দ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বাক্য তৈরি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62E8E53-2A59-482C-AD93-ACD165243FE1}"/>
              </a:ext>
            </a:extLst>
          </p:cNvPr>
          <p:cNvSpPr/>
          <p:nvPr/>
        </p:nvSpPr>
        <p:spPr>
          <a:xfrm>
            <a:off x="2436591" y="1587198"/>
            <a:ext cx="2577544" cy="697396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জোচ্চোর</a:t>
            </a:r>
          </a:p>
        </p:txBody>
      </p:sp>
      <p:sp>
        <p:nvSpPr>
          <p:cNvPr id="5" name="Rectangle: Top Corners Snipped 4">
            <a:extLst>
              <a:ext uri="{FF2B5EF4-FFF2-40B4-BE49-F238E27FC236}">
                <a16:creationId xmlns:a16="http://schemas.microsoft.com/office/drawing/2014/main" id="{8EE044F4-EDE3-48F0-82BB-0BD2BE83577D}"/>
              </a:ext>
            </a:extLst>
          </p:cNvPr>
          <p:cNvSpPr/>
          <p:nvPr/>
        </p:nvSpPr>
        <p:spPr>
          <a:xfrm>
            <a:off x="4851499" y="1677330"/>
            <a:ext cx="1934817" cy="532101"/>
          </a:xfrm>
          <a:prstGeom prst="snip2Same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চ+ চ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09331937-3E5E-4D8E-9954-E8B05CE04D39}"/>
              </a:ext>
            </a:extLst>
          </p:cNvPr>
          <p:cNvSpPr/>
          <p:nvPr/>
        </p:nvSpPr>
        <p:spPr>
          <a:xfrm>
            <a:off x="6786316" y="1601045"/>
            <a:ext cx="2564294" cy="583096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সোচ্চার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F1F7A85-7BB7-4674-B8A3-AADE098BBE8F}"/>
              </a:ext>
            </a:extLst>
          </p:cNvPr>
          <p:cNvSpPr/>
          <p:nvPr/>
        </p:nvSpPr>
        <p:spPr>
          <a:xfrm>
            <a:off x="2436591" y="2951418"/>
            <a:ext cx="2716696" cy="6843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এক্সপেরিমেন্ট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D4F6A204-F78F-45EB-8763-65329CD89FF2}"/>
              </a:ext>
            </a:extLst>
          </p:cNvPr>
          <p:cNvSpPr/>
          <p:nvPr/>
        </p:nvSpPr>
        <p:spPr>
          <a:xfrm>
            <a:off x="5014135" y="2951357"/>
            <a:ext cx="1934817" cy="72721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 + 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4C25A70-0CB6-4D54-8790-5C8625E2A841}"/>
              </a:ext>
            </a:extLst>
          </p:cNvPr>
          <p:cNvSpPr/>
          <p:nvPr/>
        </p:nvSpPr>
        <p:spPr>
          <a:xfrm>
            <a:off x="6995941" y="2951357"/>
            <a:ext cx="2895598" cy="7574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বক্স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42306A7-723B-460F-9187-843B7AF05992}"/>
              </a:ext>
            </a:extLst>
          </p:cNvPr>
          <p:cNvSpPr/>
          <p:nvPr/>
        </p:nvSpPr>
        <p:spPr>
          <a:xfrm>
            <a:off x="2385394" y="4325682"/>
            <a:ext cx="2716696" cy="583096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কিচ্ছু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B58BF950-B44B-4960-9E23-24AC2F1812D6}"/>
              </a:ext>
            </a:extLst>
          </p:cNvPr>
          <p:cNvSpPr/>
          <p:nvPr/>
        </p:nvSpPr>
        <p:spPr>
          <a:xfrm>
            <a:off x="5242899" y="4378971"/>
            <a:ext cx="2009362" cy="348698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+ ছ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70858B2-9101-459F-8ABC-1282828A6D20}"/>
              </a:ext>
            </a:extLst>
          </p:cNvPr>
          <p:cNvSpPr/>
          <p:nvPr/>
        </p:nvSpPr>
        <p:spPr>
          <a:xfrm>
            <a:off x="7393070" y="4320474"/>
            <a:ext cx="2564294" cy="583096"/>
          </a:xfrm>
          <a:prstGeom prst="flowChartAlternate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7863E8BE-0B71-4572-B11A-0756C7450DC2}"/>
              </a:ext>
            </a:extLst>
          </p:cNvPr>
          <p:cNvSpPr/>
          <p:nvPr/>
        </p:nvSpPr>
        <p:spPr>
          <a:xfrm>
            <a:off x="5031997" y="5569005"/>
            <a:ext cx="1934817" cy="457918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 ধ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DB83B219-7B16-4EA5-AF39-0DC391AF14B7}"/>
              </a:ext>
            </a:extLst>
          </p:cNvPr>
          <p:cNvSpPr/>
          <p:nvPr/>
        </p:nvSpPr>
        <p:spPr>
          <a:xfrm>
            <a:off x="7161593" y="5506416"/>
            <a:ext cx="2564294" cy="583096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457BFD-D2E7-4588-8049-BFE82F143F4A}"/>
              </a:ext>
            </a:extLst>
          </p:cNvPr>
          <p:cNvSpPr/>
          <p:nvPr/>
        </p:nvSpPr>
        <p:spPr>
          <a:xfrm>
            <a:off x="1973452" y="2294974"/>
            <a:ext cx="8183217" cy="497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 অন্যায়ের বিরুদ্ধে সোচ্চার হব 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3218A5-4057-4441-B139-7BF8AE79A089}"/>
              </a:ext>
            </a:extLst>
          </p:cNvPr>
          <p:cNvSpPr/>
          <p:nvPr/>
        </p:nvSpPr>
        <p:spPr>
          <a:xfrm>
            <a:off x="2004391" y="3741591"/>
            <a:ext cx="8183217" cy="5234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খেলনাগুলো বক্সে  গুছিয়ে রাখ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492E4C-C0B5-4E4C-8333-209829DC101D}"/>
              </a:ext>
            </a:extLst>
          </p:cNvPr>
          <p:cNvSpPr/>
          <p:nvPr/>
        </p:nvSpPr>
        <p:spPr>
          <a:xfrm>
            <a:off x="2042724" y="4925221"/>
            <a:ext cx="8183217" cy="528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কচ্ছপগতিতে  চলো  না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DBD85D45-8F5F-48B9-A875-A78AA44AEDD4}"/>
              </a:ext>
            </a:extLst>
          </p:cNvPr>
          <p:cNvSpPr/>
          <p:nvPr/>
        </p:nvSpPr>
        <p:spPr>
          <a:xfrm>
            <a:off x="2425751" y="5586955"/>
            <a:ext cx="2405267" cy="583096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D6A31B-5D8B-4D12-A9C5-A722B1BB537A}"/>
              </a:ext>
            </a:extLst>
          </p:cNvPr>
          <p:cNvSpPr/>
          <p:nvPr/>
        </p:nvSpPr>
        <p:spPr>
          <a:xfrm>
            <a:off x="2042724" y="6222252"/>
            <a:ext cx="8183217" cy="528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 স্কুল এখন বন্ধ 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802A7C02-ECBA-4CAC-B2AF-CD1B6A26EE40}"/>
              </a:ext>
            </a:extLst>
          </p:cNvPr>
          <p:cNvSpPr/>
          <p:nvPr/>
        </p:nvSpPr>
        <p:spPr>
          <a:xfrm>
            <a:off x="2635662" y="-116115"/>
            <a:ext cx="6040582" cy="27293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32099-44D4-46CD-BC7B-CAECA5FFC050}"/>
              </a:ext>
            </a:extLst>
          </p:cNvPr>
          <p:cNvSpPr txBox="1"/>
          <p:nvPr/>
        </p:nvSpPr>
        <p:spPr>
          <a:xfrm>
            <a:off x="1066800" y="2475055"/>
            <a:ext cx="100584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 বসিয়ে লেখ  ...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সাদা খাঁটি একগেলাস খাবার জল নিয়ে দেখান দেখি যাতে গন্ধ নেই পোকা নেই কলেরার পোকা নেই ময়লা-টয়লা কিচ্ছু নেই তা নিয়ে পরীক্ষা  করে দেখান দেখি খুব বড় এক জল নিয়ে দেখান তো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 result for grass png">
            <a:extLst>
              <a:ext uri="{FF2B5EF4-FFF2-40B4-BE49-F238E27FC236}">
                <a16:creationId xmlns:a16="http://schemas.microsoft.com/office/drawing/2014/main" id="{2796FD60-0576-443D-B299-89876177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3" y="4702629"/>
            <a:ext cx="12049577" cy="22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CCCE8-88FE-44F0-867A-DF238168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-568037"/>
            <a:ext cx="51435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Image result for grass png">
            <a:extLst>
              <a:ext uri="{FF2B5EF4-FFF2-40B4-BE49-F238E27FC236}">
                <a16:creationId xmlns:a16="http://schemas.microsoft.com/office/drawing/2014/main" id="{FF04B350-36A8-4757-9918-340D4E901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3" y="3429000"/>
            <a:ext cx="12049577" cy="34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25BD1-48B5-4B8B-B054-CAD04EEFC5F8}"/>
              </a:ext>
            </a:extLst>
          </p:cNvPr>
          <p:cNvSpPr txBox="1"/>
          <p:nvPr/>
        </p:nvSpPr>
        <p:spPr>
          <a:xfrm>
            <a:off x="1149927" y="886692"/>
            <a:ext cx="38515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n w="57150">
                  <a:solidFill>
                    <a:srgbClr val="FF0000"/>
                  </a:solidFill>
                </a:ln>
                <a:solidFill>
                  <a:srgbClr val="2605E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সবাইকে </a:t>
            </a:r>
            <a:endParaRPr lang="en-US" sz="9600" dirty="0">
              <a:ln w="57150">
                <a:solidFill>
                  <a:srgbClr val="FF0000"/>
                </a:solidFill>
              </a:ln>
              <a:solidFill>
                <a:srgbClr val="2605E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20E8D-E76A-4071-8ABD-0C5FB5EE5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49" y="1387787"/>
            <a:ext cx="11565708" cy="5238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456FD7-6DB8-45DC-BBE0-0B22A39B1ABE}"/>
              </a:ext>
            </a:extLst>
          </p:cNvPr>
          <p:cNvSpPr/>
          <p:nvPr/>
        </p:nvSpPr>
        <p:spPr>
          <a:xfrm>
            <a:off x="1351721" y="477492"/>
            <a:ext cx="9488556" cy="6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E48349DE-3DAB-496D-9A6E-9D975AFCE8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9" y="1822268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ABB6A3A6-CB1D-47D9-AF1E-7E6349BC79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77" y="3646240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66D81FFC-8219-42C6-B427-42D022AB82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49" y="2886654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F290B054-2682-4D56-A725-F228E254B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85" y="2619516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1153885" y="2155371"/>
            <a:ext cx="5283200" cy="34573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794" y="2717074"/>
            <a:ext cx="4101737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সাবিকুন নাহার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পূর্বজাটিয়া  সপ্রাবি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ঈশ্বরগঞ্জ,ময়মনসিংহ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7506789" y="2841172"/>
            <a:ext cx="30480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406" y="2769327"/>
            <a:ext cx="3454400" cy="2674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Wave 9"/>
          <p:cNvSpPr/>
          <p:nvPr/>
        </p:nvSpPr>
        <p:spPr>
          <a:xfrm>
            <a:off x="3082833" y="457200"/>
            <a:ext cx="5159829" cy="1447800"/>
          </a:xfrm>
          <a:prstGeom prst="wave">
            <a:avLst>
              <a:gd name="adj1" fmla="val 12500"/>
              <a:gd name="adj2" fmla="val 1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32000" y="809897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17" y="2153897"/>
            <a:ext cx="3775597" cy="3541618"/>
          </a:xfrm>
          <a:prstGeom prst="rect">
            <a:avLst/>
          </a:prstGeom>
        </p:spPr>
      </p:pic>
      <p:pic>
        <p:nvPicPr>
          <p:cNvPr id="12" name="Picture 11" descr="IMG_20200820_222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5463" y="2808514"/>
            <a:ext cx="2860766" cy="2690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88" y="3402874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3440"/>
            <a:ext cx="7648303" cy="18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2131423"/>
            <a:ext cx="3902999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4"/>
          <a:stretch/>
        </p:blipFill>
        <p:spPr>
          <a:xfrm>
            <a:off x="0" y="5727032"/>
            <a:ext cx="12192000" cy="1130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8758" y="0"/>
            <a:ext cx="3994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894" y="1700407"/>
            <a:ext cx="10234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বাক্য,কথা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ওশুদ্ধভাব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ওপ্রমিত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3.1.1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বুঝতে  পারবে 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২.৫.১ নাটকের সংলাপ বলতে ও বিষয় বর্ণনা  করতে পারবে 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5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679269"/>
            <a:ext cx="5405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357" y="2362201"/>
            <a:ext cx="4810539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ঞ্চম</a:t>
            </a:r>
          </a:p>
          <a:p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অবাক জলপান</a:t>
            </a:r>
          </a:p>
          <a:p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9992" y="3253804"/>
            <a:ext cx="4415245" cy="981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F96B01-491E-4683-A580-AF124B157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1551742"/>
            <a:ext cx="3498166" cy="42062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33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FC8587F-9807-464E-B599-AD776ABF3EA0}"/>
              </a:ext>
            </a:extLst>
          </p:cNvPr>
          <p:cNvSpPr/>
          <p:nvPr/>
        </p:nvSpPr>
        <p:spPr>
          <a:xfrm>
            <a:off x="1833489" y="98475"/>
            <a:ext cx="8525021" cy="157558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 আমরা  কী  পড়েছিলাম?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41DD557-C72E-470A-91CA-CAE959A2DD71}"/>
              </a:ext>
            </a:extLst>
          </p:cNvPr>
          <p:cNvSpPr/>
          <p:nvPr/>
        </p:nvSpPr>
        <p:spPr>
          <a:xfrm>
            <a:off x="2199248" y="1705708"/>
            <a:ext cx="7793501" cy="15755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পথিকের  সাথে কার কার দেখা হয়েছিল?</a:t>
            </a:r>
          </a:p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F8A9847-19C5-46F7-BAC0-DB816A62C511}"/>
              </a:ext>
            </a:extLst>
          </p:cNvPr>
          <p:cNvSpPr/>
          <p:nvPr/>
        </p:nvSpPr>
        <p:spPr>
          <a:xfrm>
            <a:off x="2199248" y="3429000"/>
            <a:ext cx="7535595" cy="16213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কয়জন বৃদ্ধের সাথে দেখা হয়েছিল?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A20E9EF-AD1E-4F18-8AE9-7BB37BB0B69E}"/>
              </a:ext>
            </a:extLst>
          </p:cNvPr>
          <p:cNvSpPr/>
          <p:nvPr/>
        </p:nvSpPr>
        <p:spPr>
          <a:xfrm>
            <a:off x="2199248" y="5050303"/>
            <a:ext cx="7512148" cy="14208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 কী করতে শুরু করলেন?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6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78000" y="73131"/>
            <a:ext cx="8636000" cy="129322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795338" y="1656775"/>
            <a:ext cx="7200900" cy="4104426"/>
          </a:xfrm>
          <a:prstGeom prst="doubleWave">
            <a:avLst>
              <a:gd name="adj1" fmla="val 10069"/>
              <a:gd name="adj2" fmla="val 108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 জলপান</a:t>
            </a:r>
          </a:p>
          <a:p>
            <a:pPr algn="ctr"/>
            <a:r>
              <a:rPr lang="bn-BD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জল কি.....জোচ্চুর কোথাকার ?</a:t>
            </a:r>
            <a:endParaRPr lang="bn-BD" sz="48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6844691E-143D-44DE-9E40-28FAB9C3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7" y="3836659"/>
            <a:ext cx="11844185" cy="29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8B25A-B8D0-42D5-A3FE-03980E936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77" y="1096799"/>
            <a:ext cx="5101577" cy="47255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343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grass png">
            <a:extLst>
              <a:ext uri="{FF2B5EF4-FFF2-40B4-BE49-F238E27FC236}">
                <a16:creationId xmlns:a16="http://schemas.microsoft.com/office/drawing/2014/main" id="{BFCE732A-8AC3-4CBE-9BB9-E96E9EF7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212"/>
            <a:ext cx="12192000" cy="35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79269"/>
            <a:ext cx="99568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 একটা ভিডিও দেখি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অবাক__জলপান(360p)">
            <a:hlinkClick r:id="" action="ppaction://media"/>
            <a:extLst>
              <a:ext uri="{FF2B5EF4-FFF2-40B4-BE49-F238E27FC236}">
                <a16:creationId xmlns:a16="http://schemas.microsoft.com/office/drawing/2014/main" id="{34688987-B4F9-465E-A942-35294F3544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4726" y="1955410"/>
            <a:ext cx="6682154" cy="399522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AF9EE-EA4A-41CB-91D0-242EF17B3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0" y="151228"/>
            <a:ext cx="5518003" cy="6555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B55412-E5D6-443C-B99F-F1E0785DE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4" y="180076"/>
            <a:ext cx="5518002" cy="6526696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0B4961F-9E23-49E7-B48A-25A2A0F39173}"/>
              </a:ext>
            </a:extLst>
          </p:cNvPr>
          <p:cNvSpPr/>
          <p:nvPr/>
        </p:nvSpPr>
        <p:spPr>
          <a:xfrm>
            <a:off x="3564835" y="180076"/>
            <a:ext cx="3829878" cy="204628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মনে করি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479</TotalTime>
  <Words>302</Words>
  <Application>Microsoft Office PowerPoint</Application>
  <PresentationFormat>Widescreen</PresentationFormat>
  <Paragraphs>70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2020-10-03T15:56:34Z</dcterms:created>
  <dcterms:modified xsi:type="dcterms:W3CDTF">2020-11-13T14:43:18Z</dcterms:modified>
</cp:coreProperties>
</file>