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7" r:id="rId3"/>
    <p:sldId id="259" r:id="rId4"/>
    <p:sldId id="265" r:id="rId5"/>
    <p:sldId id="260" r:id="rId6"/>
    <p:sldId id="261" r:id="rId7"/>
    <p:sldId id="262" r:id="rId8"/>
    <p:sldId id="264" r:id="rId9"/>
    <p:sldId id="263" r:id="rId10"/>
    <p:sldId id="275" r:id="rId11"/>
    <p:sldId id="271" r:id="rId12"/>
    <p:sldId id="272" r:id="rId13"/>
    <p:sldId id="266" r:id="rId14"/>
    <p:sldId id="268" r:id="rId15"/>
    <p:sldId id="273" r:id="rId16"/>
    <p:sldId id="269" r:id="rId17"/>
    <p:sldId id="267" r:id="rId18"/>
    <p:sldId id="274" r:id="rId19"/>
    <p:sldId id="270" r:id="rId20"/>
    <p:sldId id="276"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55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953A452-1609-4DDB-AB9B-6DFAE54AA399}" type="datetimeFigureOut">
              <a:rPr lang="en-US" smtClean="0"/>
              <a:t>11/14/2020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2E4DD8-B7A1-496A-893C-EF568009A740}" type="slidenum">
              <a:rPr lang="en-US" smtClean="0"/>
              <a:t>‹#›</a:t>
            </a:fld>
            <a:endParaRPr lang="en-US"/>
          </a:p>
        </p:txBody>
      </p:sp>
    </p:spTree>
    <p:extLst>
      <p:ext uri="{BB962C8B-B14F-4D97-AF65-F5344CB8AC3E}">
        <p14:creationId xmlns:p14="http://schemas.microsoft.com/office/powerpoint/2010/main" val="3420044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53A452-1609-4DDB-AB9B-6DFAE54AA399}" type="datetimeFigureOut">
              <a:rPr lang="en-US" smtClean="0"/>
              <a:t>11/14/2020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2E4DD8-B7A1-496A-893C-EF568009A740}" type="slidenum">
              <a:rPr lang="en-US" smtClean="0"/>
              <a:t>‹#›</a:t>
            </a:fld>
            <a:endParaRPr lang="en-US"/>
          </a:p>
        </p:txBody>
      </p:sp>
    </p:spTree>
    <p:extLst>
      <p:ext uri="{BB962C8B-B14F-4D97-AF65-F5344CB8AC3E}">
        <p14:creationId xmlns:p14="http://schemas.microsoft.com/office/powerpoint/2010/main" val="3409174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53A452-1609-4DDB-AB9B-6DFAE54AA399}" type="datetimeFigureOut">
              <a:rPr lang="en-US" smtClean="0"/>
              <a:t>11/14/2020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2E4DD8-B7A1-496A-893C-EF568009A740}" type="slidenum">
              <a:rPr lang="en-US" smtClean="0"/>
              <a:t>‹#›</a:t>
            </a:fld>
            <a:endParaRPr lang="en-US"/>
          </a:p>
        </p:txBody>
      </p:sp>
    </p:spTree>
    <p:extLst>
      <p:ext uri="{BB962C8B-B14F-4D97-AF65-F5344CB8AC3E}">
        <p14:creationId xmlns:p14="http://schemas.microsoft.com/office/powerpoint/2010/main" val="3708026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53A452-1609-4DDB-AB9B-6DFAE54AA399}" type="datetimeFigureOut">
              <a:rPr lang="en-US" smtClean="0"/>
              <a:t>11/14/2020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2E4DD8-B7A1-496A-893C-EF568009A740}" type="slidenum">
              <a:rPr lang="en-US" smtClean="0"/>
              <a:t>‹#›</a:t>
            </a:fld>
            <a:endParaRPr lang="en-US"/>
          </a:p>
        </p:txBody>
      </p:sp>
    </p:spTree>
    <p:extLst>
      <p:ext uri="{BB962C8B-B14F-4D97-AF65-F5344CB8AC3E}">
        <p14:creationId xmlns:p14="http://schemas.microsoft.com/office/powerpoint/2010/main" val="2031288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953A452-1609-4DDB-AB9B-6DFAE54AA399}" type="datetimeFigureOut">
              <a:rPr lang="en-US" smtClean="0"/>
              <a:t>11/14/2020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2E4DD8-B7A1-496A-893C-EF568009A740}" type="slidenum">
              <a:rPr lang="en-US" smtClean="0"/>
              <a:t>‹#›</a:t>
            </a:fld>
            <a:endParaRPr lang="en-US"/>
          </a:p>
        </p:txBody>
      </p:sp>
    </p:spTree>
    <p:extLst>
      <p:ext uri="{BB962C8B-B14F-4D97-AF65-F5344CB8AC3E}">
        <p14:creationId xmlns:p14="http://schemas.microsoft.com/office/powerpoint/2010/main" val="129570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53A452-1609-4DDB-AB9B-6DFAE54AA399}" type="datetimeFigureOut">
              <a:rPr lang="en-US" smtClean="0"/>
              <a:t>11/14/2020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2E4DD8-B7A1-496A-893C-EF568009A740}" type="slidenum">
              <a:rPr lang="en-US" smtClean="0"/>
              <a:t>‹#›</a:t>
            </a:fld>
            <a:endParaRPr lang="en-US"/>
          </a:p>
        </p:txBody>
      </p:sp>
    </p:spTree>
    <p:extLst>
      <p:ext uri="{BB962C8B-B14F-4D97-AF65-F5344CB8AC3E}">
        <p14:creationId xmlns:p14="http://schemas.microsoft.com/office/powerpoint/2010/main" val="2343704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53A452-1609-4DDB-AB9B-6DFAE54AA399}" type="datetimeFigureOut">
              <a:rPr lang="en-US" smtClean="0"/>
              <a:t>11/14/2020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2E4DD8-B7A1-496A-893C-EF568009A740}" type="slidenum">
              <a:rPr lang="en-US" smtClean="0"/>
              <a:t>‹#›</a:t>
            </a:fld>
            <a:endParaRPr lang="en-US"/>
          </a:p>
        </p:txBody>
      </p:sp>
    </p:spTree>
    <p:extLst>
      <p:ext uri="{BB962C8B-B14F-4D97-AF65-F5344CB8AC3E}">
        <p14:creationId xmlns:p14="http://schemas.microsoft.com/office/powerpoint/2010/main" val="2196432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53A452-1609-4DDB-AB9B-6DFAE54AA399}" type="datetimeFigureOut">
              <a:rPr lang="en-US" smtClean="0"/>
              <a:t>11/14/2020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2E4DD8-B7A1-496A-893C-EF568009A740}" type="slidenum">
              <a:rPr lang="en-US" smtClean="0"/>
              <a:t>‹#›</a:t>
            </a:fld>
            <a:endParaRPr lang="en-US"/>
          </a:p>
        </p:txBody>
      </p:sp>
    </p:spTree>
    <p:extLst>
      <p:ext uri="{BB962C8B-B14F-4D97-AF65-F5344CB8AC3E}">
        <p14:creationId xmlns:p14="http://schemas.microsoft.com/office/powerpoint/2010/main" val="24063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53A452-1609-4DDB-AB9B-6DFAE54AA399}" type="datetimeFigureOut">
              <a:rPr lang="en-US" smtClean="0"/>
              <a:t>11/14/2020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2E4DD8-B7A1-496A-893C-EF568009A740}" type="slidenum">
              <a:rPr lang="en-US" smtClean="0"/>
              <a:t>‹#›</a:t>
            </a:fld>
            <a:endParaRPr lang="en-US"/>
          </a:p>
        </p:txBody>
      </p:sp>
    </p:spTree>
    <p:extLst>
      <p:ext uri="{BB962C8B-B14F-4D97-AF65-F5344CB8AC3E}">
        <p14:creationId xmlns:p14="http://schemas.microsoft.com/office/powerpoint/2010/main" val="1586023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953A452-1609-4DDB-AB9B-6DFAE54AA399}" type="datetimeFigureOut">
              <a:rPr lang="en-US" smtClean="0"/>
              <a:t>11/14/2020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2E4DD8-B7A1-496A-893C-EF568009A740}" type="slidenum">
              <a:rPr lang="en-US" smtClean="0"/>
              <a:t>‹#›</a:t>
            </a:fld>
            <a:endParaRPr lang="en-US"/>
          </a:p>
        </p:txBody>
      </p:sp>
    </p:spTree>
    <p:extLst>
      <p:ext uri="{BB962C8B-B14F-4D97-AF65-F5344CB8AC3E}">
        <p14:creationId xmlns:p14="http://schemas.microsoft.com/office/powerpoint/2010/main" val="2969981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953A452-1609-4DDB-AB9B-6DFAE54AA399}" type="datetimeFigureOut">
              <a:rPr lang="en-US" smtClean="0"/>
              <a:t>11/14/2020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2E4DD8-B7A1-496A-893C-EF568009A740}" type="slidenum">
              <a:rPr lang="en-US" smtClean="0"/>
              <a:t>‹#›</a:t>
            </a:fld>
            <a:endParaRPr lang="en-US"/>
          </a:p>
        </p:txBody>
      </p:sp>
    </p:spTree>
    <p:extLst>
      <p:ext uri="{BB962C8B-B14F-4D97-AF65-F5344CB8AC3E}">
        <p14:creationId xmlns:p14="http://schemas.microsoft.com/office/powerpoint/2010/main" val="2534563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53A452-1609-4DDB-AB9B-6DFAE54AA399}" type="datetimeFigureOut">
              <a:rPr lang="en-US" smtClean="0"/>
              <a:t>11/14/2020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2E4DD8-B7A1-496A-893C-EF568009A740}" type="slidenum">
              <a:rPr lang="en-US" smtClean="0"/>
              <a:t>‹#›</a:t>
            </a:fld>
            <a:endParaRPr lang="en-US"/>
          </a:p>
        </p:txBody>
      </p:sp>
    </p:spTree>
    <p:extLst>
      <p:ext uri="{BB962C8B-B14F-4D97-AF65-F5344CB8AC3E}">
        <p14:creationId xmlns:p14="http://schemas.microsoft.com/office/powerpoint/2010/main" val="28032153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9.jpg"/><Relationship Id="rId13" Type="http://schemas.openxmlformats.org/officeDocument/2006/relationships/image" Target="../media/image24.jpg"/><Relationship Id="rId3" Type="http://schemas.openxmlformats.org/officeDocument/2006/relationships/image" Target="../media/image14.jpeg"/><Relationship Id="rId7" Type="http://schemas.openxmlformats.org/officeDocument/2006/relationships/image" Target="../media/image18.gif"/><Relationship Id="rId12" Type="http://schemas.openxmlformats.org/officeDocument/2006/relationships/image" Target="../media/image23.jpg"/><Relationship Id="rId2" Type="http://schemas.openxmlformats.org/officeDocument/2006/relationships/image" Target="../media/image13.jpg"/><Relationship Id="rId16" Type="http://schemas.openxmlformats.org/officeDocument/2006/relationships/image" Target="../media/image27.jpg"/><Relationship Id="rId1" Type="http://schemas.openxmlformats.org/officeDocument/2006/relationships/slideLayout" Target="../slideLayouts/slideLayout7.xml"/><Relationship Id="rId6" Type="http://schemas.openxmlformats.org/officeDocument/2006/relationships/image" Target="../media/image17.jpeg"/><Relationship Id="rId11" Type="http://schemas.openxmlformats.org/officeDocument/2006/relationships/image" Target="../media/image22.jpg"/><Relationship Id="rId5" Type="http://schemas.openxmlformats.org/officeDocument/2006/relationships/image" Target="../media/image16.jpeg"/><Relationship Id="rId15" Type="http://schemas.openxmlformats.org/officeDocument/2006/relationships/image" Target="../media/image26.jpg"/><Relationship Id="rId10" Type="http://schemas.openxmlformats.org/officeDocument/2006/relationships/image" Target="../media/image21.jpg"/><Relationship Id="rId4" Type="http://schemas.openxmlformats.org/officeDocument/2006/relationships/image" Target="../media/image15.jpeg"/><Relationship Id="rId9" Type="http://schemas.openxmlformats.org/officeDocument/2006/relationships/image" Target="../media/image20.jpg"/><Relationship Id="rId14" Type="http://schemas.openxmlformats.org/officeDocument/2006/relationships/image" Target="../media/image25.jpg"/></Relationships>
</file>

<file path=ppt/slides/_rels/slide1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7.xml"/><Relationship Id="rId4" Type="http://schemas.openxmlformats.org/officeDocument/2006/relationships/image" Target="../media/image30.jpg"/></Relationships>
</file>

<file path=ppt/slides/_rels/slide1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7.xml"/><Relationship Id="rId5" Type="http://schemas.openxmlformats.org/officeDocument/2006/relationships/image" Target="../media/image34.jp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6.tmp"/><Relationship Id="rId2" Type="http://schemas.openxmlformats.org/officeDocument/2006/relationships/image" Target="../media/image35.gif"/><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7.emf"/></Relationships>
</file>

<file path=ppt/slides/_rels/slide1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7.xml"/><Relationship Id="rId5" Type="http://schemas.openxmlformats.org/officeDocument/2006/relationships/image" Target="../media/image41.jpg"/><Relationship Id="rId4" Type="http://schemas.openxmlformats.org/officeDocument/2006/relationships/image" Target="../media/image40.jpg"/></Relationships>
</file>

<file path=ppt/slides/_rels/slide15.xml.rels><?xml version="1.0" encoding="UTF-8" standalone="yes"?>
<Relationships xmlns="http://schemas.openxmlformats.org/package/2006/relationships"><Relationship Id="rId3" Type="http://schemas.openxmlformats.org/officeDocument/2006/relationships/image" Target="../media/image43.tmp"/><Relationship Id="rId2" Type="http://schemas.openxmlformats.org/officeDocument/2006/relationships/image" Target="../media/image42.tmp"/><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7.xml"/><Relationship Id="rId4" Type="http://schemas.openxmlformats.org/officeDocument/2006/relationships/image" Target="../media/image39.jpg"/></Relationships>
</file>

<file path=ppt/slides/_rels/slide1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9.jpeg"/><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21.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ideo" Target="https://www.youtube.com/embed/M-ZdqFwayrU" TargetMode="Externa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96549" y="106018"/>
            <a:ext cx="12017829" cy="6858000"/>
          </a:xfrm>
          <a:prstGeom prst="frame">
            <a:avLst>
              <a:gd name="adj1" fmla="val 3584"/>
            </a:avLst>
          </a:prstGeom>
          <a:blipFill dpi="0" rotWithShape="1">
            <a:blip r:embed="rId2">
              <a:extLst>
                <a:ext uri="{28A0092B-C50C-407E-A947-70E740481C1C}">
                  <a14:useLocalDpi xmlns:a14="http://schemas.microsoft.com/office/drawing/2010/main" val="0"/>
                </a:ext>
              </a:extLst>
            </a:blip>
            <a:srcRect/>
            <a:stretch>
              <a:fillRect/>
            </a:stretch>
          </a:blip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887" y="377371"/>
            <a:ext cx="11451770" cy="6299200"/>
          </a:xfrm>
          <a:prstGeom prst="rect">
            <a:avLst/>
          </a:prstGeom>
        </p:spPr>
      </p:pic>
      <p:sp>
        <p:nvSpPr>
          <p:cNvPr id="3" name="TextBox 2"/>
          <p:cNvSpPr txBox="1"/>
          <p:nvPr/>
        </p:nvSpPr>
        <p:spPr>
          <a:xfrm>
            <a:off x="841829" y="798286"/>
            <a:ext cx="3976914" cy="646331"/>
          </a:xfrm>
          <a:prstGeom prst="rect">
            <a:avLst/>
          </a:prstGeom>
          <a:noFill/>
          <a:ln w="28575">
            <a:solidFill>
              <a:srgbClr val="0070C0"/>
            </a:solidFill>
          </a:ln>
        </p:spPr>
        <p:txBody>
          <a:bodyPr wrap="square" rtlCol="0">
            <a:spAutoFit/>
          </a:bodyPr>
          <a:lstStyle/>
          <a:p>
            <a:pPr algn="ctr"/>
            <a:r>
              <a:rPr lang="bn-BD" sz="3600" dirty="0" smtClean="0">
                <a:solidFill>
                  <a:srgbClr val="002060"/>
                </a:solidFill>
                <a:latin typeface="NikoshBAN" panose="02000000000000000000" pitchFamily="2" charset="0"/>
                <a:cs typeface="NikoshBAN" panose="02000000000000000000" pitchFamily="2" charset="0"/>
              </a:rPr>
              <a:t>আজকের পাঠে স্বাগতম</a:t>
            </a:r>
            <a:endParaRPr lang="en-US" sz="3600"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85663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B2D9E0A-6873-4E11-BBF1-9EEB8A80F4DA}"/>
              </a:ext>
            </a:extLst>
          </p:cNvPr>
          <p:cNvGrpSpPr/>
          <p:nvPr/>
        </p:nvGrpSpPr>
        <p:grpSpPr>
          <a:xfrm>
            <a:off x="1827505" y="1851204"/>
            <a:ext cx="8583689" cy="4477253"/>
            <a:chOff x="328432" y="1075571"/>
            <a:chExt cx="8583689" cy="3651382"/>
          </a:xfrm>
        </p:grpSpPr>
        <p:grpSp>
          <p:nvGrpSpPr>
            <p:cNvPr id="3" name="Group 2">
              <a:extLst>
                <a:ext uri="{FF2B5EF4-FFF2-40B4-BE49-F238E27FC236}">
                  <a16:creationId xmlns:a16="http://schemas.microsoft.com/office/drawing/2014/main" id="{ADE88890-75BE-44F6-97A8-D076A0A8C822}"/>
                </a:ext>
              </a:extLst>
            </p:cNvPr>
            <p:cNvGrpSpPr/>
            <p:nvPr/>
          </p:nvGrpSpPr>
          <p:grpSpPr>
            <a:xfrm>
              <a:off x="328432" y="1075571"/>
              <a:ext cx="8583689" cy="3651381"/>
              <a:chOff x="328432" y="1075571"/>
              <a:chExt cx="8583689" cy="3651381"/>
            </a:xfrm>
          </p:grpSpPr>
          <p:pic>
            <p:nvPicPr>
              <p:cNvPr id="5" name="Picture 4" descr="A plate of food&#10;&#10;Description automatically generated">
                <a:extLst>
                  <a:ext uri="{FF2B5EF4-FFF2-40B4-BE49-F238E27FC236}">
                    <a16:creationId xmlns:a16="http://schemas.microsoft.com/office/drawing/2014/main" id="{A3E5F555-5328-437A-B3C6-46952DE67F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5331" y="2367306"/>
                <a:ext cx="1514475" cy="1075674"/>
              </a:xfrm>
              <a:prstGeom prst="rect">
                <a:avLst/>
              </a:prstGeom>
            </p:spPr>
          </p:pic>
          <p:pic>
            <p:nvPicPr>
              <p:cNvPr id="6" name="Picture 5" descr="A plate of food&#10;&#10;Description automatically generated">
                <a:extLst>
                  <a:ext uri="{FF2B5EF4-FFF2-40B4-BE49-F238E27FC236}">
                    <a16:creationId xmlns:a16="http://schemas.microsoft.com/office/drawing/2014/main" id="{11E44211-7266-4DC7-8B82-C4B4B9E7CF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432" y="2395446"/>
                <a:ext cx="1523371" cy="1047750"/>
              </a:xfrm>
              <a:prstGeom prst="rect">
                <a:avLst/>
              </a:prstGeom>
            </p:spPr>
          </p:pic>
          <p:pic>
            <p:nvPicPr>
              <p:cNvPr id="7" name="Picture 6" descr="A piece of chocolate cake on a plate&#10;&#10;Description automatically generated">
                <a:extLst>
                  <a:ext uri="{FF2B5EF4-FFF2-40B4-BE49-F238E27FC236}">
                    <a16:creationId xmlns:a16="http://schemas.microsoft.com/office/drawing/2014/main" id="{B2A1BE25-3531-4F9B-9A5C-15CCBF9A2B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26657" y="3538154"/>
                <a:ext cx="1503388" cy="1143000"/>
              </a:xfrm>
              <a:prstGeom prst="rect">
                <a:avLst/>
              </a:prstGeom>
            </p:spPr>
          </p:pic>
          <p:pic>
            <p:nvPicPr>
              <p:cNvPr id="8" name="Picture 7" descr="A picture containing cup, table, food, sitting&#10;&#10;Description automatically generated">
                <a:extLst>
                  <a:ext uri="{FF2B5EF4-FFF2-40B4-BE49-F238E27FC236}">
                    <a16:creationId xmlns:a16="http://schemas.microsoft.com/office/drawing/2014/main" id="{C55994BE-637F-4566-986F-71877F02C98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0785" t="1112"/>
              <a:stretch/>
            </p:blipFill>
            <p:spPr>
              <a:xfrm flipH="1">
                <a:off x="2099405" y="3575864"/>
                <a:ext cx="1514474" cy="1151088"/>
              </a:xfrm>
              <a:prstGeom prst="rect">
                <a:avLst/>
              </a:prstGeom>
            </p:spPr>
          </p:pic>
          <p:pic>
            <p:nvPicPr>
              <p:cNvPr id="9" name="Picture 8" descr="A close up of a sandwich&#10;&#10;Description automatically generated">
                <a:extLst>
                  <a:ext uri="{FF2B5EF4-FFF2-40B4-BE49-F238E27FC236}">
                    <a16:creationId xmlns:a16="http://schemas.microsoft.com/office/drawing/2014/main" id="{AC1AE77F-B05B-42B7-9095-5EE71D7F979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3523" y="1083196"/>
                <a:ext cx="1523371" cy="1143000"/>
              </a:xfrm>
              <a:prstGeom prst="rect">
                <a:avLst/>
              </a:prstGeom>
            </p:spPr>
          </p:pic>
          <p:pic>
            <p:nvPicPr>
              <p:cNvPr id="10" name="Picture 9" descr="A pizza sitting on top of a wooden table&#10;&#10;Description automatically generated">
                <a:extLst>
                  <a:ext uri="{FF2B5EF4-FFF2-40B4-BE49-F238E27FC236}">
                    <a16:creationId xmlns:a16="http://schemas.microsoft.com/office/drawing/2014/main" id="{6BDE628F-1AD7-45D0-8599-B201B24DE12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46159" y="1104900"/>
                <a:ext cx="1680511" cy="1126312"/>
              </a:xfrm>
              <a:prstGeom prst="rect">
                <a:avLst/>
              </a:prstGeom>
            </p:spPr>
          </p:pic>
          <p:pic>
            <p:nvPicPr>
              <p:cNvPr id="11" name="Picture 10" descr="A picture containing fruit, indoor, banana, table&#10;&#10;Description automatically generated">
                <a:extLst>
                  <a:ext uri="{FF2B5EF4-FFF2-40B4-BE49-F238E27FC236}">
                    <a16:creationId xmlns:a16="http://schemas.microsoft.com/office/drawing/2014/main" id="{9561AFEB-D212-4A09-93A2-B6F90DC7609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77014" y="1075571"/>
                <a:ext cx="1333186" cy="1193054"/>
              </a:xfrm>
              <a:prstGeom prst="rect">
                <a:avLst/>
              </a:prstGeom>
            </p:spPr>
          </p:pic>
          <p:pic>
            <p:nvPicPr>
              <p:cNvPr id="12" name="Picture 11" descr="A close up of a plate of fries and a cup of coffee&#10;&#10;Description automatically generated">
                <a:extLst>
                  <a:ext uri="{FF2B5EF4-FFF2-40B4-BE49-F238E27FC236}">
                    <a16:creationId xmlns:a16="http://schemas.microsoft.com/office/drawing/2014/main" id="{27EF67C5-38D1-4758-AFD6-9001E4F7048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91400" y="1104900"/>
                <a:ext cx="1446077" cy="1134396"/>
              </a:xfrm>
              <a:prstGeom prst="rect">
                <a:avLst/>
              </a:prstGeom>
            </p:spPr>
          </p:pic>
          <p:pic>
            <p:nvPicPr>
              <p:cNvPr id="13" name="Picture 12" descr="A plate of food on a table&#10;&#10;Description automatically generated">
                <a:extLst>
                  <a:ext uri="{FF2B5EF4-FFF2-40B4-BE49-F238E27FC236}">
                    <a16:creationId xmlns:a16="http://schemas.microsoft.com/office/drawing/2014/main" id="{DCE8F3F8-2060-4CFD-B2F8-153542B5EE4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542965" y="1096684"/>
                <a:ext cx="1715670" cy="1134396"/>
              </a:xfrm>
              <a:prstGeom prst="rect">
                <a:avLst/>
              </a:prstGeom>
            </p:spPr>
          </p:pic>
          <p:pic>
            <p:nvPicPr>
              <p:cNvPr id="14" name="Picture 13" descr="A bunch of fruit sitting on a table&#10;&#10;Description automatically generated">
                <a:extLst>
                  <a:ext uri="{FF2B5EF4-FFF2-40B4-BE49-F238E27FC236}">
                    <a16:creationId xmlns:a16="http://schemas.microsoft.com/office/drawing/2014/main" id="{080B6447-3DD1-40D3-A266-1FEE4F9A437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397646" y="2436512"/>
                <a:ext cx="1514475" cy="986694"/>
              </a:xfrm>
              <a:prstGeom prst="rect">
                <a:avLst/>
              </a:prstGeom>
            </p:spPr>
          </p:pic>
          <p:pic>
            <p:nvPicPr>
              <p:cNvPr id="15" name="Picture 14" descr="A close up of food on a plate&#10;&#10;Description automatically generated">
                <a:extLst>
                  <a:ext uri="{FF2B5EF4-FFF2-40B4-BE49-F238E27FC236}">
                    <a16:creationId xmlns:a16="http://schemas.microsoft.com/office/drawing/2014/main" id="{3573EAE5-2DC6-4C02-8EBA-C5E44B02D47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754412" y="2416808"/>
                <a:ext cx="1592789" cy="1005026"/>
              </a:xfrm>
              <a:prstGeom prst="rect">
                <a:avLst/>
              </a:prstGeom>
            </p:spPr>
          </p:pic>
          <p:pic>
            <p:nvPicPr>
              <p:cNvPr id="16" name="Picture 15" descr="A close up of a bottle&#10;&#10;Description automatically generated">
                <a:extLst>
                  <a:ext uri="{FF2B5EF4-FFF2-40B4-BE49-F238E27FC236}">
                    <a16:creationId xmlns:a16="http://schemas.microsoft.com/office/drawing/2014/main" id="{0D7EE18E-0A0F-427E-85C3-5ED1AE3D6C0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574195" y="2416808"/>
                <a:ext cx="1766888" cy="1005026"/>
              </a:xfrm>
              <a:prstGeom prst="rect">
                <a:avLst/>
              </a:prstGeom>
            </p:spPr>
          </p:pic>
          <p:pic>
            <p:nvPicPr>
              <p:cNvPr id="17" name="Picture 16" descr="A bowl of oranges on a table&#10;&#10;Description automatically generated">
                <a:extLst>
                  <a:ext uri="{FF2B5EF4-FFF2-40B4-BE49-F238E27FC236}">
                    <a16:creationId xmlns:a16="http://schemas.microsoft.com/office/drawing/2014/main" id="{E01B8D84-FE19-44A8-9310-F68D1D85828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353909" y="3506450"/>
                <a:ext cx="1766888" cy="1168650"/>
              </a:xfrm>
              <a:prstGeom prst="rect">
                <a:avLst/>
              </a:prstGeom>
            </p:spPr>
          </p:pic>
          <p:pic>
            <p:nvPicPr>
              <p:cNvPr id="18" name="Picture 17" descr="A picture containing food, cup, table, sitting&#10;&#10;Description automatically generated">
                <a:extLst>
                  <a:ext uri="{FF2B5EF4-FFF2-40B4-BE49-F238E27FC236}">
                    <a16:creationId xmlns:a16="http://schemas.microsoft.com/office/drawing/2014/main" id="{BC7F4A0D-0F0B-43B9-B7DD-E03EA6784110}"/>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180413" y="3464034"/>
                <a:ext cx="1679924" cy="1253482"/>
              </a:xfrm>
              <a:prstGeom prst="rect">
                <a:avLst/>
              </a:prstGeom>
            </p:spPr>
          </p:pic>
        </p:grpSp>
        <p:pic>
          <p:nvPicPr>
            <p:cNvPr id="4" name="Picture 3" descr="A close up of a fruit&#10;&#10;Description automatically generated">
              <a:extLst>
                <a:ext uri="{FF2B5EF4-FFF2-40B4-BE49-F238E27FC236}">
                  <a16:creationId xmlns:a16="http://schemas.microsoft.com/office/drawing/2014/main" id="{EC2ECBC6-7476-4394-A880-AFC79EB4EAC0}"/>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29862" y="3502053"/>
              <a:ext cx="1709927" cy="1224900"/>
            </a:xfrm>
            <a:prstGeom prst="rect">
              <a:avLst/>
            </a:prstGeom>
          </p:spPr>
        </p:pic>
      </p:grpSp>
      <p:sp>
        <p:nvSpPr>
          <p:cNvPr id="19" name="TextBox 18"/>
          <p:cNvSpPr txBox="1"/>
          <p:nvPr/>
        </p:nvSpPr>
        <p:spPr>
          <a:xfrm>
            <a:off x="2013213" y="488203"/>
            <a:ext cx="7841102" cy="1077218"/>
          </a:xfrm>
          <a:prstGeom prst="rect">
            <a:avLst/>
          </a:prstGeom>
          <a:solidFill>
            <a:schemeClr val="accent6">
              <a:lumMod val="60000"/>
              <a:lumOff val="40000"/>
            </a:schemeClr>
          </a:solidFill>
        </p:spPr>
        <p:txBody>
          <a:bodyPr wrap="square" rtlCol="0">
            <a:spAutoFit/>
          </a:bodyPr>
          <a:lstStyle/>
          <a:p>
            <a:pPr algn="ctr"/>
            <a:r>
              <a:rPr lang="bn-BD" sz="3200" dirty="0" smtClean="0">
                <a:latin typeface="NikoshBAN" panose="02000000000000000000" pitchFamily="2" charset="0"/>
                <a:cs typeface="NikoshBAN" panose="02000000000000000000" pitchFamily="2" charset="0"/>
              </a:rPr>
              <a:t>সুপ্রিয় শিক্ষার্থীরা,এসো আমরা নিচের ছবিতে দেখি কোন কোন খাবারগুলো কম খাওয়া উচিত?</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929661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gtEl>
                                        <p:attrNameLst>
                                          <p:attrName>ppt_y</p:attrName>
                                        </p:attrNameLst>
                                      </p:cBhvr>
                                      <p:tavLst>
                                        <p:tav tm="0">
                                          <p:val>
                                            <p:strVal val="#ppt_y"/>
                                          </p:val>
                                        </p:tav>
                                        <p:tav tm="100000">
                                          <p:val>
                                            <p:strVal val="#ppt_y"/>
                                          </p:val>
                                        </p:tav>
                                      </p:tavLst>
                                    </p:anim>
                                    <p:anim calcmode="lin" valueType="num">
                                      <p:cBhvr>
                                        <p:cTn id="9"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Scroll: Horizontal 4">
            <a:extLst>
              <a:ext uri="{FF2B5EF4-FFF2-40B4-BE49-F238E27FC236}">
                <a16:creationId xmlns:a16="http://schemas.microsoft.com/office/drawing/2014/main" id="{749D65FF-62B5-4511-9290-604F324C45FE}"/>
              </a:ext>
            </a:extLst>
          </p:cNvPr>
          <p:cNvSpPr/>
          <p:nvPr/>
        </p:nvSpPr>
        <p:spPr>
          <a:xfrm>
            <a:off x="737809" y="1024467"/>
            <a:ext cx="10803467" cy="2517019"/>
          </a:xfrm>
          <a:prstGeom prst="horizontalScroll">
            <a:avLst/>
          </a:prstGeom>
          <a:solidFill>
            <a:schemeClr val="accent4">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2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নষ্ট</a:t>
            </a:r>
            <a:r>
              <a:rPr lang="en-US" sz="32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হওয়া</a:t>
            </a:r>
            <a:r>
              <a:rPr lang="en-US" sz="32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থেকে</a:t>
            </a:r>
            <a:r>
              <a:rPr lang="en-US" sz="32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রক্ষা</a:t>
            </a:r>
            <a:r>
              <a:rPr lang="en-US" sz="32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পেতে</a:t>
            </a:r>
            <a:r>
              <a:rPr lang="en-US" sz="32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খাদ্য</a:t>
            </a:r>
            <a:r>
              <a:rPr lang="en-US" sz="32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বিভিন্ন</a:t>
            </a:r>
            <a:r>
              <a:rPr lang="en-US" sz="32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উপায়ে</a:t>
            </a:r>
            <a:r>
              <a:rPr lang="en-US" sz="32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সংর</a:t>
            </a:r>
            <a:r>
              <a:rPr lang="bn-BD" sz="32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ক্ষ</a:t>
            </a:r>
            <a:r>
              <a:rPr lang="en-US" sz="32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ণ </a:t>
            </a:r>
            <a:r>
              <a:rPr lang="en-US" sz="32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a:t>
            </a:r>
            <a:r>
              <a:rPr lang="en-US" sz="32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যায়</a:t>
            </a:r>
            <a:r>
              <a:rPr lang="en-US" sz="32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p>
          <a:p>
            <a:pPr algn="ctr"/>
            <a:r>
              <a:rPr lang="en-US" sz="32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১. </a:t>
            </a:r>
            <a:r>
              <a:rPr lang="en-US" sz="32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রোদে</a:t>
            </a:r>
            <a:r>
              <a:rPr lang="en-US" sz="32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অথবা</a:t>
            </a:r>
            <a:r>
              <a:rPr lang="en-US" sz="32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চুলার</a:t>
            </a:r>
            <a:r>
              <a:rPr lang="en-US" sz="32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আগুনে</a:t>
            </a:r>
            <a:r>
              <a:rPr lang="en-US" sz="32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শুকিয়ে</a:t>
            </a:r>
            <a:r>
              <a:rPr lang="en-US" sz="32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খাদ্য</a:t>
            </a:r>
            <a:r>
              <a:rPr lang="en-US" sz="32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সংরক্ষণ</a:t>
            </a:r>
            <a:r>
              <a:rPr lang="en-US" sz="32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a:t>
            </a:r>
            <a:r>
              <a:rPr lang="en-US" sz="32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যায়</a:t>
            </a:r>
            <a:r>
              <a:rPr lang="en-US" sz="32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p>
          <a:p>
            <a:pPr algn="ctr"/>
            <a:r>
              <a:rPr lang="en-US" sz="32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যেমন</a:t>
            </a:r>
            <a:r>
              <a:rPr lang="en-US" sz="32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ফল</a:t>
            </a:r>
            <a:r>
              <a:rPr lang="en-US" sz="32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সবজি</a:t>
            </a:r>
            <a:r>
              <a:rPr lang="en-US" sz="32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মাছ</a:t>
            </a:r>
            <a:r>
              <a:rPr lang="en-US" sz="32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মাংস</a:t>
            </a:r>
            <a:r>
              <a:rPr lang="en-US" sz="32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শস্য</a:t>
            </a:r>
            <a:r>
              <a:rPr lang="en-US" sz="32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ডাল</a:t>
            </a:r>
            <a:r>
              <a:rPr lang="en-US" sz="32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শুকিয়ে</a:t>
            </a:r>
            <a:r>
              <a:rPr lang="en-US" sz="32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সংরক্ষণ</a:t>
            </a:r>
            <a:r>
              <a:rPr lang="en-US" sz="32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a:t>
            </a:r>
            <a:r>
              <a:rPr lang="en-US" sz="32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হয়</a:t>
            </a:r>
            <a:r>
              <a:rPr lang="en-US" sz="32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p>
        </p:txBody>
      </p:sp>
      <p:sp>
        <p:nvSpPr>
          <p:cNvPr id="3" name="TextBox 2"/>
          <p:cNvSpPr txBox="1"/>
          <p:nvPr/>
        </p:nvSpPr>
        <p:spPr>
          <a:xfrm>
            <a:off x="3918858" y="246742"/>
            <a:ext cx="3396343" cy="584775"/>
          </a:xfrm>
          <a:prstGeom prst="rect">
            <a:avLst/>
          </a:prstGeom>
          <a:gradFill>
            <a:gsLst>
              <a:gs pos="0">
                <a:schemeClr val="accent4">
                  <a:lumMod val="60000"/>
                  <a:lumOff val="40000"/>
                </a:schemeClr>
              </a:gs>
              <a:gs pos="50000">
                <a:schemeClr val="accent1">
                  <a:lumMod val="60000"/>
                  <a:lumOff val="40000"/>
                  <a:shade val="67500"/>
                  <a:satMod val="115000"/>
                </a:schemeClr>
              </a:gs>
              <a:gs pos="100000">
                <a:schemeClr val="accent1">
                  <a:lumMod val="60000"/>
                  <a:lumOff val="40000"/>
                  <a:shade val="100000"/>
                  <a:satMod val="115000"/>
                </a:schemeClr>
              </a:gs>
            </a:gsLst>
            <a:lin ang="2700000" scaled="1"/>
          </a:gradFill>
        </p:spPr>
        <p:txBody>
          <a:bodyPr wrap="square" rtlCol="0">
            <a:spAutoFit/>
          </a:bodyPr>
          <a:lstStyle/>
          <a:p>
            <a:pPr algn="ctr"/>
            <a:r>
              <a:rPr lang="en-US" sz="3200" dirty="0" err="1" smtClean="0">
                <a:solidFill>
                  <a:srgbClr val="002060"/>
                </a:solidFill>
                <a:latin typeface="NikoshBAN" panose="02000000000000000000" pitchFamily="2" charset="0"/>
                <a:cs typeface="NikoshBAN" panose="02000000000000000000" pitchFamily="2" charset="0"/>
              </a:rPr>
              <a:t>খাদ্য</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সংরক্ষণ</a:t>
            </a:r>
            <a:endParaRPr lang="en-US" sz="3200" dirty="0">
              <a:solidFill>
                <a:srgbClr val="002060"/>
              </a:solidFill>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id="{F1E11D8F-6721-48D0-9326-9D29C1F20B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514" y="4063999"/>
            <a:ext cx="3048000" cy="174324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4">
            <a:extLst>
              <a:ext uri="{FF2B5EF4-FFF2-40B4-BE49-F238E27FC236}">
                <a16:creationId xmlns:a16="http://schemas.microsoft.com/office/drawing/2014/main" id="{84C1E1C2-F2A7-4D08-B567-C48E48C5B2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5699" y="4063999"/>
            <a:ext cx="2946398" cy="174324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5">
            <a:extLst>
              <a:ext uri="{FF2B5EF4-FFF2-40B4-BE49-F238E27FC236}">
                <a16:creationId xmlns:a16="http://schemas.microsoft.com/office/drawing/2014/main" id="{D3CE204E-A994-4122-B502-86D9ACB7BD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5109" y="4064001"/>
            <a:ext cx="3236167" cy="17432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4644572" y="6184620"/>
            <a:ext cx="3367315" cy="523220"/>
          </a:xfrm>
          <a:prstGeom prst="rect">
            <a:avLst/>
          </a:prstGeom>
          <a:solidFill>
            <a:srgbClr val="92D050"/>
          </a:solidFill>
        </p:spPr>
        <p:txBody>
          <a:bodyPr wrap="square" rtlCol="0">
            <a:spAutoFit/>
          </a:bodyPr>
          <a:lstStyle/>
          <a:p>
            <a:pPr algn="ctr"/>
            <a:r>
              <a:rPr lang="bn-BD"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রোদে শুকানো খাদ্য</a:t>
            </a:r>
            <a:endParaRPr lang="en-US"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58651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iterate type="lt">
                                    <p:tmPct val="0"/>
                                  </p:iterate>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1" nodeType="click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
                                        </p:tgtEl>
                                        <p:attrNameLst>
                                          <p:attrName>ppt_y</p:attrName>
                                        </p:attrNameLst>
                                      </p:cBhvr>
                                      <p:tavLst>
                                        <p:tav tm="0">
                                          <p:val>
                                            <p:strVal val="#ppt_y"/>
                                          </p:val>
                                        </p:tav>
                                        <p:tav tm="100000">
                                          <p:val>
                                            <p:strVal val="#ppt_y"/>
                                          </p:val>
                                        </p:tav>
                                      </p:tavLst>
                                    </p:anim>
                                    <p:anim calcmode="lin" valueType="num">
                                      <p:cBhvr>
                                        <p:cTn id="14"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2"/>
                                        </p:tgtEl>
                                        <p:attrNameLst>
                                          <p:attrName>ppt_y</p:attrName>
                                        </p:attrNameLst>
                                      </p:cBhvr>
                                      <p:tavLst>
                                        <p:tav tm="0">
                                          <p:val>
                                            <p:strVal val="#ppt_y"/>
                                          </p:val>
                                        </p:tav>
                                        <p:tav tm="100000">
                                          <p:val>
                                            <p:strVal val="#ppt_y"/>
                                          </p:val>
                                        </p:tav>
                                      </p:tavLst>
                                    </p:anim>
                                    <p:anim calcmode="lin" valueType="num">
                                      <p:cBhvr>
                                        <p:cTn id="23"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3" grpId="1"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40000"/>
                <a:lumOff val="60000"/>
              </a:schemeClr>
            </a:gs>
            <a:gs pos="50000">
              <a:schemeClr val="accent1">
                <a:lumMod val="60000"/>
                <a:lumOff val="40000"/>
                <a:shade val="67500"/>
                <a:satMod val="115000"/>
              </a:schemeClr>
            </a:gs>
            <a:gs pos="100000">
              <a:schemeClr val="accent1">
                <a:lumMod val="60000"/>
                <a:lumOff val="40000"/>
                <a:shade val="100000"/>
                <a:satMod val="115000"/>
              </a:schemeClr>
            </a:gs>
          </a:gsLst>
          <a:lin ang="2700000" scaled="1"/>
        </a:gradFill>
        <a:effectLst/>
      </p:bgPr>
    </p:bg>
    <p:spTree>
      <p:nvGrpSpPr>
        <p:cNvPr id="1" name=""/>
        <p:cNvGrpSpPr/>
        <p:nvPr/>
      </p:nvGrpSpPr>
      <p:grpSpPr>
        <a:xfrm>
          <a:off x="0" y="0"/>
          <a:ext cx="0" cy="0"/>
          <a:chOff x="0" y="0"/>
          <a:chExt cx="0" cy="0"/>
        </a:xfrm>
      </p:grpSpPr>
      <p:sp>
        <p:nvSpPr>
          <p:cNvPr id="2" name="Rectangle 1"/>
          <p:cNvSpPr/>
          <p:nvPr/>
        </p:nvSpPr>
        <p:spPr>
          <a:xfrm>
            <a:off x="384308" y="1029065"/>
            <a:ext cx="8897257" cy="2062103"/>
          </a:xfrm>
          <a:prstGeom prst="rect">
            <a:avLst/>
          </a:prstGeom>
          <a:gradFill>
            <a:gsLst>
              <a:gs pos="0">
                <a:schemeClr val="accent2">
                  <a:lumMod val="20000"/>
                  <a:lumOff val="80000"/>
                </a:schemeClr>
              </a:gs>
              <a:gs pos="50000">
                <a:schemeClr val="accent1">
                  <a:lumMod val="60000"/>
                  <a:lumOff val="40000"/>
                  <a:shade val="67500"/>
                  <a:satMod val="115000"/>
                </a:schemeClr>
              </a:gs>
              <a:gs pos="100000">
                <a:schemeClr val="accent1">
                  <a:lumMod val="60000"/>
                  <a:lumOff val="40000"/>
                  <a:shade val="100000"/>
                  <a:satMod val="115000"/>
                </a:schemeClr>
              </a:gs>
            </a:gsLst>
            <a:lin ang="2700000" scaled="1"/>
          </a:gradFill>
          <a:ln w="28575">
            <a:solidFill>
              <a:schemeClr val="tx1"/>
            </a:solidFill>
          </a:ln>
        </p:spPr>
        <p:txBody>
          <a:bodyPr wrap="square">
            <a:spAutoFit/>
          </a:bodyPr>
          <a:lstStyle/>
          <a:p>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বোতলজাত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টিনজাত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a:t>
            </a:r>
            <a:endParaRPr lang="en-US" sz="3200" dirty="0">
              <a:latin typeface="NikoshBAN" panose="02000000000000000000" pitchFamily="2" charset="0"/>
              <a:cs typeface="NikoshBAN" panose="02000000000000000000" pitchFamily="2" charset="0"/>
            </a:endParaRPr>
          </a:p>
          <a:p>
            <a:r>
              <a:rPr lang="en-US" sz="3200" dirty="0" err="1">
                <a:latin typeface="NikoshBAN" panose="02000000000000000000" pitchFamily="2" charset="0"/>
                <a:cs typeface="NikoshBAN" panose="02000000000000000000" pitchFamily="2" charset="0"/>
              </a:rPr>
              <a:t>খাদ্যদ্রব্য</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নির্দিষ্ট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তাপমাত্রায়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নির্দিষ্ট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সময়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ধরে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উত্তপ্ত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বোতলে</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ভরে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সংরক্ষণ</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যায়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ফল</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সবজি</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মাছ</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মাংস</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এবং</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রান্না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খাবার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এভাবে</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সংরক্ষণ</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যায়</a:t>
            </a:r>
            <a:r>
              <a:rPr lang="en-US" sz="3200" dirty="0">
                <a:latin typeface="NikoshBAN" panose="02000000000000000000" pitchFamily="2" charset="0"/>
                <a:cs typeface="NikoshBAN" panose="02000000000000000000" pitchFamily="2" charset="0"/>
              </a:rPr>
              <a:t>।</a:t>
            </a:r>
          </a:p>
        </p:txBody>
      </p:sp>
      <p:pic>
        <p:nvPicPr>
          <p:cNvPr id="3" name="Picture 2">
            <a:extLst>
              <a:ext uri="{FF2B5EF4-FFF2-40B4-BE49-F238E27FC236}">
                <a16:creationId xmlns:a16="http://schemas.microsoft.com/office/drawing/2014/main" id="{9D0EFB31-B0D6-43F1-9ABE-18A09D0B14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6343" y="3865637"/>
            <a:ext cx="3216695" cy="225939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Picture 3">
            <a:extLst>
              <a:ext uri="{FF2B5EF4-FFF2-40B4-BE49-F238E27FC236}">
                <a16:creationId xmlns:a16="http://schemas.microsoft.com/office/drawing/2014/main" id="{FFE3D81D-57C6-4C70-B791-9D32DDC95A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0858" y="3865637"/>
            <a:ext cx="3454400" cy="213741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308" y="3942020"/>
            <a:ext cx="3674215" cy="218300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Picture 5">
            <a:extLst>
              <a:ext uri="{FF2B5EF4-FFF2-40B4-BE49-F238E27FC236}">
                <a16:creationId xmlns:a16="http://schemas.microsoft.com/office/drawing/2014/main" id="{334D2023-AD72-4A5D-9773-22FF4D3D73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06707" y="1029066"/>
            <a:ext cx="2569179" cy="2305438"/>
          </a:xfrm>
          <a:prstGeom prst="rect">
            <a:avLst/>
          </a:prstGeom>
        </p:spPr>
      </p:pic>
    </p:spTree>
    <p:extLst>
      <p:ext uri="{BB962C8B-B14F-4D97-AF65-F5344CB8AC3E}">
        <p14:creationId xmlns:p14="http://schemas.microsoft.com/office/powerpoint/2010/main" val="66807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53"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Effect transition="in" filter="fade">
                                      <p:cBhvr>
                                        <p:cTn id="12" dur="500"/>
                                        <p:tgtEl>
                                          <p:spTgt spid="4"/>
                                        </p:tgtEl>
                                      </p:cBhvr>
                                    </p:animEffect>
                                  </p:childTnLst>
                                </p:cTn>
                              </p:par>
                              <p:par>
                                <p:cTn id="13" presetID="37"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type="lt">
                                    <p:tmAbs val="0"/>
                                  </p:iterate>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1" presetClass="entr" presetSubtype="0" fill="hold" grpId="1" nodeType="clickEffect">
                                  <p:stCondLst>
                                    <p:cond delay="0"/>
                                  </p:stCondLst>
                                  <p:iterate type="lt">
                                    <p:tmPct val="10000"/>
                                  </p:iterate>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2"/>
                                        </p:tgtEl>
                                        <p:attrNameLst>
                                          <p:attrName>ppt_y</p:attrName>
                                        </p:attrNameLst>
                                      </p:cBhvr>
                                      <p:tavLst>
                                        <p:tav tm="0">
                                          <p:val>
                                            <p:strVal val="#ppt_y"/>
                                          </p:val>
                                        </p:tav>
                                        <p:tav tm="100000">
                                          <p:val>
                                            <p:strVal val="#ppt_y"/>
                                          </p:val>
                                        </p:tav>
                                      </p:tavLst>
                                    </p:anim>
                                    <p:anim calcmode="lin" valueType="num">
                                      <p:cBhvr>
                                        <p:cTn id="2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circle(in)">
                                      <p:cBhvr>
                                        <p:cTn id="36" dur="20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circle(in)">
                                      <p:cBhvr>
                                        <p:cTn id="4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Frame 1"/>
          <p:cNvSpPr/>
          <p:nvPr/>
        </p:nvSpPr>
        <p:spPr>
          <a:xfrm>
            <a:off x="106017" y="106017"/>
            <a:ext cx="11966713" cy="6751983"/>
          </a:xfrm>
          <a:prstGeom prst="frame">
            <a:avLst>
              <a:gd name="adj1" fmla="val 3668"/>
            </a:avLst>
          </a:prstGeom>
          <a:blipFill dpi="0" rotWithShape="1">
            <a:blip r:embed="rId2">
              <a:extLst>
                <a:ext uri="{28A0092B-C50C-407E-A947-70E740481C1C}">
                  <a14:useLocalDpi xmlns:a14="http://schemas.microsoft.com/office/drawing/2010/main" val="0"/>
                </a:ext>
              </a:extLst>
            </a:blip>
            <a:srcRect/>
            <a:stretch>
              <a:fillRect/>
            </a:stretch>
          </a:bli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845590" y="939225"/>
            <a:ext cx="5035826" cy="584775"/>
          </a:xfrm>
          <a:prstGeom prst="rect">
            <a:avLst/>
          </a:prstGeom>
          <a:noFill/>
          <a:ln w="38100">
            <a:solidFill>
              <a:srgbClr val="0070C0"/>
            </a:solidFill>
          </a:ln>
        </p:spPr>
        <p:txBody>
          <a:bodyPr wrap="square" rtlCol="0">
            <a:spAutoFit/>
          </a:bodyPr>
          <a:lstStyle/>
          <a:p>
            <a:pPr algn="ctr"/>
            <a:r>
              <a:rPr lang="bn-BD" sz="3200" dirty="0" smtClean="0">
                <a:solidFill>
                  <a:schemeClr val="accent5">
                    <a:lumMod val="50000"/>
                  </a:schemeClr>
                </a:solidFill>
                <a:latin typeface="NikoshBAN" panose="02000000000000000000" pitchFamily="2" charset="0"/>
                <a:cs typeface="NikoshBAN" panose="02000000000000000000" pitchFamily="2" charset="0"/>
              </a:rPr>
              <a:t>খাদ্য সংরক্ষণের গুরুত্ব </a:t>
            </a:r>
            <a:endParaRPr lang="en-US" sz="3200" dirty="0">
              <a:solidFill>
                <a:schemeClr val="accent5">
                  <a:lumMod val="50000"/>
                </a:schemeClr>
              </a:solidFill>
              <a:latin typeface="NikoshBAN" panose="02000000000000000000" pitchFamily="2" charset="0"/>
              <a:cs typeface="NikoshBAN" panose="02000000000000000000" pitchFamily="2" charset="0"/>
            </a:endParaRPr>
          </a:p>
        </p:txBody>
      </p:sp>
      <p:sp>
        <p:nvSpPr>
          <p:cNvPr id="4" name="TextBox 3"/>
          <p:cNvSpPr txBox="1"/>
          <p:nvPr/>
        </p:nvSpPr>
        <p:spPr>
          <a:xfrm>
            <a:off x="2928730" y="1895061"/>
            <a:ext cx="6082748" cy="715617"/>
          </a:xfrm>
          <a:prstGeom prst="rect">
            <a:avLst/>
          </a:prstGeom>
          <a:noFill/>
        </p:spPr>
        <p:txBody>
          <a:bodyPr wrap="square" rtlCol="0">
            <a:spAutoFit/>
          </a:bodyPr>
          <a:lstStyle/>
          <a:p>
            <a:endParaRPr lang="en-US" dirty="0"/>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916" y="2357208"/>
            <a:ext cx="5197402" cy="2570922"/>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a:stretch>
            <a:fillRect/>
          </a:stretch>
        </p:blipFill>
        <p:spPr>
          <a:xfrm>
            <a:off x="6782565" y="2696804"/>
            <a:ext cx="3889508" cy="33489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6606971" y="5928649"/>
            <a:ext cx="4240695" cy="523220"/>
          </a:xfrm>
          <a:prstGeom prst="rect">
            <a:avLst/>
          </a:prstGeom>
          <a:solidFill>
            <a:schemeClr val="accent6">
              <a:lumMod val="60000"/>
              <a:lumOff val="40000"/>
            </a:schemeClr>
          </a:solidFill>
          <a:ln w="28575">
            <a:solidFill>
              <a:schemeClr val="tx1"/>
            </a:solidFill>
          </a:ln>
        </p:spPr>
        <p:txBody>
          <a:bodyPr wrap="square" rtlCol="0">
            <a:spAutoFit/>
          </a:bodyPr>
          <a:lstStyle/>
          <a:p>
            <a:pPr algn="ctr"/>
            <a:r>
              <a:rPr lang="bn-BD" sz="2800" dirty="0" smtClean="0">
                <a:latin typeface="NikoshBAN" panose="02000000000000000000" pitchFamily="2" charset="0"/>
                <a:cs typeface="NikoshBAN" panose="02000000000000000000" pitchFamily="2" charset="0"/>
              </a:rPr>
              <a:t>খাদ্য সংরক্ষণের বিভিন্ন উপায়</a:t>
            </a:r>
            <a:endParaRPr lang="en-US" sz="2800" dirty="0" err="1" smtClean="0">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62685" y="432496"/>
            <a:ext cx="3882887" cy="218300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122571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Horizontal Scroll 2"/>
          <p:cNvSpPr/>
          <p:nvPr/>
        </p:nvSpPr>
        <p:spPr>
          <a:xfrm>
            <a:off x="3392555" y="-145424"/>
            <a:ext cx="4611757" cy="1616765"/>
          </a:xfrm>
          <a:prstGeom prst="horizontalScroll">
            <a:avLst>
              <a:gd name="adj" fmla="val 25000"/>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b="1" dirty="0" smtClean="0">
                <a:solidFill>
                  <a:schemeClr val="tx1"/>
                </a:solidFill>
                <a:latin typeface="NikoshBAN" panose="02000000000000000000" pitchFamily="2" charset="0"/>
                <a:cs typeface="NikoshBAN" panose="02000000000000000000" pitchFamily="2" charset="0"/>
              </a:rPr>
              <a:t>কৃত্রিম রং ব্যবহার করা খাদ্য</a:t>
            </a:r>
            <a:endParaRPr lang="en-US" sz="3200" b="1" dirty="0">
              <a:solidFill>
                <a:schemeClr val="tx1"/>
              </a:solidFill>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8122" y="1510749"/>
            <a:ext cx="3975652" cy="233859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912" y="4253948"/>
            <a:ext cx="4200939" cy="232585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90206" y="1580117"/>
            <a:ext cx="4004645" cy="234633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8122" y="4346713"/>
            <a:ext cx="3975652" cy="246842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9177634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60000"/>
                <a:lumOff val="40000"/>
              </a:schemeClr>
            </a:gs>
            <a:gs pos="50000">
              <a:schemeClr val="accent1">
                <a:lumMod val="60000"/>
                <a:lumOff val="40000"/>
                <a:shade val="67500"/>
                <a:satMod val="115000"/>
              </a:schemeClr>
            </a:gs>
            <a:gs pos="100000">
              <a:schemeClr val="accent1">
                <a:lumMod val="60000"/>
                <a:lumOff val="40000"/>
                <a:shade val="100000"/>
                <a:satMod val="115000"/>
              </a:schemeClr>
            </a:gs>
          </a:gsLst>
          <a:lin ang="2700000" scaled="1"/>
        </a:gradFill>
        <a:effectLst/>
      </p:bgPr>
    </p:bg>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629" y="1412677"/>
            <a:ext cx="4760685" cy="4741380"/>
          </a:xfrm>
          <a:prstGeom prst="rect">
            <a:avLst/>
          </a:prstGeom>
          <a:gradFill>
            <a:gsLst>
              <a:gs pos="0">
                <a:schemeClr val="accent3">
                  <a:lumMod val="40000"/>
                  <a:lumOff val="60000"/>
                </a:schemeClr>
              </a:gs>
              <a:gs pos="50000">
                <a:schemeClr val="accent1">
                  <a:lumMod val="60000"/>
                  <a:lumOff val="40000"/>
                  <a:shade val="67500"/>
                  <a:satMod val="115000"/>
                </a:schemeClr>
              </a:gs>
              <a:gs pos="100000">
                <a:schemeClr val="accent1">
                  <a:lumMod val="60000"/>
                  <a:lumOff val="40000"/>
                  <a:shade val="100000"/>
                  <a:satMod val="115000"/>
                </a:schemeClr>
              </a:gs>
            </a:gsLst>
            <a:lin ang="2700000" scaled="1"/>
          </a:gra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prst="relaxedInset"/>
            <a:contourClr>
              <a:srgbClr val="FFFFFF"/>
            </a:contourClr>
          </a:sp3d>
        </p:spPr>
      </p:pic>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6914" y="1412678"/>
            <a:ext cx="5138058" cy="47413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962101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4359967" y="569357"/>
            <a:ext cx="3008243" cy="584775"/>
          </a:xfrm>
          <a:prstGeom prst="rect">
            <a:avLst/>
          </a:prstGeom>
          <a:noFill/>
          <a:ln w="28575">
            <a:solidFill>
              <a:schemeClr val="accent2">
                <a:lumMod val="50000"/>
              </a:schemeClr>
            </a:solidFill>
          </a:ln>
        </p:spPr>
        <p:txBody>
          <a:bodyPr wrap="square" rtlCol="0">
            <a:spAutoFit/>
          </a:bodyPr>
          <a:lstStyle/>
          <a:p>
            <a:pPr algn="ctr"/>
            <a:r>
              <a:rPr lang="en-US" sz="3200" dirty="0" err="1" smtClean="0">
                <a:solidFill>
                  <a:schemeClr val="accent2">
                    <a:lumMod val="75000"/>
                  </a:schemeClr>
                </a:solidFill>
                <a:latin typeface="NikoshBAN" panose="02000000000000000000" pitchFamily="2" charset="0"/>
                <a:cs typeface="NikoshBAN" panose="02000000000000000000" pitchFamily="2" charset="0"/>
              </a:rPr>
              <a:t>জোড়ায়</a:t>
            </a:r>
            <a:r>
              <a:rPr lang="en-US" sz="3200" dirty="0" smtClean="0">
                <a:solidFill>
                  <a:schemeClr val="accent2">
                    <a:lumMod val="75000"/>
                  </a:schemeClr>
                </a:solidFill>
                <a:latin typeface="NikoshBAN" panose="02000000000000000000" pitchFamily="2" charset="0"/>
                <a:cs typeface="NikoshBAN" panose="02000000000000000000" pitchFamily="2" charset="0"/>
              </a:rPr>
              <a:t> </a:t>
            </a:r>
            <a:r>
              <a:rPr lang="en-US" sz="3200" dirty="0" err="1" smtClean="0">
                <a:solidFill>
                  <a:schemeClr val="accent2">
                    <a:lumMod val="75000"/>
                  </a:schemeClr>
                </a:solidFill>
                <a:latin typeface="NikoshBAN" panose="02000000000000000000" pitchFamily="2" charset="0"/>
                <a:cs typeface="NikoshBAN" panose="02000000000000000000" pitchFamily="2" charset="0"/>
              </a:rPr>
              <a:t>কাজ</a:t>
            </a:r>
            <a:endParaRPr lang="en-US" sz="3200" dirty="0">
              <a:solidFill>
                <a:schemeClr val="accent2">
                  <a:lumMod val="75000"/>
                </a:schemeClr>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6481" y="291548"/>
            <a:ext cx="3127248" cy="17251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1855304" y="2636864"/>
            <a:ext cx="7871791" cy="1200329"/>
          </a:xfrm>
          <a:prstGeom prst="rect">
            <a:avLst/>
          </a:prstGeom>
          <a:solidFill>
            <a:schemeClr val="accent6">
              <a:lumMod val="60000"/>
              <a:lumOff val="40000"/>
            </a:schemeClr>
          </a:solidFill>
        </p:spPr>
        <p:txBody>
          <a:bodyPr wrap="square" rtlCol="0">
            <a:spAutoFit/>
          </a:bodyPr>
          <a:lstStyle/>
          <a:p>
            <a:pPr marL="571500" indent="-571500" algn="ctr">
              <a:buFont typeface="Wingdings" panose="05000000000000000000" pitchFamily="2" charset="2"/>
              <a:buChar char="q"/>
            </a:pPr>
            <a:r>
              <a:rPr lang="bn-BD" sz="3600" dirty="0" smtClean="0">
                <a:solidFill>
                  <a:schemeClr val="accent2">
                    <a:lumMod val="75000"/>
                  </a:schemeClr>
                </a:solidFill>
                <a:latin typeface="NikoshBAN" panose="02000000000000000000" pitchFamily="2" charset="0"/>
                <a:cs typeface="NikoshBAN" panose="02000000000000000000" pitchFamily="2" charset="0"/>
              </a:rPr>
              <a:t>কোন কোন খাবারে কৃত্রিম রং মেশানো থাকে?এ খাবারগুলো কি স্বাস্থ্যসম্মত? </a:t>
            </a:r>
            <a:endParaRPr lang="en-US" sz="3600" dirty="0">
              <a:solidFill>
                <a:schemeClr val="accent2">
                  <a:lumMod val="75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77837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1" y="0"/>
            <a:ext cx="12152243" cy="6858000"/>
          </a:xfrm>
          <a:prstGeom prst="frame">
            <a:avLst>
              <a:gd name="adj1" fmla="val 3611"/>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Horizontal Scroll 3"/>
          <p:cNvSpPr/>
          <p:nvPr/>
        </p:nvSpPr>
        <p:spPr>
          <a:xfrm>
            <a:off x="2918788" y="357809"/>
            <a:ext cx="3157332" cy="1404731"/>
          </a:xfrm>
          <a:prstGeom prst="horizontalScroll">
            <a:avLst>
              <a:gd name="adj" fmla="val 16029"/>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b="1" dirty="0" smtClean="0">
                <a:solidFill>
                  <a:schemeClr val="accent2">
                    <a:lumMod val="75000"/>
                  </a:schemeClr>
                </a:solidFill>
                <a:latin typeface="NikoshBAN" panose="02000000000000000000" pitchFamily="2" charset="0"/>
                <a:cs typeface="NikoshBAN" panose="02000000000000000000" pitchFamily="2" charset="0"/>
              </a:rPr>
              <a:t>দলীয় কাজ</a:t>
            </a:r>
            <a:endParaRPr lang="en-US" sz="3200" b="1" dirty="0">
              <a:solidFill>
                <a:schemeClr val="accent2">
                  <a:lumMod val="75000"/>
                </a:schemeClr>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357809"/>
            <a:ext cx="4041913" cy="2065391"/>
          </a:xfrm>
          <a:prstGeom prst="rect">
            <a:avLst/>
          </a:prstGeom>
        </p:spPr>
      </p:pic>
      <p:sp>
        <p:nvSpPr>
          <p:cNvPr id="7" name="TextBox 6"/>
          <p:cNvSpPr txBox="1"/>
          <p:nvPr/>
        </p:nvSpPr>
        <p:spPr>
          <a:xfrm>
            <a:off x="742122" y="2999520"/>
            <a:ext cx="9170503" cy="646331"/>
          </a:xfrm>
          <a:prstGeom prst="rect">
            <a:avLst/>
          </a:pr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5400000" scaled="1"/>
            <a:tileRect/>
          </a:gradFill>
          <a:ln>
            <a:solidFill>
              <a:schemeClr val="accent1">
                <a:lumMod val="60000"/>
                <a:lumOff val="40000"/>
              </a:schemeClr>
            </a:solidFill>
          </a:ln>
        </p:spPr>
        <p:txBody>
          <a:bodyPr wrap="square" rtlCol="0">
            <a:spAutoFit/>
          </a:bodyPr>
          <a:lstStyle/>
          <a:p>
            <a:pPr algn="ctr"/>
            <a:r>
              <a:rPr lang="bn-BD" sz="3600" dirty="0" smtClean="0">
                <a:latin typeface="NikoshBAN" panose="02000000000000000000" pitchFamily="2" charset="0"/>
                <a:cs typeface="NikoshBAN" panose="02000000000000000000" pitchFamily="2" charset="0"/>
              </a:rPr>
              <a:t>সুস্থ্য ও সবল থাকার জন্য আ</a:t>
            </a:r>
            <a:r>
              <a:rPr lang="en-US" sz="3600" dirty="0" err="1" smtClean="0">
                <a:latin typeface="NikoshBAN" panose="02000000000000000000" pitchFamily="2" charset="0"/>
                <a:cs typeface="NikoshBAN" panose="02000000000000000000" pitchFamily="2" charset="0"/>
              </a:rPr>
              <a:t>মা</a:t>
            </a:r>
            <a:r>
              <a:rPr lang="bn-BD" sz="3600" dirty="0" smtClean="0">
                <a:latin typeface="NikoshBAN" panose="02000000000000000000" pitchFamily="2" charset="0"/>
                <a:cs typeface="NikoshBAN" panose="02000000000000000000" pitchFamily="2" charset="0"/>
              </a:rPr>
              <a:t>দের কী প্রয়োজন?</a:t>
            </a:r>
            <a:endParaRPr lang="en-US" sz="3600" dirty="0">
              <a:latin typeface="NikoshBAN" panose="02000000000000000000" pitchFamily="2" charset="0"/>
              <a:cs typeface="NikoshBAN" panose="02000000000000000000" pitchFamily="2" charset="0"/>
            </a:endParaRPr>
          </a:p>
        </p:txBody>
      </p:sp>
      <p:sp>
        <p:nvSpPr>
          <p:cNvPr id="8" name="TextBox 7"/>
          <p:cNvSpPr txBox="1"/>
          <p:nvPr/>
        </p:nvSpPr>
        <p:spPr>
          <a:xfrm>
            <a:off x="1321432" y="3679381"/>
            <a:ext cx="8113485" cy="646331"/>
          </a:xfrm>
          <a:prstGeom prst="rect">
            <a:avLst/>
          </a:prstGeom>
          <a:solidFill>
            <a:schemeClr val="accent2">
              <a:lumMod val="60000"/>
              <a:lumOff val="40000"/>
            </a:schemeClr>
          </a:solidFill>
        </p:spPr>
        <p:txBody>
          <a:bodyPr wrap="square" rtlCol="0">
            <a:spAutoFit/>
          </a:bodyPr>
          <a:lstStyle/>
          <a:p>
            <a:pPr algn="ctr"/>
            <a:r>
              <a:rPr lang="bn-BD" sz="3600" dirty="0" smtClean="0">
                <a:latin typeface="NikoshBAN" panose="02000000000000000000" pitchFamily="2" charset="0"/>
                <a:cs typeface="NikoshBAN" panose="02000000000000000000" pitchFamily="2" charset="0"/>
              </a:rPr>
              <a:t>প্রয়োজনের চেয়ে কম বা বেশি খেলে কী হয়?</a:t>
            </a:r>
            <a:endParaRPr lang="en-US" sz="3600" dirty="0">
              <a:latin typeface="NikoshBAN" panose="02000000000000000000" pitchFamily="2" charset="0"/>
              <a:cs typeface="NikoshBAN" panose="02000000000000000000" pitchFamily="2" charset="0"/>
            </a:endParaRPr>
          </a:p>
        </p:txBody>
      </p:sp>
      <p:sp>
        <p:nvSpPr>
          <p:cNvPr id="9" name="TextBox 8"/>
          <p:cNvSpPr txBox="1"/>
          <p:nvPr/>
        </p:nvSpPr>
        <p:spPr>
          <a:xfrm>
            <a:off x="1321431" y="4359242"/>
            <a:ext cx="8058035" cy="646331"/>
          </a:xfrm>
          <a:prstGeom prst="rect">
            <a:avLst/>
          </a:prstGeom>
          <a:solidFill>
            <a:schemeClr val="accent6">
              <a:lumMod val="60000"/>
              <a:lumOff val="40000"/>
            </a:schemeClr>
          </a:solidFill>
          <a:ln w="28575">
            <a:solidFill>
              <a:schemeClr val="tx1"/>
            </a:solidFill>
          </a:ln>
        </p:spPr>
        <p:txBody>
          <a:bodyPr wrap="square" rtlCol="0">
            <a:spAutoFit/>
          </a:bodyPr>
          <a:lstStyle/>
          <a:p>
            <a:pPr algn="ctr"/>
            <a:r>
              <a:rPr lang="bn-BD" sz="3600" dirty="0" smtClean="0">
                <a:latin typeface="NikoshBAN" panose="02000000000000000000" pitchFamily="2" charset="0"/>
                <a:cs typeface="NikoshBAN" panose="02000000000000000000" pitchFamily="2" charset="0"/>
              </a:rPr>
              <a:t>খাদ্য সংরক্ষণের বিভিন্ন উপায় বর্ণনা কর?</a:t>
            </a:r>
            <a:endParaRPr lang="en-US" sz="3600" dirty="0" err="1" smtClean="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74087" y="3025885"/>
            <a:ext cx="2027265" cy="3533941"/>
          </a:xfrm>
          <a:prstGeom prst="rect">
            <a:avLst/>
          </a:prstGeom>
        </p:spPr>
      </p:pic>
    </p:spTree>
    <p:extLst>
      <p:ext uri="{BB962C8B-B14F-4D97-AF65-F5344CB8AC3E}">
        <p14:creationId xmlns:p14="http://schemas.microsoft.com/office/powerpoint/2010/main" val="273086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4E6B79-4EE4-4886-9CC3-CF16ABD426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9328" y="2121505"/>
            <a:ext cx="3256844" cy="3001434"/>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3" name="Rectangle 2"/>
          <p:cNvSpPr/>
          <p:nvPr/>
        </p:nvSpPr>
        <p:spPr>
          <a:xfrm>
            <a:off x="3355536" y="602735"/>
            <a:ext cx="4440249" cy="584775"/>
          </a:xfrm>
          <a:prstGeom prst="rect">
            <a:avLst/>
          </a:prstGeom>
          <a:solidFill>
            <a:schemeClr val="accent6">
              <a:lumMod val="60000"/>
              <a:lumOff val="40000"/>
            </a:schemeClr>
          </a:solidFill>
          <a:ln w="38100">
            <a:solidFill>
              <a:schemeClr val="tx1"/>
            </a:solidFill>
          </a:ln>
        </p:spPr>
        <p:txBody>
          <a:bodyPr wrap="square">
            <a:spAutoFit/>
          </a:bodyPr>
          <a:lstStyle/>
          <a:p>
            <a:pPr algn="ctr"/>
            <a:r>
              <a:rPr lang="en-US" sz="3200" dirty="0">
                <a:latin typeface="NikoshBAN" panose="02000000000000000000" pitchFamily="2" charset="0"/>
                <a:cs typeface="NikoshBAN" panose="02000000000000000000" pitchFamily="2" charset="0"/>
              </a:rPr>
              <a:t>শিক্ষার্থীদের </a:t>
            </a:r>
            <a:r>
              <a:rPr lang="en-US" sz="3200" dirty="0" err="1">
                <a:latin typeface="NikoshBAN" panose="02000000000000000000" pitchFamily="2" charset="0"/>
                <a:cs typeface="NikoshBAN" panose="02000000000000000000" pitchFamily="2" charset="0"/>
              </a:rPr>
              <a:t>নিরব</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পাঠ</a:t>
            </a:r>
            <a:endParaRPr lang="en-US" sz="3200" dirty="0">
              <a:latin typeface="NikoshBAN" panose="02000000000000000000" pitchFamily="2" charset="0"/>
              <a:cs typeface="NikoshBAN" panose="02000000000000000000" pitchFamily="2" charset="0"/>
            </a:endParaRPr>
          </a:p>
        </p:txBody>
      </p:sp>
      <p:sp>
        <p:nvSpPr>
          <p:cNvPr id="5" name="Rectangle 4"/>
          <p:cNvSpPr/>
          <p:nvPr/>
        </p:nvSpPr>
        <p:spPr>
          <a:xfrm>
            <a:off x="1132114" y="2121505"/>
            <a:ext cx="6386286" cy="3001434"/>
          </a:xfrm>
          <a:prstGeom prst="rect">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শিক্ষার্থীরা,তোমরা প্রাথমিক বিজ্ঞান বইয়ের ৪৩ ও ৪৫পৃষ্ঠা</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 </a:t>
            </a: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খাদ্য</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সংরক্ষণ</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ও </a:t>
            </a: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কৃত্রিম</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মিশ্রিত</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খাদ্য</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অংশ</a:t>
            </a:r>
            <a:r>
              <a:rPr lang="bn-BD"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খুলে নিরবে পড়।</a:t>
            </a:r>
            <a:endParaRPr lang="en-US"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8561890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5-Point Star 1"/>
          <p:cNvSpPr/>
          <p:nvPr/>
        </p:nvSpPr>
        <p:spPr>
          <a:xfrm>
            <a:off x="449943" y="433536"/>
            <a:ext cx="2002971" cy="1371600"/>
          </a:xfrm>
          <a:prstGeom prst="star5">
            <a:avLst>
              <a:gd name="adj" fmla="val 20188"/>
              <a:gd name="hf" fmla="val 105146"/>
              <a:gd name="vf" fmla="val 110557"/>
            </a:avLst>
          </a:prstGeom>
          <a:solidFill>
            <a:srgbClr val="FFC000"/>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Up Ribbon 2"/>
          <p:cNvSpPr/>
          <p:nvPr/>
        </p:nvSpPr>
        <p:spPr>
          <a:xfrm>
            <a:off x="3432628" y="839557"/>
            <a:ext cx="5573485" cy="1267539"/>
          </a:xfrm>
          <a:prstGeom prst="ribbon2">
            <a:avLst>
              <a:gd name="adj1" fmla="val 11950"/>
              <a:gd name="adj2" fmla="val 54167"/>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2">
                    <a:lumMod val="50000"/>
                  </a:schemeClr>
                </a:solidFill>
                <a:latin typeface="NikoshBAN" panose="02000000000000000000" pitchFamily="2" charset="0"/>
                <a:cs typeface="NikoshBAN" panose="02000000000000000000" pitchFamily="2" charset="0"/>
              </a:rPr>
              <a:t>মূল্যায়ন</a:t>
            </a:r>
            <a:endParaRPr lang="en-US" sz="3600" dirty="0">
              <a:solidFill>
                <a:schemeClr val="tx2">
                  <a:lumMod val="50000"/>
                </a:schemeClr>
              </a:solidFill>
              <a:latin typeface="NikoshBAN" panose="02000000000000000000" pitchFamily="2" charset="0"/>
              <a:cs typeface="NikoshBAN" panose="02000000000000000000" pitchFamily="2" charset="0"/>
            </a:endParaRPr>
          </a:p>
        </p:txBody>
      </p:sp>
      <p:sp>
        <p:nvSpPr>
          <p:cNvPr id="6" name="TextBox 5"/>
          <p:cNvSpPr txBox="1"/>
          <p:nvPr/>
        </p:nvSpPr>
        <p:spPr>
          <a:xfrm>
            <a:off x="2518227" y="2946652"/>
            <a:ext cx="7532914" cy="1354217"/>
          </a:xfrm>
          <a:prstGeom prst="rect">
            <a:avLst/>
          </a:prstGeom>
          <a:solidFill>
            <a:schemeClr val="accent2">
              <a:lumMod val="60000"/>
              <a:lumOff val="40000"/>
            </a:schemeClr>
          </a:solidFill>
          <a:ln w="28575">
            <a:solidFill>
              <a:schemeClr val="tx1"/>
            </a:solidFill>
          </a:ln>
        </p:spPr>
        <p:txBody>
          <a:bodyPr wrap="square" rtlCol="0">
            <a:spAutoFit/>
          </a:bodyPr>
          <a:lstStyle/>
          <a:p>
            <a:pPr marL="457200" indent="-457200">
              <a:buFont typeface="Wingdings" panose="05000000000000000000" pitchFamily="2" charset="2"/>
              <a:buChar char="v"/>
            </a:pPr>
            <a:r>
              <a:rPr lang="bn-BD" sz="3200" b="1" dirty="0" smtClean="0">
                <a:latin typeface="NikoshBAN" panose="02000000000000000000" pitchFamily="2" charset="0"/>
                <a:cs typeface="NikoshBAN" panose="02000000000000000000" pitchFamily="2" charset="0"/>
              </a:rPr>
              <a:t>কৃত্রিম রং মিশ্রিত খাবার কি স্বাস্থ্যসম্মত?</a:t>
            </a:r>
          </a:p>
          <a:p>
            <a:pPr marL="457200" indent="-457200">
              <a:buFont typeface="Wingdings" panose="05000000000000000000" pitchFamily="2" charset="2"/>
              <a:buChar char="v"/>
            </a:pPr>
            <a:r>
              <a:rPr lang="bn-BD" sz="3200" b="1" dirty="0" smtClean="0">
                <a:latin typeface="NikoshBAN" panose="02000000000000000000" pitchFamily="2" charset="0"/>
                <a:cs typeface="NikoshBAN" panose="02000000000000000000" pitchFamily="2" charset="0"/>
              </a:rPr>
              <a:t>কৃত্রিম রং ব্যবহার করা ৫টি খাবারের নাম লেখ।</a:t>
            </a:r>
          </a:p>
          <a:p>
            <a:r>
              <a:rPr lang="bn-BD" dirty="0" smtClean="0"/>
              <a:t> </a:t>
            </a:r>
            <a:endParaRPr lang="en-US" dirty="0"/>
          </a:p>
        </p:txBody>
      </p:sp>
      <p:sp>
        <p:nvSpPr>
          <p:cNvPr id="7" name="Frame 6"/>
          <p:cNvSpPr/>
          <p:nvPr/>
        </p:nvSpPr>
        <p:spPr>
          <a:xfrm>
            <a:off x="0" y="1"/>
            <a:ext cx="12192000" cy="6858000"/>
          </a:xfrm>
          <a:prstGeom prst="frame">
            <a:avLst>
              <a:gd name="adj1" fmla="val 5304"/>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b="9604"/>
          <a:stretch/>
        </p:blipFill>
        <p:spPr>
          <a:xfrm>
            <a:off x="8084456" y="4571842"/>
            <a:ext cx="3640525" cy="1905377"/>
          </a:xfrm>
          <a:prstGeom prst="rect">
            <a:avLst/>
          </a:prstGeom>
        </p:spPr>
      </p:pic>
    </p:spTree>
    <p:extLst>
      <p:ext uri="{BB962C8B-B14F-4D97-AF65-F5344CB8AC3E}">
        <p14:creationId xmlns:p14="http://schemas.microsoft.com/office/powerpoint/2010/main" val="136673140"/>
      </p:ext>
    </p:extLst>
  </p:cSld>
  <p:clrMapOvr>
    <a:masterClrMapping/>
  </p:clrMapOvr>
  <p:transition spd="slow">
    <p:wheel spokes="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2" name="TextBox 1"/>
          <p:cNvSpPr txBox="1"/>
          <p:nvPr/>
        </p:nvSpPr>
        <p:spPr>
          <a:xfrm>
            <a:off x="4122057" y="499796"/>
            <a:ext cx="3541486" cy="646331"/>
          </a:xfrm>
          <a:prstGeom prst="rect">
            <a:avLst/>
          </a:prstGeom>
          <a:solidFill>
            <a:schemeClr val="accent4">
              <a:lumMod val="60000"/>
              <a:lumOff val="40000"/>
            </a:schemeClr>
          </a:solidFill>
        </p:spPr>
        <p:txBody>
          <a:bodyPr wrap="square" rtlCol="0">
            <a:spAutoFit/>
          </a:bodyPr>
          <a:lstStyle/>
          <a:p>
            <a:pPr algn="ctr"/>
            <a:r>
              <a:rPr lang="bn-BD" sz="3600" dirty="0" smtClean="0">
                <a:latin typeface="NikoshBAN" panose="02000000000000000000" pitchFamily="2" charset="0"/>
                <a:cs typeface="NikoshBAN" panose="02000000000000000000" pitchFamily="2" charset="0"/>
              </a:rPr>
              <a:t>শিক্ষক পরিচিতি</a:t>
            </a:r>
            <a:endParaRPr lang="en-US" sz="3600" dirty="0">
              <a:latin typeface="NikoshBAN" panose="02000000000000000000" pitchFamily="2" charset="0"/>
              <a:cs typeface="NikoshBAN" panose="02000000000000000000" pitchFamily="2" charset="0"/>
            </a:endParaRPr>
          </a:p>
        </p:txBody>
      </p:sp>
      <p:sp>
        <p:nvSpPr>
          <p:cNvPr id="3" name="TextBox 2"/>
          <p:cNvSpPr txBox="1"/>
          <p:nvPr/>
        </p:nvSpPr>
        <p:spPr>
          <a:xfrm>
            <a:off x="5574748" y="2105534"/>
            <a:ext cx="5523592" cy="2554545"/>
          </a:xfrm>
          <a:prstGeom prst="rect">
            <a:avLst/>
          </a:prstGeom>
          <a:noFill/>
          <a:ln w="38100">
            <a:solidFill>
              <a:srgbClr val="002060"/>
            </a:solidFill>
          </a:ln>
        </p:spPr>
        <p:txBody>
          <a:bodyPr wrap="square" rtlCol="0">
            <a:spAutoFit/>
          </a:bodyPr>
          <a:lstStyle/>
          <a:p>
            <a:pPr algn="ctr"/>
            <a:r>
              <a:rPr lang="bn-BD" sz="4000" dirty="0" smtClean="0">
                <a:latin typeface="NikoshBAN" panose="02000000000000000000" pitchFamily="2" charset="0"/>
                <a:cs typeface="NikoshBAN" panose="02000000000000000000" pitchFamily="2" charset="0"/>
              </a:rPr>
              <a:t>খাদিজা নাসরীন</a:t>
            </a:r>
          </a:p>
          <a:p>
            <a:pPr algn="ctr"/>
            <a:r>
              <a:rPr lang="bn-BD" sz="4000" dirty="0" smtClean="0">
                <a:latin typeface="NikoshBAN" panose="02000000000000000000" pitchFamily="2" charset="0"/>
                <a:cs typeface="NikoshBAN" panose="02000000000000000000" pitchFamily="2" charset="0"/>
              </a:rPr>
              <a:t>সহকারী শিক্ষক</a:t>
            </a:r>
          </a:p>
          <a:p>
            <a:pPr algn="ctr"/>
            <a:r>
              <a:rPr lang="bn-BD" sz="4000" dirty="0" smtClean="0">
                <a:latin typeface="NikoshBAN" panose="02000000000000000000" pitchFamily="2" charset="0"/>
                <a:cs typeface="NikoshBAN" panose="02000000000000000000" pitchFamily="2" charset="0"/>
              </a:rPr>
              <a:t>বালুয়াকান্দি ২ স প্রা বি</a:t>
            </a:r>
          </a:p>
          <a:p>
            <a:pPr algn="ctr"/>
            <a:r>
              <a:rPr lang="bn-BD" sz="4000" dirty="0" smtClean="0">
                <a:latin typeface="NikoshBAN" panose="02000000000000000000" pitchFamily="2" charset="0"/>
                <a:cs typeface="NikoshBAN" panose="02000000000000000000" pitchFamily="2" charset="0"/>
              </a:rPr>
              <a:t>রায়পুরা,নরসিংদী।</a:t>
            </a:r>
            <a:endParaRPr lang="en-US" sz="4000" dirty="0">
              <a:latin typeface="NikoshBAN" panose="02000000000000000000" pitchFamily="2" charset="0"/>
              <a:cs typeface="NikoshBAN" panose="02000000000000000000" pitchFamily="2" charset="0"/>
            </a:endParaRPr>
          </a:p>
        </p:txBody>
      </p:sp>
      <p:sp>
        <p:nvSpPr>
          <p:cNvPr id="4" name="Oval 3"/>
          <p:cNvSpPr/>
          <p:nvPr/>
        </p:nvSpPr>
        <p:spPr>
          <a:xfrm>
            <a:off x="1431235" y="1947597"/>
            <a:ext cx="3092415" cy="3131902"/>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50" y="5461549"/>
            <a:ext cx="12039600" cy="1548850"/>
          </a:xfrm>
          <a:prstGeom prst="rect">
            <a:avLst/>
          </a:prstGeom>
        </p:spPr>
      </p:pic>
    </p:spTree>
    <p:extLst>
      <p:ext uri="{BB962C8B-B14F-4D97-AF65-F5344CB8AC3E}">
        <p14:creationId xmlns:p14="http://schemas.microsoft.com/office/powerpoint/2010/main" val="1006567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gtEl>
                                        <p:attrNameLst>
                                          <p:attrName>ppt_y</p:attrName>
                                        </p:attrNameLst>
                                      </p:cBhvr>
                                      <p:tavLst>
                                        <p:tav tm="0">
                                          <p:val>
                                            <p:strVal val="#ppt_y"/>
                                          </p:val>
                                        </p:tav>
                                        <p:tav tm="100000">
                                          <p:val>
                                            <p:strVal val="#ppt_y"/>
                                          </p:val>
                                        </p:tav>
                                      </p:tavLst>
                                    </p:anim>
                                    <p:anim calcmode="lin" valueType="num">
                                      <p:cBhvr>
                                        <p:cTn id="18"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Horizontal Scroll 2"/>
          <p:cNvSpPr/>
          <p:nvPr/>
        </p:nvSpPr>
        <p:spPr>
          <a:xfrm>
            <a:off x="4383313" y="493486"/>
            <a:ext cx="3120571" cy="1088571"/>
          </a:xfrm>
          <a:prstGeom prst="horizontalScroll">
            <a:avLst/>
          </a:prstGeom>
          <a:solidFill>
            <a:schemeClr val="accent4">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rgbClr val="002060"/>
                </a:solidFill>
                <a:latin typeface="NikoshBAN" panose="02000000000000000000" pitchFamily="2" charset="0"/>
                <a:cs typeface="NikoshBAN" panose="02000000000000000000" pitchFamily="2" charset="0"/>
              </a:rPr>
              <a:t>বাড়ির কাজ</a:t>
            </a:r>
            <a:endParaRPr lang="en-US" sz="3600" dirty="0">
              <a:solidFill>
                <a:srgbClr val="002060"/>
              </a:solidFill>
              <a:latin typeface="NikoshBAN" panose="02000000000000000000" pitchFamily="2" charset="0"/>
              <a:cs typeface="NikoshBAN" panose="02000000000000000000" pitchFamily="2" charset="0"/>
            </a:endParaRPr>
          </a:p>
        </p:txBody>
      </p:sp>
      <p:sp>
        <p:nvSpPr>
          <p:cNvPr id="4" name="Rectangle 3"/>
          <p:cNvSpPr/>
          <p:nvPr/>
        </p:nvSpPr>
        <p:spPr>
          <a:xfrm>
            <a:off x="1186758" y="3019699"/>
            <a:ext cx="9818481" cy="120032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r>
              <a:rPr lang="bn-BD" sz="3600" b="1" dirty="0">
                <a:latin typeface="NikoshBAN" panose="02000000000000000000" pitchFamily="2" charset="0"/>
                <a:cs typeface="NikoshBAN" panose="02000000000000000000" pitchFamily="2" charset="0"/>
              </a:rPr>
              <a:t>তুমি খাও এমন খাবারের  </a:t>
            </a:r>
            <a:r>
              <a:rPr lang="en-US" sz="3600" b="1" dirty="0" err="1" smtClean="0">
                <a:latin typeface="NikoshBAN" panose="02000000000000000000" pitchFamily="2" charset="0"/>
                <a:cs typeface="NikoshBAN" panose="02000000000000000000" pitchFamily="2" charset="0"/>
              </a:rPr>
              <a:t>একটি</a:t>
            </a:r>
            <a:r>
              <a:rPr lang="en-US" sz="3600" b="1" dirty="0" smtClean="0">
                <a:latin typeface="NikoshBAN" panose="02000000000000000000" pitchFamily="2" charset="0"/>
                <a:cs typeface="NikoshBAN" panose="02000000000000000000" pitchFamily="2" charset="0"/>
              </a:rPr>
              <a:t> </a:t>
            </a:r>
            <a:r>
              <a:rPr lang="bn-BD" sz="3600" b="1" dirty="0" smtClean="0">
                <a:latin typeface="NikoshBAN" panose="02000000000000000000" pitchFamily="2" charset="0"/>
                <a:cs typeface="NikoshBAN" panose="02000000000000000000" pitchFamily="2" charset="0"/>
              </a:rPr>
              <a:t>তালিকা </a:t>
            </a:r>
            <a:r>
              <a:rPr lang="bn-BD" sz="3600" b="1" dirty="0">
                <a:latin typeface="NikoshBAN" panose="02000000000000000000" pitchFamily="2" charset="0"/>
                <a:cs typeface="NikoshBAN" panose="02000000000000000000" pitchFamily="2" charset="0"/>
              </a:rPr>
              <a:t>তৈরি করো যা </a:t>
            </a:r>
            <a:r>
              <a:rPr lang="bn-BD" sz="3600" b="1" dirty="0">
                <a:solidFill>
                  <a:srgbClr val="002060"/>
                </a:solidFill>
                <a:latin typeface="NikoshBAN" panose="02000000000000000000" pitchFamily="2" charset="0"/>
                <a:cs typeface="NikoshBAN" panose="02000000000000000000" pitchFamily="2" charset="0"/>
              </a:rPr>
              <a:t>স্বাস্থ্যকর / স্বাস্থ্যকর নয় </a:t>
            </a:r>
            <a:r>
              <a:rPr lang="en-US" sz="3600" b="1" smtClean="0">
                <a:solidFill>
                  <a:srgbClr val="002060"/>
                </a:solidFill>
                <a:latin typeface="NikoshBAN" panose="02000000000000000000" pitchFamily="2" charset="0"/>
                <a:cs typeface="NikoshBAN" panose="02000000000000000000" pitchFamily="2" charset="0"/>
              </a:rPr>
              <a:t>।</a:t>
            </a:r>
            <a:endParaRPr lang="en-US" sz="3600" b="1" dirty="0">
              <a:latin typeface="NikoshBAN" panose="02000000000000000000" pitchFamily="2" charset="0"/>
              <a:cs typeface="NikoshBAN" panose="02000000000000000000" pitchFamily="2" charset="0"/>
            </a:endParaRPr>
          </a:p>
        </p:txBody>
      </p:sp>
      <p:sp>
        <p:nvSpPr>
          <p:cNvPr id="5" name="Frame 4"/>
          <p:cNvSpPr/>
          <p:nvPr/>
        </p:nvSpPr>
        <p:spPr>
          <a:xfrm>
            <a:off x="0" y="159657"/>
            <a:ext cx="12191999" cy="6698343"/>
          </a:xfrm>
          <a:prstGeom prst="frame">
            <a:avLst>
              <a:gd name="adj1" fmla="val 2244"/>
            </a:avLst>
          </a:prstGeom>
          <a:blipFill dpi="0" rotWithShape="1">
            <a:blip r:embed="rId3">
              <a:extLst>
                <a:ext uri="{28A0092B-C50C-407E-A947-70E740481C1C}">
                  <a14:useLocalDpi xmlns:a14="http://schemas.microsoft.com/office/drawing/2010/main" val="0"/>
                </a:ext>
              </a:extLst>
            </a:blip>
            <a:srcRect/>
            <a:stretch>
              <a:fillRect/>
            </a:stretch>
          </a:bli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descr="Hrvatska ili Nizozemska? Usporedba mentaliteta, života i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9314" y="493485"/>
            <a:ext cx="3018972" cy="1973943"/>
          </a:xfrm>
          <a:prstGeom prst="rect">
            <a:avLst/>
          </a:prstGeom>
        </p:spPr>
      </p:pic>
    </p:spTree>
    <p:extLst>
      <p:ext uri="{BB962C8B-B14F-4D97-AF65-F5344CB8AC3E}">
        <p14:creationId xmlns:p14="http://schemas.microsoft.com/office/powerpoint/2010/main" val="20054137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2583543" y="203200"/>
            <a:ext cx="6807200" cy="646331"/>
          </a:xfrm>
          <a:prstGeom prst="rect">
            <a:avLst/>
          </a:prstGeom>
          <a:noFill/>
          <a:ln w="38100">
            <a:solidFill>
              <a:srgbClr val="00B050"/>
            </a:solidFill>
          </a:ln>
        </p:spPr>
        <p:txBody>
          <a:bodyPr wrap="square" rtlCol="0">
            <a:spAutoFit/>
          </a:bodyPr>
          <a:lstStyle/>
          <a:p>
            <a:r>
              <a:rPr lang="bn-BD" sz="3600" dirty="0" smtClean="0">
                <a:solidFill>
                  <a:srgbClr val="7030A0"/>
                </a:solidFill>
                <a:latin typeface="NikoshBAN" panose="02000000000000000000" pitchFamily="2" charset="0"/>
                <a:cs typeface="NikoshBAN" panose="02000000000000000000" pitchFamily="2" charset="0"/>
              </a:rPr>
              <a:t>স্বাস্থ্যসম্মত খাবার খাবে,রোগ-বালাই দূরে রবে।</a:t>
            </a:r>
            <a:endParaRPr lang="en-US" sz="3600" dirty="0">
              <a:solidFill>
                <a:srgbClr val="7030A0"/>
              </a:solidFill>
              <a:latin typeface="NikoshBAN" panose="02000000000000000000" pitchFamily="2" charset="0"/>
              <a:cs typeface="NikoshBAN" panose="02000000000000000000" pitchFamily="2" charset="0"/>
            </a:endParaRPr>
          </a:p>
        </p:txBody>
      </p:sp>
      <p:sp>
        <p:nvSpPr>
          <p:cNvPr id="3" name="TextBox 2"/>
          <p:cNvSpPr txBox="1"/>
          <p:nvPr/>
        </p:nvSpPr>
        <p:spPr>
          <a:xfrm>
            <a:off x="725713" y="3463673"/>
            <a:ext cx="3280229" cy="707886"/>
          </a:xfrm>
          <a:prstGeom prst="rect">
            <a:avLst/>
          </a:prstGeom>
          <a:gradFill>
            <a:gsLst>
              <a:gs pos="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2">
                <a:lumMod val="75000"/>
              </a:schemeClr>
            </a:solidFill>
          </a:ln>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bn-BD" sz="4000" b="1" dirty="0" smtClean="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সবাইকে ধন্যবাদ</a:t>
            </a:r>
            <a:endParaRPr lang="en-US" sz="4000" b="1" dirty="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p:txBody>
      </p:sp>
      <p:pic>
        <p:nvPicPr>
          <p:cNvPr id="4" name="Picture 3" descr="Colorful &lt;strong&gt;Flowers&lt;/strong&gt; Free Stock Photo - Public Domain Pictur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4915" y="1190171"/>
            <a:ext cx="7525368" cy="557594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383374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Frame 1"/>
          <p:cNvSpPr/>
          <p:nvPr/>
        </p:nvSpPr>
        <p:spPr>
          <a:xfrm>
            <a:off x="0" y="-39756"/>
            <a:ext cx="12058996" cy="6708371"/>
          </a:xfrm>
          <a:prstGeom prst="frame">
            <a:avLst>
              <a:gd name="adj1" fmla="val 4322"/>
            </a:avLst>
          </a:prstGeom>
          <a:blipFill dpi="0" rotWithShape="1">
            <a:blip r:embed="rId2">
              <a:extLst>
                <a:ext uri="{28A0092B-C50C-407E-A947-70E740481C1C}">
                  <a14:useLocalDpi xmlns:a14="http://schemas.microsoft.com/office/drawing/2010/main" val="0"/>
                </a:ext>
              </a:extLst>
            </a:blip>
            <a:srcRect/>
            <a:stretch>
              <a:fillRect/>
            </a:stretch>
          </a:blip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4465741" y="477079"/>
            <a:ext cx="3127514" cy="646331"/>
          </a:xfrm>
          <a:prstGeom prst="rect">
            <a:avLst/>
          </a:prstGeom>
          <a:solidFill>
            <a:srgbClr val="00B0F0"/>
          </a:solidFill>
          <a:ln w="28575">
            <a:solidFill>
              <a:schemeClr val="tx1"/>
            </a:solidFill>
          </a:ln>
        </p:spPr>
        <p:txBody>
          <a:bodyPr wrap="square" rtlCol="0">
            <a:spAutoFit/>
          </a:bodyPr>
          <a:lstStyle/>
          <a:p>
            <a:pPr algn="ctr"/>
            <a:r>
              <a:rPr lang="en-US" sz="3600" dirty="0" err="1" smtClean="0">
                <a:latin typeface="NikoshBAN" panose="02000000000000000000" pitchFamily="2" charset="0"/>
                <a:cs typeface="NikoshBAN" panose="02000000000000000000" pitchFamily="2" charset="0"/>
              </a:rPr>
              <a:t>পাঠ</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পরিচিতি</a:t>
            </a:r>
            <a:endParaRPr lang="en-US" sz="3600" dirty="0">
              <a:latin typeface="NikoshBAN" panose="02000000000000000000" pitchFamily="2" charset="0"/>
              <a:cs typeface="NikoshBAN" panose="02000000000000000000" pitchFamily="2" charset="0"/>
            </a:endParaRPr>
          </a:p>
        </p:txBody>
      </p:sp>
      <p:sp>
        <p:nvSpPr>
          <p:cNvPr id="4" name="TextBox 3"/>
          <p:cNvSpPr txBox="1"/>
          <p:nvPr/>
        </p:nvSpPr>
        <p:spPr>
          <a:xfrm>
            <a:off x="5452742" y="1883268"/>
            <a:ext cx="6042990" cy="2862322"/>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w="28575">
            <a:solidFill>
              <a:schemeClr val="tx2">
                <a:lumMod val="75000"/>
              </a:schemeClr>
            </a:solidFill>
          </a:ln>
        </p:spPr>
        <p:txBody>
          <a:bodyPr wrap="square" rtlCol="0">
            <a:spAutoFit/>
          </a:bodyPr>
          <a:lstStyle/>
          <a:p>
            <a:pPr algn="ctr"/>
            <a:r>
              <a:rPr lang="en-US" sz="36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শ্রেণিঃ</a:t>
            </a:r>
            <a:r>
              <a:rPr lang="en-US"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পঞ্চম</a:t>
            </a:r>
            <a:endParaRPr lang="en-US"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algn="ctr"/>
            <a:r>
              <a:rPr lang="en-US" sz="36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বিষয়ঃপ্রাথমিক</a:t>
            </a:r>
            <a:r>
              <a:rPr lang="en-US"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বিজ্ঞান</a:t>
            </a:r>
            <a:endParaRPr lang="en-US"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algn="ctr"/>
            <a:r>
              <a:rPr lang="en-US" sz="36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মূলপাঠঃসুস্থ্য</a:t>
            </a:r>
            <a:r>
              <a:rPr lang="en-US"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জীবনের</a:t>
            </a:r>
            <a:r>
              <a:rPr lang="en-US"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জন্য</a:t>
            </a:r>
            <a:r>
              <a:rPr lang="en-US"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খাদ্য</a:t>
            </a:r>
            <a:endParaRPr lang="en-US"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algn="ctr"/>
            <a:r>
              <a:rPr lang="en-US"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সময়ঃ৪০ </a:t>
            </a:r>
            <a:r>
              <a:rPr lang="en-US" sz="36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মিনিট</a:t>
            </a:r>
            <a:endParaRPr lang="en-US"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algn="ctr"/>
            <a:r>
              <a:rPr lang="en-US" sz="36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তারিখঃ</a:t>
            </a:r>
            <a:r>
              <a:rPr lang="en-US"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০৪.১১.২০২০।</a:t>
            </a:r>
            <a:endPar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1964" y="1335446"/>
            <a:ext cx="3299218" cy="445353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67702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4"/>
                                        </p:tgtEl>
                                        <p:attrNameLst>
                                          <p:attrName>ppt_y</p:attrName>
                                        </p:attrNameLst>
                                      </p:cBhvr>
                                      <p:tavLst>
                                        <p:tav tm="0">
                                          <p:val>
                                            <p:strVal val="#ppt_y"/>
                                          </p:val>
                                        </p:tav>
                                        <p:tav tm="100000">
                                          <p:val>
                                            <p:strVal val="#ppt_y"/>
                                          </p:val>
                                        </p:tav>
                                      </p:tavLst>
                                    </p:anim>
                                    <p:anim calcmode="lin" valueType="num">
                                      <p:cBhvr>
                                        <p:cTn id="1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0000"/>
                <a:lumOff val="60000"/>
              </a:schemeClr>
            </a:gs>
            <a:gs pos="50000">
              <a:schemeClr val="accent4">
                <a:lumMod val="60000"/>
                <a:lumOff val="40000"/>
                <a:tint val="44500"/>
                <a:satMod val="160000"/>
              </a:schemeClr>
            </a:gs>
            <a:gs pos="100000">
              <a:schemeClr val="accent4">
                <a:lumMod val="60000"/>
                <a:lumOff val="40000"/>
                <a:tint val="23500"/>
                <a:satMod val="160000"/>
              </a:schemeClr>
            </a:gs>
          </a:gsLst>
          <a:lin ang="5400000" scaled="1"/>
        </a:gradFill>
        <a:effectLst/>
      </p:bgPr>
    </p:bg>
    <p:spTree>
      <p:nvGrpSpPr>
        <p:cNvPr id="1" name=""/>
        <p:cNvGrpSpPr/>
        <p:nvPr/>
      </p:nvGrpSpPr>
      <p:grpSpPr>
        <a:xfrm>
          <a:off x="0" y="0"/>
          <a:ext cx="0" cy="0"/>
          <a:chOff x="0" y="0"/>
          <a:chExt cx="0" cy="0"/>
        </a:xfrm>
      </p:grpSpPr>
      <p:sp>
        <p:nvSpPr>
          <p:cNvPr id="5" name="Oval 4"/>
          <p:cNvSpPr/>
          <p:nvPr/>
        </p:nvSpPr>
        <p:spPr>
          <a:xfrm>
            <a:off x="4032184" y="275884"/>
            <a:ext cx="4047029" cy="1127759"/>
          </a:xfrm>
          <a:prstGeom prst="ellipse">
            <a:avLst/>
          </a:prstGeom>
          <a:gradFill flip="none" rotWithShape="1">
            <a:gsLst>
              <a:gs pos="0">
                <a:schemeClr val="accent2">
                  <a:lumMod val="40000"/>
                  <a:lumOff val="60000"/>
                </a:schemeClr>
              </a:gs>
              <a:gs pos="50000">
                <a:schemeClr val="accent4">
                  <a:lumMod val="60000"/>
                  <a:lumOff val="40000"/>
                  <a:tint val="44500"/>
                  <a:satMod val="160000"/>
                </a:schemeClr>
              </a:gs>
              <a:gs pos="100000">
                <a:schemeClr val="accent4">
                  <a:lumMod val="60000"/>
                  <a:lumOff val="40000"/>
                  <a:tint val="23500"/>
                  <a:satMod val="160000"/>
                </a:schemeClr>
              </a:gs>
            </a:gsLst>
            <a:lin ang="5400000" scaled="1"/>
            <a:tileRect/>
          </a:gra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rgbClr val="002060"/>
                </a:solidFill>
                <a:latin typeface="NikoshBAN" panose="02000000000000000000" pitchFamily="2" charset="0"/>
                <a:cs typeface="NikoshBAN" panose="02000000000000000000" pitchFamily="2" charset="0"/>
              </a:rPr>
              <a:t>শিখনফল</a:t>
            </a:r>
            <a:endParaRPr lang="en-US" sz="3600" dirty="0">
              <a:solidFill>
                <a:srgbClr val="002060"/>
              </a:solidFill>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64036"/>
            <a:ext cx="12111399" cy="2522639"/>
          </a:xfrm>
          <a:prstGeom prst="rect">
            <a:avLst/>
          </a:prstGeom>
        </p:spPr>
      </p:pic>
      <p:sp>
        <p:nvSpPr>
          <p:cNvPr id="2" name="TextBox 1"/>
          <p:cNvSpPr txBox="1"/>
          <p:nvPr/>
        </p:nvSpPr>
        <p:spPr>
          <a:xfrm>
            <a:off x="742122" y="1582595"/>
            <a:ext cx="10844064" cy="2554545"/>
          </a:xfrm>
          <a:prstGeom prst="rect">
            <a:avLst/>
          </a:prstGeom>
          <a:gradFill>
            <a:gsLst>
              <a:gs pos="0">
                <a:schemeClr val="accent2">
                  <a:lumMod val="40000"/>
                  <a:lumOff val="60000"/>
                </a:schemeClr>
              </a:gs>
              <a:gs pos="50000">
                <a:schemeClr val="accent4">
                  <a:lumMod val="60000"/>
                  <a:lumOff val="40000"/>
                  <a:tint val="44500"/>
                  <a:satMod val="160000"/>
                </a:schemeClr>
              </a:gs>
              <a:gs pos="100000">
                <a:schemeClr val="accent4">
                  <a:lumMod val="60000"/>
                  <a:lumOff val="40000"/>
                  <a:tint val="23500"/>
                  <a:satMod val="160000"/>
                </a:schemeClr>
              </a:gs>
            </a:gsLst>
            <a:lin ang="5400000" scaled="1"/>
          </a:gradFill>
          <a:ln w="38100">
            <a:solidFill>
              <a:srgbClr val="00B0F0"/>
            </a:solidFill>
          </a:ln>
        </p:spPr>
        <p:txBody>
          <a:bodyPr wrap="square" rtlCol="0">
            <a:spAutoFit/>
          </a:bodyPr>
          <a:lstStyle/>
          <a:p>
            <a:endParaRPr lang="en-US" sz="3200" dirty="0">
              <a:latin typeface="NikoshBAN" panose="02000000000000000000" pitchFamily="2" charset="0"/>
              <a:cs typeface="NikoshBAN" panose="02000000000000000000" pitchFamily="2" charset="0"/>
            </a:endParaRPr>
          </a:p>
          <a:p>
            <a:pPr marL="457200" indent="-457200">
              <a:buFont typeface="Wingdings" panose="05000000000000000000" pitchFamily="2" charset="2"/>
              <a:buChar char="v"/>
            </a:pPr>
            <a:r>
              <a:rPr lang="bn-BD" sz="3200" b="1" dirty="0" smtClean="0">
                <a:latin typeface="NikoshBAN" panose="02000000000000000000" pitchFamily="2" charset="0"/>
                <a:cs typeface="NikoshBAN" panose="02000000000000000000" pitchFamily="2" charset="0"/>
              </a:rPr>
              <a:t>৮.১.২ প্রয়োজনের কম বা বেশি খাওয়ার ক্ষতিকর দিক সম্পর্কে বলতে পারবে।</a:t>
            </a:r>
          </a:p>
          <a:p>
            <a:pPr marL="457200" indent="-457200">
              <a:buFont typeface="Wingdings" panose="05000000000000000000" pitchFamily="2" charset="2"/>
              <a:buChar char="v"/>
            </a:pPr>
            <a:r>
              <a:rPr lang="bn-BD" sz="3200" b="1" dirty="0" smtClean="0">
                <a:latin typeface="NikoshBAN" panose="02000000000000000000" pitchFamily="2" charset="0"/>
                <a:cs typeface="NikoshBAN" panose="02000000000000000000" pitchFamily="2" charset="0"/>
              </a:rPr>
              <a:t>৮.২.২ খাদ্য সংরক্ষণের গুরুত্ব বর্ণনা করতে পারবে।</a:t>
            </a:r>
            <a:endParaRPr lang="en-US" sz="3200" b="1" dirty="0" smtClean="0">
              <a:latin typeface="NikoshBAN" panose="02000000000000000000" pitchFamily="2" charset="0"/>
              <a:cs typeface="NikoshBAN" panose="02000000000000000000" pitchFamily="2" charset="0"/>
            </a:endParaRPr>
          </a:p>
          <a:p>
            <a:pPr marL="457200" indent="-457200">
              <a:buFont typeface="Wingdings" panose="05000000000000000000" pitchFamily="2" charset="2"/>
              <a:buChar char="v"/>
            </a:pPr>
            <a:r>
              <a:rPr lang="en-US" sz="3200" dirty="0">
                <a:ln>
                  <a:solidFill>
                    <a:schemeClr val="tx1"/>
                  </a:solidFill>
                </a:ln>
                <a:latin typeface="NikoshBAN" pitchFamily="2" charset="0"/>
                <a:cs typeface="NikoshBAN" pitchFamily="2" charset="0"/>
              </a:rPr>
              <a:t>8.3.1 </a:t>
            </a:r>
            <a:r>
              <a:rPr lang="bn-IN" sz="3200" dirty="0">
                <a:ln>
                  <a:solidFill>
                    <a:schemeClr val="tx1"/>
                  </a:solidFill>
                </a:ln>
                <a:latin typeface="NikoshBAN" pitchFamily="2" charset="0"/>
                <a:cs typeface="NikoshBAN" pitchFamily="2" charset="0"/>
              </a:rPr>
              <a:t>কৃত্রিম রং ব্যবহার করা খাদ্যের নাম বলতে পারবে</a:t>
            </a:r>
            <a:r>
              <a:rPr lang="en-US" sz="3200" dirty="0">
                <a:ln>
                  <a:solidFill>
                    <a:schemeClr val="tx1"/>
                  </a:solidFill>
                </a:ln>
                <a:latin typeface="NikoshBAN" pitchFamily="2" charset="0"/>
                <a:cs typeface="NikoshBAN" pitchFamily="2" charset="0"/>
              </a:rPr>
              <a:t>;</a:t>
            </a:r>
            <a:endParaRPr lang="bn-IN" sz="3200" dirty="0">
              <a:ln>
                <a:solidFill>
                  <a:schemeClr val="tx1"/>
                </a:solidFill>
              </a:ln>
              <a:latin typeface="NikoshBAN" pitchFamily="2" charset="0"/>
              <a:cs typeface="NikoshBAN" pitchFamily="2" charset="0"/>
            </a:endParaRPr>
          </a:p>
          <a:p>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61432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2"/>
                                        </p:tgtEl>
                                        <p:attrNameLst>
                                          <p:attrName>ppt_y</p:attrName>
                                        </p:attrNameLst>
                                      </p:cBhvr>
                                      <p:tavLst>
                                        <p:tav tm="0">
                                          <p:val>
                                            <p:strVal val="#ppt_y"/>
                                          </p:val>
                                        </p:tav>
                                        <p:tav tm="100000">
                                          <p:val>
                                            <p:strVal val="#ppt_y"/>
                                          </p:val>
                                        </p:tav>
                                      </p:tavLst>
                                    </p:anim>
                                    <p:anim calcmode="lin" valueType="num">
                                      <p:cBhvr>
                                        <p:cTn id="14"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2968487" y="304800"/>
            <a:ext cx="5141843" cy="584775"/>
          </a:xfrm>
          <a:prstGeom prst="rect">
            <a:avLst/>
          </a:prstGeom>
          <a:solidFill>
            <a:schemeClr val="accent2">
              <a:lumMod val="60000"/>
              <a:lumOff val="40000"/>
            </a:schemeClr>
          </a:solidFill>
          <a:ln w="28575">
            <a:solidFill>
              <a:schemeClr val="tx1"/>
            </a:solidFill>
          </a:ln>
        </p:spPr>
        <p:txBody>
          <a:bodyPr wrap="square" rtlCol="0">
            <a:spAutoFit/>
          </a:bodyPr>
          <a:lstStyle/>
          <a:p>
            <a:pPr algn="ctr"/>
            <a:r>
              <a:rPr lang="bn-BD" sz="3200" dirty="0" smtClean="0">
                <a:latin typeface="NikoshBAN" panose="02000000000000000000" pitchFamily="2" charset="0"/>
                <a:cs typeface="NikoshBAN" panose="02000000000000000000" pitchFamily="2" charset="0"/>
              </a:rPr>
              <a:t>এসো একটি ভিডিও দেখি</a:t>
            </a:r>
            <a:endParaRPr lang="en-US" sz="3200"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5264546"/>
            <a:ext cx="12039600" cy="1745853"/>
          </a:xfrm>
          <a:prstGeom prst="rect">
            <a:avLst/>
          </a:prstGeom>
        </p:spPr>
      </p:pic>
      <p:pic>
        <p:nvPicPr>
          <p:cNvPr id="5" name="M-ZdqFwayrU"/>
          <p:cNvPicPr>
            <a:picLocks noRot="1" noChangeAspect="1"/>
          </p:cNvPicPr>
          <p:nvPr>
            <a:videoFile r:link="rId1"/>
          </p:nvPr>
        </p:nvPicPr>
        <p:blipFill>
          <a:blip r:embed="rId4"/>
          <a:stretch>
            <a:fillRect/>
          </a:stretch>
        </p:blipFill>
        <p:spPr>
          <a:xfrm>
            <a:off x="2590800" y="2090116"/>
            <a:ext cx="5735782" cy="3022211"/>
          </a:xfrm>
          <a:prstGeom prst="rect">
            <a:avLst/>
          </a:prstGeom>
        </p:spPr>
      </p:pic>
    </p:spTree>
    <p:extLst>
      <p:ext uri="{BB962C8B-B14F-4D97-AF65-F5344CB8AC3E}">
        <p14:creationId xmlns:p14="http://schemas.microsoft.com/office/powerpoint/2010/main" val="346480351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4089241" y="304801"/>
            <a:ext cx="3496681" cy="646331"/>
          </a:xfrm>
          <a:prstGeom prst="rect">
            <a:avLst/>
          </a:prstGeom>
          <a:gradFill>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bn-BD" sz="3600" dirty="0" smtClean="0">
                <a:latin typeface="NikoshBAN" panose="02000000000000000000" pitchFamily="2" charset="0"/>
                <a:cs typeface="NikoshBAN" panose="02000000000000000000" pitchFamily="2" charset="0"/>
              </a:rPr>
              <a:t>আজকের পাঠ</a:t>
            </a:r>
            <a:endParaRPr lang="en-US" sz="3600" dirty="0">
              <a:latin typeface="NikoshBAN" panose="02000000000000000000" pitchFamily="2" charset="0"/>
              <a:cs typeface="NikoshBAN" panose="02000000000000000000" pitchFamily="2" charset="0"/>
            </a:endParaRPr>
          </a:p>
        </p:txBody>
      </p:sp>
      <p:sp>
        <p:nvSpPr>
          <p:cNvPr id="3" name="TextBox 2"/>
          <p:cNvSpPr txBox="1"/>
          <p:nvPr/>
        </p:nvSpPr>
        <p:spPr>
          <a:xfrm>
            <a:off x="3326296" y="1346675"/>
            <a:ext cx="5022573" cy="646331"/>
          </a:xfrm>
          <a:prstGeom prst="rect">
            <a:avLst/>
          </a:prstGeom>
          <a:gradFill>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bn-BD" sz="3600" dirty="0" smtClean="0">
                <a:solidFill>
                  <a:srgbClr val="002060"/>
                </a:solidFill>
                <a:latin typeface="NikoshBAN" panose="02000000000000000000" pitchFamily="2" charset="0"/>
                <a:cs typeface="NikoshBAN" panose="02000000000000000000" pitchFamily="2" charset="0"/>
              </a:rPr>
              <a:t>সুস্থ্য জীবনের জন্য খাদ্য</a:t>
            </a:r>
            <a:endParaRPr lang="en-US" sz="3600" dirty="0">
              <a:solidFill>
                <a:srgbClr val="002060"/>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64036"/>
            <a:ext cx="12111399" cy="2522639"/>
          </a:xfrm>
          <a:prstGeom prst="rect">
            <a:avLst/>
          </a:prstGeom>
        </p:spPr>
      </p:pic>
    </p:spTree>
    <p:extLst>
      <p:ext uri="{BB962C8B-B14F-4D97-AF65-F5344CB8AC3E}">
        <p14:creationId xmlns:p14="http://schemas.microsoft.com/office/powerpoint/2010/main" val="2733434937"/>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404729" y="2010008"/>
            <a:ext cx="9263899" cy="646331"/>
          </a:xfrm>
          <a:prstGeom prst="rect">
            <a:avLst/>
          </a:pr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5400000" scaled="1"/>
            <a:tileRect/>
          </a:gradFill>
          <a:ln>
            <a:solidFill>
              <a:schemeClr val="accent1">
                <a:lumMod val="60000"/>
                <a:lumOff val="40000"/>
              </a:schemeClr>
            </a:solidFill>
          </a:ln>
        </p:spPr>
        <p:txBody>
          <a:bodyPr wrap="square" rtlCol="0">
            <a:spAutoFit/>
          </a:bodyPr>
          <a:lstStyle/>
          <a:p>
            <a:pPr algn="ctr"/>
            <a:r>
              <a:rPr lang="bn-BD" sz="3600" dirty="0" smtClean="0">
                <a:latin typeface="NikoshBAN" panose="02000000000000000000" pitchFamily="2" charset="0"/>
                <a:cs typeface="NikoshBAN" panose="02000000000000000000" pitchFamily="2" charset="0"/>
              </a:rPr>
              <a:t>সুস্থ্য ও সবল থাকার জন্য আ</a:t>
            </a:r>
            <a:r>
              <a:rPr lang="en-US" sz="3600" dirty="0" err="1" smtClean="0">
                <a:latin typeface="NikoshBAN" panose="02000000000000000000" pitchFamily="2" charset="0"/>
                <a:cs typeface="NikoshBAN" panose="02000000000000000000" pitchFamily="2" charset="0"/>
              </a:rPr>
              <a:t>মা</a:t>
            </a:r>
            <a:r>
              <a:rPr lang="bn-BD" sz="3600" dirty="0" smtClean="0">
                <a:latin typeface="NikoshBAN" panose="02000000000000000000" pitchFamily="2" charset="0"/>
                <a:cs typeface="NikoshBAN" panose="02000000000000000000" pitchFamily="2" charset="0"/>
              </a:rPr>
              <a:t>দের কী প্রয়োজন?</a:t>
            </a:r>
            <a:endParaRPr lang="en-US" sz="3600" dirty="0">
              <a:latin typeface="NikoshBAN" panose="02000000000000000000" pitchFamily="2" charset="0"/>
              <a:cs typeface="NikoshBAN" panose="02000000000000000000" pitchFamily="2" charset="0"/>
            </a:endParaRPr>
          </a:p>
        </p:txBody>
      </p:sp>
      <p:sp>
        <p:nvSpPr>
          <p:cNvPr id="3" name="Frame 2"/>
          <p:cNvSpPr/>
          <p:nvPr/>
        </p:nvSpPr>
        <p:spPr>
          <a:xfrm>
            <a:off x="101600" y="101600"/>
            <a:ext cx="12090400" cy="6756400"/>
          </a:xfrm>
          <a:prstGeom prst="frame">
            <a:avLst>
              <a:gd name="adj1" fmla="val 2403"/>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2067339" y="2120348"/>
            <a:ext cx="8918713" cy="636104"/>
          </a:xfrm>
          <a:prstGeom prst="rect">
            <a:avLst/>
          </a:prstGeom>
          <a:noFill/>
        </p:spPr>
        <p:txBody>
          <a:bodyPr wrap="square" rtlCol="0">
            <a:spAutoFit/>
          </a:bodyPr>
          <a:lstStyle/>
          <a:p>
            <a:endParaRPr lang="en-US" dirty="0"/>
          </a:p>
        </p:txBody>
      </p:sp>
      <p:sp>
        <p:nvSpPr>
          <p:cNvPr id="5" name="TextBox 4"/>
          <p:cNvSpPr txBox="1"/>
          <p:nvPr/>
        </p:nvSpPr>
        <p:spPr>
          <a:xfrm>
            <a:off x="1404729" y="2941191"/>
            <a:ext cx="9263899" cy="1077218"/>
          </a:xfrm>
          <a:prstGeom prst="rect">
            <a:avLst/>
          </a:prstGeom>
          <a:solidFill>
            <a:schemeClr val="accent4">
              <a:lumMod val="40000"/>
              <a:lumOff val="60000"/>
            </a:schemeClr>
          </a:solidFill>
          <a:ln w="38100">
            <a:solidFill>
              <a:schemeClr val="tx1"/>
            </a:solidFill>
          </a:ln>
        </p:spPr>
        <p:txBody>
          <a:bodyPr wrap="square" rtlCol="0">
            <a:spAutoFit/>
          </a:bodyPr>
          <a:lstStyle/>
          <a:p>
            <a:r>
              <a:rPr lang="en-US" sz="3200" dirty="0" err="1" smtClean="0">
                <a:latin typeface="NikoshBAN" panose="02000000000000000000" pitchFamily="2" charset="0"/>
                <a:cs typeface="NikoshBAN" panose="02000000000000000000" pitchFamily="2" charset="0"/>
              </a:rPr>
              <a:t>শরীর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সুস্থ্য</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সবল</a:t>
            </a:r>
            <a:r>
              <a:rPr lang="en-US" sz="3200" dirty="0" smtClean="0">
                <a:latin typeface="NikoshBAN" panose="02000000000000000000" pitchFamily="2" charset="0"/>
                <a:cs typeface="NikoshBAN" panose="02000000000000000000" pitchFamily="2" charset="0"/>
              </a:rPr>
              <a:t> ও </a:t>
            </a:r>
            <a:r>
              <a:rPr lang="en-US" sz="3200" dirty="0" err="1" smtClean="0">
                <a:latin typeface="NikoshBAN" panose="02000000000000000000" pitchFamily="2" charset="0"/>
                <a:cs typeface="NikoshBAN" panose="02000000000000000000" pitchFamily="2" charset="0"/>
              </a:rPr>
              <a:t>কর্মক্ষম</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থাকার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জন্য</a:t>
            </a:r>
            <a:r>
              <a:rPr lang="en-US" sz="3200" dirty="0" smtClean="0">
                <a:latin typeface="NikoshBAN" panose="02000000000000000000" pitchFamily="2" charset="0"/>
                <a:cs typeface="NikoshBAN" panose="02000000000000000000" pitchFamily="2" charset="0"/>
              </a:rPr>
              <a:t> </a:t>
            </a:r>
            <a:r>
              <a:rPr lang="bn-BD" sz="3200" dirty="0" smtClean="0">
                <a:latin typeface="NikoshBAN" panose="02000000000000000000" pitchFamily="2" charset="0"/>
                <a:cs typeface="NikoshBAN" panose="02000000000000000000" pitchFamily="2" charset="0"/>
              </a:rPr>
              <a:t>আমাদের সঠিক পরিমাণ পুষ্টি উপাদান প্রয়োজন।</a:t>
            </a:r>
            <a:endParaRPr lang="en-US" sz="3200" dirty="0">
              <a:latin typeface="NikoshBAN" panose="02000000000000000000" pitchFamily="2" charset="0"/>
              <a:cs typeface="NikoshBAN" panose="02000000000000000000" pitchFamily="2" charset="0"/>
            </a:endParaRPr>
          </a:p>
        </p:txBody>
      </p:sp>
      <p:sp>
        <p:nvSpPr>
          <p:cNvPr id="6" name="Rectangle 5"/>
          <p:cNvSpPr/>
          <p:nvPr/>
        </p:nvSpPr>
        <p:spPr>
          <a:xfrm>
            <a:off x="4545495" y="4287920"/>
            <a:ext cx="2491409" cy="584775"/>
          </a:xfrm>
          <a:prstGeom prst="rect">
            <a:avLst/>
          </a:pr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5400000" scaled="1"/>
            <a:tileRect/>
          </a:gradFill>
        </p:spPr>
        <p:txBody>
          <a:bodyPr wrap="square">
            <a:spAutoFit/>
          </a:bodyPr>
          <a:lstStyle/>
          <a:p>
            <a:pPr algn="ctr"/>
            <a:r>
              <a:rPr lang="bn-BD" sz="3200" dirty="0">
                <a:latin typeface="NikoshBAN" panose="02000000000000000000" pitchFamily="2" charset="0"/>
                <a:cs typeface="NikoshBAN" panose="02000000000000000000" pitchFamily="2" charset="0"/>
              </a:rPr>
              <a:t>পুষ্টি কী</a:t>
            </a:r>
            <a:endParaRPr lang="en-US" sz="3200" dirty="0">
              <a:latin typeface="NikoshBAN" panose="02000000000000000000" pitchFamily="2" charset="0"/>
              <a:cs typeface="NikoshBAN" panose="02000000000000000000" pitchFamily="2" charset="0"/>
            </a:endParaRPr>
          </a:p>
        </p:txBody>
      </p:sp>
      <p:sp>
        <p:nvSpPr>
          <p:cNvPr id="7" name="TextBox 6"/>
          <p:cNvSpPr txBox="1"/>
          <p:nvPr/>
        </p:nvSpPr>
        <p:spPr>
          <a:xfrm>
            <a:off x="1265897" y="5150415"/>
            <a:ext cx="10018643" cy="1077218"/>
          </a:xfrm>
          <a:prstGeom prst="rect">
            <a:avLst/>
          </a:pr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path path="circle">
              <a:fillToRect l="100000" t="100000"/>
            </a:path>
            <a:tileRect r="-100000" b="-100000"/>
          </a:gradFill>
          <a:ln w="38100">
            <a:solidFill>
              <a:schemeClr val="tx1"/>
            </a:solidFill>
          </a:ln>
        </p:spPr>
        <p:txBody>
          <a:bodyPr wrap="square" rtlCol="0">
            <a:spAutoFit/>
          </a:bodyPr>
          <a:lstStyle/>
          <a:p>
            <a:pPr algn="ctr"/>
            <a:r>
              <a:rPr lang="bn-BD" sz="3200" dirty="0" smtClean="0">
                <a:latin typeface="NikoshBAN" panose="02000000000000000000" pitchFamily="2" charset="0"/>
                <a:cs typeface="NikoshBAN" panose="02000000000000000000" pitchFamily="2" charset="0"/>
              </a:rPr>
              <a:t> সুস্থ্যভাবে বেঁচে থাকার জন্য আমাদের যে ধরণের খাদ্যাভাস বা সুষম খাদ্য শরীরের জন্য দরকার তাই পুষ্টি।</a:t>
            </a:r>
            <a:endParaRPr lang="en-US" sz="3200" dirty="0">
              <a:latin typeface="NikoshBAN" panose="02000000000000000000" pitchFamily="2" charset="0"/>
              <a:cs typeface="NikoshBAN" panose="02000000000000000000" pitchFamily="2" charset="0"/>
            </a:endParaRPr>
          </a:p>
        </p:txBody>
      </p:sp>
      <p:sp>
        <p:nvSpPr>
          <p:cNvPr id="8" name="TextBox 7"/>
          <p:cNvSpPr txBox="1"/>
          <p:nvPr/>
        </p:nvSpPr>
        <p:spPr>
          <a:xfrm>
            <a:off x="4678966" y="662945"/>
            <a:ext cx="2935668" cy="646331"/>
          </a:xfrm>
          <a:prstGeom prst="rect">
            <a:avLst/>
          </a:prstGeom>
          <a:noFill/>
          <a:ln w="28575">
            <a:solidFill>
              <a:schemeClr val="tx1"/>
            </a:solidFill>
          </a:ln>
        </p:spPr>
        <p:txBody>
          <a:bodyPr wrap="square" rtlCol="0">
            <a:spAutoFit/>
          </a:bodyPr>
          <a:lstStyle/>
          <a:p>
            <a:pPr algn="ctr"/>
            <a:r>
              <a:rPr lang="bn-BD" sz="3600" dirty="0" smtClean="0">
                <a:latin typeface="NikoshBAN" panose="02000000000000000000" pitchFamily="2" charset="0"/>
                <a:cs typeface="NikoshBAN" panose="02000000000000000000" pitchFamily="2" charset="0"/>
              </a:rPr>
              <a:t>পূর্বজ্ঞান যাচাই</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865706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extBox 1"/>
          <p:cNvSpPr txBox="1"/>
          <p:nvPr/>
        </p:nvSpPr>
        <p:spPr>
          <a:xfrm>
            <a:off x="3260033" y="646042"/>
            <a:ext cx="6414053" cy="584775"/>
          </a:xfrm>
          <a:prstGeom prst="rect">
            <a:avLst/>
          </a:prstGeom>
          <a:solidFill>
            <a:schemeClr val="accent2">
              <a:lumMod val="60000"/>
              <a:lumOff val="40000"/>
            </a:schemeClr>
          </a:solidFill>
          <a:ln w="28575">
            <a:solidFill>
              <a:schemeClr val="tx1"/>
            </a:solidFill>
          </a:ln>
        </p:spPr>
        <p:txBody>
          <a:bodyPr wrap="square" rtlCol="0">
            <a:spAutoFit/>
          </a:bodyPr>
          <a:lstStyle/>
          <a:p>
            <a:pPr algn="ctr"/>
            <a:r>
              <a:rPr lang="bn-BD" sz="3200" dirty="0" smtClean="0">
                <a:latin typeface="NikoshBAN" panose="02000000000000000000" pitchFamily="2" charset="0"/>
                <a:cs typeface="NikoshBAN" panose="02000000000000000000" pitchFamily="2" charset="0"/>
              </a:rPr>
              <a:t>প্রয়োজনীয় পুষ্টি গ্রহণ না করলে কী হবে?</a:t>
            </a:r>
            <a:endParaRPr lang="en-US" sz="3200" dirty="0">
              <a:latin typeface="NikoshBAN" panose="02000000000000000000" pitchFamily="2" charset="0"/>
              <a:cs typeface="NikoshBAN" panose="02000000000000000000" pitchFamily="2" charset="0"/>
            </a:endParaRPr>
          </a:p>
        </p:txBody>
      </p:sp>
      <p:sp>
        <p:nvSpPr>
          <p:cNvPr id="3" name="TextBox 2"/>
          <p:cNvSpPr txBox="1"/>
          <p:nvPr/>
        </p:nvSpPr>
        <p:spPr>
          <a:xfrm>
            <a:off x="2796207" y="2173357"/>
            <a:ext cx="7341703" cy="2308324"/>
          </a:xfrm>
          <a:prstGeom prst="rect">
            <a:avLst/>
          </a:prstGeom>
          <a:gradFill flip="none" rotWithShape="1">
            <a:gsLst>
              <a:gs pos="0">
                <a:schemeClr val="accent4">
                  <a:lumMod val="60000"/>
                  <a:lumOff val="40000"/>
                </a:schemeClr>
              </a:gs>
              <a:gs pos="50000">
                <a:schemeClr val="accent1">
                  <a:lumMod val="60000"/>
                  <a:lumOff val="40000"/>
                  <a:shade val="67500"/>
                  <a:satMod val="115000"/>
                </a:schemeClr>
              </a:gs>
              <a:gs pos="100000">
                <a:schemeClr val="accent1">
                  <a:lumMod val="60000"/>
                  <a:lumOff val="40000"/>
                  <a:shade val="100000"/>
                  <a:satMod val="115000"/>
                </a:schemeClr>
              </a:gs>
            </a:gsLst>
            <a:lin ang="2700000" scaled="1"/>
            <a:tileRect/>
          </a:gradFill>
          <a:ln w="28575">
            <a:solidFill>
              <a:schemeClr val="tx1"/>
            </a:solidFill>
          </a:ln>
        </p:spPr>
        <p:txBody>
          <a:bodyPr wrap="square" rtlCol="0">
            <a:spAutoFit/>
          </a:bodyPr>
          <a:lstStyle/>
          <a:p>
            <a:pPr marL="742950" indent="-742950">
              <a:buFont typeface="Wingdings" panose="05000000000000000000" pitchFamily="2" charset="2"/>
              <a:buChar char="v"/>
            </a:pPr>
            <a:r>
              <a:rPr lang="bn-BD" sz="3600" dirty="0" smtClean="0">
                <a:solidFill>
                  <a:schemeClr val="tx2">
                    <a:lumMod val="50000"/>
                  </a:schemeClr>
                </a:solidFill>
                <a:latin typeface="NikoshBAN" panose="02000000000000000000" pitchFamily="2" charset="0"/>
                <a:cs typeface="NikoshBAN" panose="02000000000000000000" pitchFamily="2" charset="0"/>
              </a:rPr>
              <a:t>শরীর দূর্বল হয়ে পড়ে।</a:t>
            </a:r>
          </a:p>
          <a:p>
            <a:pPr marL="742950" indent="-742950">
              <a:buFont typeface="Wingdings" panose="05000000000000000000" pitchFamily="2" charset="2"/>
              <a:buChar char="v"/>
            </a:pPr>
            <a:r>
              <a:rPr lang="bn-BD" sz="3600" dirty="0" smtClean="0">
                <a:solidFill>
                  <a:schemeClr val="tx2">
                    <a:lumMod val="50000"/>
                  </a:schemeClr>
                </a:solidFill>
                <a:latin typeface="NikoshBAN" panose="02000000000000000000" pitchFamily="2" charset="0"/>
                <a:cs typeface="NikoshBAN" panose="02000000000000000000" pitchFamily="2" charset="0"/>
              </a:rPr>
              <a:t>শরীর সহজেই রোগে আক্রান্ত হয়।</a:t>
            </a:r>
          </a:p>
          <a:p>
            <a:pPr marL="742950" indent="-742950">
              <a:buFont typeface="Wingdings" panose="05000000000000000000" pitchFamily="2" charset="2"/>
              <a:buChar char="v"/>
            </a:pPr>
            <a:r>
              <a:rPr lang="bn-BD" sz="3600" dirty="0" smtClean="0">
                <a:solidFill>
                  <a:schemeClr val="tx2">
                    <a:lumMod val="50000"/>
                  </a:schemeClr>
                </a:solidFill>
                <a:latin typeface="NikoshBAN" panose="02000000000000000000" pitchFamily="2" charset="0"/>
                <a:cs typeface="NikoshBAN" panose="02000000000000000000" pitchFamily="2" charset="0"/>
              </a:rPr>
              <a:t>কর্মক্ষমতা হ্রাস পায়।</a:t>
            </a:r>
          </a:p>
          <a:p>
            <a:pPr marL="742950" indent="-742950">
              <a:buFont typeface="Wingdings" panose="05000000000000000000" pitchFamily="2" charset="2"/>
              <a:buChar char="v"/>
            </a:pPr>
            <a:r>
              <a:rPr lang="bn-BD" sz="3600" dirty="0" smtClean="0">
                <a:solidFill>
                  <a:schemeClr val="tx2">
                    <a:lumMod val="50000"/>
                  </a:schemeClr>
                </a:solidFill>
                <a:latin typeface="NikoshBAN" panose="02000000000000000000" pitchFamily="2" charset="0"/>
                <a:cs typeface="NikoshBAN" panose="02000000000000000000" pitchFamily="2" charset="0"/>
              </a:rPr>
              <a:t>শিশুর স্বাভাবিক বিকাশ ও বৃদ্ধি ব্যাহত।  </a:t>
            </a:r>
            <a:endParaRPr lang="en-US" sz="3600" dirty="0">
              <a:solidFill>
                <a:schemeClr val="tx2">
                  <a:lumMod val="50000"/>
                </a:schemeClr>
              </a:solidFill>
              <a:latin typeface="NikoshBAN" panose="02000000000000000000" pitchFamily="2" charset="0"/>
              <a:cs typeface="NikoshBAN" panose="02000000000000000000" pitchFamily="2" charset="0"/>
            </a:endParaRPr>
          </a:p>
        </p:txBody>
      </p:sp>
      <p:sp>
        <p:nvSpPr>
          <p:cNvPr id="4" name="Frame 3"/>
          <p:cNvSpPr/>
          <p:nvPr/>
        </p:nvSpPr>
        <p:spPr>
          <a:xfrm>
            <a:off x="0" y="79513"/>
            <a:ext cx="12085983" cy="6778487"/>
          </a:xfrm>
          <a:prstGeom prst="frame">
            <a:avLst>
              <a:gd name="adj1" fmla="val 3104"/>
            </a:avLst>
          </a:prstGeom>
          <a:blipFill dpi="0" rotWithShape="1">
            <a:blip r:embed="rId2">
              <a:extLst>
                <a:ext uri="{28A0092B-C50C-407E-A947-70E740481C1C}">
                  <a14:useLocalDpi xmlns:a14="http://schemas.microsoft.com/office/drawing/2010/main" val="0"/>
                </a:ext>
              </a:extLst>
            </a:blip>
            <a:srcRect/>
            <a:stretch>
              <a:fillRect/>
            </a:stretch>
          </a:blip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pic>
        <p:nvPicPr>
          <p:cNvPr id="7" name="Picture 6" descr="Decorative Sun Clip Art at Clker.com - vector clip art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1062" y="391889"/>
            <a:ext cx="1431234" cy="1431234"/>
          </a:xfrm>
          <a:prstGeom prst="rect">
            <a:avLst/>
          </a:prstGeom>
        </p:spPr>
      </p:pic>
    </p:spTree>
    <p:extLst>
      <p:ext uri="{BB962C8B-B14F-4D97-AF65-F5344CB8AC3E}">
        <p14:creationId xmlns:p14="http://schemas.microsoft.com/office/powerpoint/2010/main" val="29005733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extBox 1"/>
          <p:cNvSpPr txBox="1"/>
          <p:nvPr/>
        </p:nvSpPr>
        <p:spPr>
          <a:xfrm>
            <a:off x="2252869" y="516835"/>
            <a:ext cx="7566992" cy="646331"/>
          </a:xfrm>
          <a:prstGeom prst="rect">
            <a:avLst/>
          </a:prstGeom>
          <a:solidFill>
            <a:schemeClr val="accent2">
              <a:lumMod val="60000"/>
              <a:lumOff val="40000"/>
            </a:schemeClr>
          </a:solidFill>
        </p:spPr>
        <p:txBody>
          <a:bodyPr wrap="square" rtlCol="0">
            <a:spAutoFit/>
          </a:bodyPr>
          <a:lstStyle/>
          <a:p>
            <a:pPr algn="ctr"/>
            <a:r>
              <a:rPr lang="bn-BD" sz="3600" dirty="0" smtClean="0">
                <a:latin typeface="NikoshBAN" panose="02000000000000000000" pitchFamily="2" charset="0"/>
                <a:cs typeface="NikoshBAN" panose="02000000000000000000" pitchFamily="2" charset="0"/>
              </a:rPr>
              <a:t>প্রয়োজনের চেয়ে কম বা বেশি খেলে কী হয়?</a:t>
            </a:r>
            <a:endParaRPr lang="en-US" sz="3600" dirty="0">
              <a:latin typeface="NikoshBAN" panose="02000000000000000000" pitchFamily="2" charset="0"/>
              <a:cs typeface="NikoshBAN" panose="02000000000000000000" pitchFamily="2" charset="0"/>
            </a:endParaRPr>
          </a:p>
        </p:txBody>
      </p:sp>
      <p:sp>
        <p:nvSpPr>
          <p:cNvPr id="3" name="TextBox 2"/>
          <p:cNvSpPr txBox="1"/>
          <p:nvPr/>
        </p:nvSpPr>
        <p:spPr>
          <a:xfrm>
            <a:off x="934278" y="1669774"/>
            <a:ext cx="10204174" cy="2862322"/>
          </a:xfrm>
          <a:prstGeom prst="rect">
            <a:avLst/>
          </a:prstGeom>
          <a:solidFill>
            <a:schemeClr val="accent2">
              <a:lumMod val="60000"/>
              <a:lumOff val="40000"/>
            </a:schemeClr>
          </a:solidFill>
          <a:ln w="28575">
            <a:solidFill>
              <a:schemeClr val="tx1"/>
            </a:solidFill>
          </a:ln>
        </p:spPr>
        <p:txBody>
          <a:bodyPr wrap="square" rtlCol="0">
            <a:spAutoFit/>
          </a:bodyPr>
          <a:lstStyle/>
          <a:p>
            <a:pPr marL="571500" indent="-571500">
              <a:buFont typeface="Wingdings" panose="05000000000000000000" pitchFamily="2" charset="2"/>
              <a:buChar char="v"/>
            </a:pPr>
            <a:r>
              <a:rPr lang="bn-BD" sz="3600" dirty="0" smtClean="0">
                <a:latin typeface="NikoshBAN" panose="02000000000000000000" pitchFamily="2" charset="0"/>
                <a:cs typeface="NikoshBAN" panose="02000000000000000000" pitchFamily="2" charset="0"/>
              </a:rPr>
              <a:t>আমরা জানি,প্রয়োজনীয় পুষ্টি উপাদান পেতে আমাদের সুষম খাদ্য খেতে হবে।কিন্তু যেসব খাবার স্বাস্থ্যসম্মত নয় তা আমাদের কম খাওয়া উচিত। আবার আমাদের শরীরে চাহিদার তুলনায় বেশি খাবার খেলে ,শরীর মোটা হয়ে যায়। শরীরে ক্লান্তি আসে,পড়ালেখা ও কাজে মন বসেনা।</a:t>
            </a:r>
            <a:endParaRPr lang="en-US" sz="3600" dirty="0">
              <a:latin typeface="NikoshBAN" panose="02000000000000000000" pitchFamily="2" charset="0"/>
              <a:cs typeface="NikoshBAN" panose="02000000000000000000" pitchFamily="2" charset="0"/>
            </a:endParaRPr>
          </a:p>
        </p:txBody>
      </p:sp>
      <p:sp>
        <p:nvSpPr>
          <p:cNvPr id="4" name="Frame 3"/>
          <p:cNvSpPr/>
          <p:nvPr/>
        </p:nvSpPr>
        <p:spPr>
          <a:xfrm>
            <a:off x="0" y="0"/>
            <a:ext cx="12085983" cy="6758609"/>
          </a:xfrm>
          <a:prstGeom prst="frame">
            <a:avLst>
              <a:gd name="adj1" fmla="val 2500"/>
            </a:avLst>
          </a:prstGeom>
          <a:blipFill dpi="0" rotWithShape="1">
            <a:blip r:embed="rId2">
              <a:extLst>
                <a:ext uri="{28A0092B-C50C-407E-A947-70E740481C1C}">
                  <a14:useLocalDpi xmlns:a14="http://schemas.microsoft.com/office/drawing/2010/main" val="0"/>
                </a:ext>
              </a:extLst>
            </a:blip>
            <a:srcRect/>
            <a:stretch>
              <a:fillRect/>
            </a:stretch>
          </a:bli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descr="Healthy &lt;strong&gt;Food&lt;/strong&gt; PNG Transparent &lt;strong&gt;Images&lt;/strong&gt; | PNG Al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288" y="4571926"/>
            <a:ext cx="2703442" cy="2146852"/>
          </a:xfrm>
          <a:prstGeom prst="rect">
            <a:avLst/>
          </a:prstGeom>
        </p:spPr>
      </p:pic>
      <p:pic>
        <p:nvPicPr>
          <p:cNvPr id="6" name="Picture 5" descr="Healthy &lt;strong&gt;Food&lt;/strong&gt; PNG Transparent &lt;strong&gt;Images&lt;/strong&gt; | PNG Al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99442" y="4542175"/>
            <a:ext cx="3048001" cy="2146852"/>
          </a:xfrm>
          <a:prstGeom prst="rect">
            <a:avLst/>
          </a:prstGeom>
        </p:spPr>
      </p:pic>
    </p:spTree>
    <p:extLst>
      <p:ext uri="{BB962C8B-B14F-4D97-AF65-F5344CB8AC3E}">
        <p14:creationId xmlns:p14="http://schemas.microsoft.com/office/powerpoint/2010/main" val="151782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846</TotalTime>
  <Words>421</Words>
  <Application>Microsoft Office PowerPoint</Application>
  <PresentationFormat>Widescreen</PresentationFormat>
  <Paragraphs>59</Paragraphs>
  <Slides>21</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NikoshBAN</vt:lpstr>
      <vt:lpstr>Vrinda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BALUAKANDI 2</dc:creator>
  <cp:lastModifiedBy>BALUAKANDI 2</cp:lastModifiedBy>
  <cp:revision>90</cp:revision>
  <dcterms:created xsi:type="dcterms:W3CDTF">2020-11-02T03:18:15Z</dcterms:created>
  <dcterms:modified xsi:type="dcterms:W3CDTF">2020-11-14T06:39:58Z</dcterms:modified>
</cp:coreProperties>
</file>