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94" r:id="rId3"/>
    <p:sldId id="379" r:id="rId4"/>
    <p:sldId id="381" r:id="rId5"/>
    <p:sldId id="338" r:id="rId6"/>
    <p:sldId id="382" r:id="rId7"/>
    <p:sldId id="354" r:id="rId8"/>
    <p:sldId id="389" r:id="rId9"/>
    <p:sldId id="329" r:id="rId10"/>
    <p:sldId id="390" r:id="rId11"/>
    <p:sldId id="264" r:id="rId12"/>
    <p:sldId id="265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66"/>
    <a:srgbClr val="0033CC"/>
    <a:srgbClr val="3333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0" autoAdjust="0"/>
    <p:restoredTop sz="94660"/>
  </p:normalViewPr>
  <p:slideViewPr>
    <p:cSldViewPr>
      <p:cViewPr varScale="1">
        <p:scale>
          <a:sx n="68" d="100"/>
          <a:sy n="68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AA7ED-19EE-4A79-9512-A42AB53F9EA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C01D2-EC50-45DE-B540-135A5E9F8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08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C01D2-EC50-45DE-B540-135A5E9F8BF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12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33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0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1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29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7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0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5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0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3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1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76200"/>
            <a:ext cx="662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57C5A2-827F-4926-8008-3F5BE195E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1981200"/>
            <a:ext cx="6858000" cy="320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37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8CC118-B16C-4685-82B3-1E7631723B30}"/>
              </a:ext>
            </a:extLst>
          </p:cNvPr>
          <p:cNvSpPr txBox="1"/>
          <p:nvPr/>
        </p:nvSpPr>
        <p:spPr>
          <a:xfrm>
            <a:off x="2286000" y="268069"/>
            <a:ext cx="4206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রাষ্ট্রীয় ব্যবসায়-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5F01BDDA-9753-43F1-AB94-084837F5F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03" y="854612"/>
            <a:ext cx="8245794" cy="483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447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A47C0D0-334A-4010-A808-6B6D4DFA098D}"/>
              </a:ext>
            </a:extLst>
          </p:cNvPr>
          <p:cNvSpPr/>
          <p:nvPr/>
        </p:nvSpPr>
        <p:spPr>
          <a:xfrm>
            <a:off x="2960077" y="533400"/>
            <a:ext cx="3124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E8C8BE9-4000-4B63-B83D-B90A7F9AA1E3}"/>
              </a:ext>
            </a:extLst>
          </p:cNvPr>
          <p:cNvSpPr/>
          <p:nvPr/>
        </p:nvSpPr>
        <p:spPr>
          <a:xfrm>
            <a:off x="407377" y="2438400"/>
            <a:ext cx="82296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১।রাষ্ট্রীয়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লোকসান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dirty="0"/>
          </a:p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517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124271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600" dirty="0" err="1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জনসেবা</a:t>
            </a:r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জনকল্যানই</a:t>
            </a:r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</a:t>
            </a:r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”-</a:t>
            </a:r>
            <a:r>
              <a:rPr lang="en-US" sz="3600" dirty="0" err="1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উক্তিটি</a:t>
            </a:r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solidFill>
                <a:srgbClr val="FF0000"/>
              </a:solidFill>
              <a:highlight>
                <a:srgbClr val="FFFF00"/>
              </a:highligh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532B7C-8758-40A0-A2A7-8FFA3B7A6BC7}"/>
              </a:ext>
            </a:extLst>
          </p:cNvPr>
          <p:cNvSpPr/>
          <p:nvPr/>
        </p:nvSpPr>
        <p:spPr>
          <a:xfrm>
            <a:off x="2628900" y="244370"/>
            <a:ext cx="3886200" cy="915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83C929-4A33-4401-93D7-0F90D406B4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648522"/>
            <a:ext cx="5867400" cy="265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9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A027F91-7BAB-44BC-9908-250D0AB46D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3126252"/>
            <a:ext cx="6019800" cy="306470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D8C78C16-AFBE-4FEB-9193-03363F29B215}"/>
              </a:ext>
            </a:extLst>
          </p:cNvPr>
          <p:cNvSpPr/>
          <p:nvPr/>
        </p:nvSpPr>
        <p:spPr>
          <a:xfrm>
            <a:off x="2133600" y="685800"/>
            <a:ext cx="5486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78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4352" y="3502133"/>
            <a:ext cx="416382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C00000"/>
                </a:solidFill>
                <a:highlight>
                  <a:srgbClr val="00FF00"/>
                </a:highlight>
                <a:latin typeface="SutonnyMJ" pitchFamily="2" charset="0"/>
                <a:cs typeface="NikoshBAN" pitchFamily="2" charset="0"/>
              </a:rPr>
              <a:t>বিষয়ঃ</a:t>
            </a:r>
            <a:r>
              <a:rPr lang="en-US" sz="4000" dirty="0">
                <a:solidFill>
                  <a:srgbClr val="C00000"/>
                </a:solidFill>
                <a:highlight>
                  <a:srgbClr val="00FF00"/>
                </a:highlight>
                <a:latin typeface="SutonnyMJ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highlight>
                  <a:srgbClr val="00FF00"/>
                </a:highlight>
                <a:latin typeface="SutonnyMJ" pitchFamily="2" charset="0"/>
                <a:cs typeface="NikoshBAN" pitchFamily="2" charset="0"/>
              </a:rPr>
              <a:t>ব্যবসায়</a:t>
            </a:r>
            <a:r>
              <a:rPr lang="en-US" sz="4000" dirty="0">
                <a:solidFill>
                  <a:srgbClr val="C00000"/>
                </a:solidFill>
                <a:highlight>
                  <a:srgbClr val="00FF00"/>
                </a:highlight>
                <a:latin typeface="SutonnyMJ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highlight>
                  <a:srgbClr val="00FF00"/>
                </a:highlight>
                <a:latin typeface="SutonnyMJ" pitchFamily="2" charset="0"/>
                <a:cs typeface="NikoshBAN" pitchFamily="2" charset="0"/>
              </a:rPr>
              <a:t>উদ্যোগ</a:t>
            </a:r>
            <a:r>
              <a:rPr lang="en-US" sz="4000" dirty="0">
                <a:solidFill>
                  <a:srgbClr val="C00000"/>
                </a:solidFill>
                <a:highlight>
                  <a:srgbClr val="00FF00"/>
                </a:highlight>
                <a:latin typeface="SutonnyMJ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>
                <a:solidFill>
                  <a:srgbClr val="C00000"/>
                </a:solidFill>
                <a:highlight>
                  <a:srgbClr val="00FF00"/>
                </a:highlight>
                <a:latin typeface="SutonnyMJ" pitchFamily="2" charset="0"/>
                <a:cs typeface="NikoshBAN" pitchFamily="2" charset="0"/>
              </a:rPr>
              <a:t>শ্রে</a:t>
            </a:r>
            <a:r>
              <a:rPr lang="bn-IN" sz="4000" dirty="0">
                <a:solidFill>
                  <a:srgbClr val="C00000"/>
                </a:solidFill>
                <a:highlight>
                  <a:srgbClr val="00FF00"/>
                </a:highlight>
                <a:latin typeface="SutonnyMJ" pitchFamily="2" charset="0"/>
                <a:cs typeface="NikoshBAN" pitchFamily="2" charset="0"/>
              </a:rPr>
              <a:t>ণি </a:t>
            </a:r>
            <a:r>
              <a:rPr lang="en-US" sz="4000" dirty="0">
                <a:solidFill>
                  <a:srgbClr val="C00000"/>
                </a:solidFill>
                <a:highlight>
                  <a:srgbClr val="00FF00"/>
                </a:highlight>
                <a:latin typeface="SutonnyMJ" pitchFamily="2" charset="0"/>
                <a:cs typeface="NikoshBAN" pitchFamily="2" charset="0"/>
              </a:rPr>
              <a:t>t</a:t>
            </a:r>
            <a:r>
              <a:rPr lang="bn-IN" sz="4000" dirty="0">
                <a:solidFill>
                  <a:srgbClr val="C00000"/>
                </a:solidFill>
                <a:highlight>
                  <a:srgbClr val="00FF00"/>
                </a:highlight>
                <a:latin typeface="SutonnyMJ" pitchFamily="2" charset="0"/>
                <a:cs typeface="NikoshBAN" pitchFamily="2" charset="0"/>
              </a:rPr>
              <a:t> নবম</a:t>
            </a:r>
            <a:endParaRPr lang="en-US" sz="4000" dirty="0">
              <a:solidFill>
                <a:srgbClr val="C00000"/>
              </a:solidFill>
              <a:highlight>
                <a:srgbClr val="00FF00"/>
              </a:highlight>
              <a:latin typeface="SutonnyMJ" pitchFamily="2" charset="0"/>
              <a:cs typeface="NikoshBAN" pitchFamily="2" charset="0"/>
            </a:endParaRPr>
          </a:p>
          <a:p>
            <a:r>
              <a:rPr lang="bn-IN" sz="4000" dirty="0">
                <a:solidFill>
                  <a:srgbClr val="C00000"/>
                </a:solidFill>
                <a:highlight>
                  <a:srgbClr val="00FF00"/>
                </a:highlight>
                <a:latin typeface="SutonnyMJ" pitchFamily="2" charset="0"/>
                <a:cs typeface="NikoshBAN" pitchFamily="2" charset="0"/>
              </a:rPr>
              <a:t>অধ্যায় </a:t>
            </a:r>
            <a:r>
              <a:rPr lang="en-US" sz="4000" dirty="0">
                <a:solidFill>
                  <a:srgbClr val="C00000"/>
                </a:solidFill>
                <a:highlight>
                  <a:srgbClr val="00FF00"/>
                </a:highlight>
                <a:latin typeface="SutonnyMJ" pitchFamily="2" charset="0"/>
                <a:cs typeface="NikoshBAN" pitchFamily="2" charset="0"/>
              </a:rPr>
              <a:t>t</a:t>
            </a:r>
            <a:r>
              <a:rPr lang="bn-IN" sz="4000" dirty="0">
                <a:solidFill>
                  <a:srgbClr val="C00000"/>
                </a:solidFill>
                <a:highlight>
                  <a:srgbClr val="00FF00"/>
                </a:highlight>
                <a:latin typeface="SutonnyMJ" pitchFamily="2" charset="0"/>
                <a:cs typeface="NikoshBAN" pitchFamily="2" charset="0"/>
              </a:rPr>
              <a:t> চতুর্থ</a:t>
            </a:r>
            <a:endParaRPr lang="en-US" sz="4000" dirty="0">
              <a:solidFill>
                <a:srgbClr val="C00000"/>
              </a:solidFill>
              <a:highlight>
                <a:srgbClr val="00FF00"/>
              </a:highlight>
              <a:latin typeface="SutonnyMJ" pitchFamily="2" charset="0"/>
              <a:cs typeface="NikoshBAN" pitchFamily="2" charset="0"/>
            </a:endParaRPr>
          </a:p>
          <a:p>
            <a:endParaRPr lang="bn-BD" sz="3200" dirty="0">
              <a:solidFill>
                <a:srgbClr val="C00000"/>
              </a:solidFill>
              <a:highlight>
                <a:srgbClr val="00FF00"/>
              </a:highlight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E3EB42-A39B-4C37-AC51-04D6D62B2009}"/>
              </a:ext>
            </a:extLst>
          </p:cNvPr>
          <p:cNvSpPr txBox="1"/>
          <p:nvPr/>
        </p:nvSpPr>
        <p:spPr>
          <a:xfrm>
            <a:off x="295824" y="3521837"/>
            <a:ext cx="419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C00000"/>
                </a:solidFill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>
                <a:solidFill>
                  <a:srgbClr val="C00000"/>
                </a:solidFill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দুলাল</a:t>
            </a:r>
            <a:r>
              <a:rPr lang="en-US" sz="4000" dirty="0">
                <a:solidFill>
                  <a:srgbClr val="C00000"/>
                </a:solidFill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rgbClr val="C00000"/>
                </a:solidFill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হোসেন</a:t>
            </a:r>
            <a:endParaRPr lang="bn-IN" sz="4000" dirty="0">
              <a:solidFill>
                <a:srgbClr val="C00000"/>
              </a:solidFill>
              <a:highlight>
                <a:srgbClr val="00FF00"/>
              </a:highlight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solidFill>
                  <a:srgbClr val="C00000"/>
                </a:solidFill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সহকারি শিক্ষক (ব্যবসায় শিক্ষা)</a:t>
            </a:r>
          </a:p>
          <a:p>
            <a:r>
              <a:rPr lang="en-US" sz="3200" dirty="0" err="1">
                <a:solidFill>
                  <a:srgbClr val="C00000"/>
                </a:solidFill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বাঙ্গুরী</a:t>
            </a:r>
            <a:r>
              <a:rPr lang="en-US" sz="3200" dirty="0">
                <a:solidFill>
                  <a:srgbClr val="C00000"/>
                </a:solidFill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>
                <a:solidFill>
                  <a:srgbClr val="C00000"/>
                </a:solidFill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>
                <a:solidFill>
                  <a:srgbClr val="C00000"/>
                </a:solidFill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>
                <a:solidFill>
                  <a:srgbClr val="C00000"/>
                </a:solidFill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দেবিদ্বার</a:t>
            </a:r>
            <a:r>
              <a:rPr lang="en-US" sz="3200" dirty="0">
                <a:solidFill>
                  <a:srgbClr val="C00000"/>
                </a:solidFill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solidFill>
                  <a:srgbClr val="C00000"/>
                </a:solidFill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>
                <a:solidFill>
                  <a:srgbClr val="C00000"/>
                </a:solidFill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B61337D-38B5-4B5F-BEA0-EC91F77049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81000"/>
            <a:ext cx="2514600" cy="2877068"/>
          </a:xfrm>
        </p:spPr>
      </p:pic>
    </p:spTree>
    <p:extLst>
      <p:ext uri="{BB962C8B-B14F-4D97-AF65-F5344CB8AC3E}">
        <p14:creationId xmlns:p14="http://schemas.microsoft.com/office/powerpoint/2010/main" val="289744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2E223E-1415-4C84-847D-7324B09D7D62}"/>
              </a:ext>
            </a:extLst>
          </p:cNvPr>
          <p:cNvSpPr txBox="1"/>
          <p:nvPr/>
        </p:nvSpPr>
        <p:spPr>
          <a:xfrm>
            <a:off x="304800" y="381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716E8-530D-4CCA-AE33-2BF82E478C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561545"/>
            <a:ext cx="3505200" cy="21431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B05D58A-F088-487D-A44A-115E4D3478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748087"/>
            <a:ext cx="3886200" cy="21431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E165CE1-96C9-4E21-837D-35248831CA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255" y="1666068"/>
            <a:ext cx="3202745" cy="16573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7421A80-0A15-414D-8068-3112A69F28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8762"/>
            <a:ext cx="35814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85993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ardrop 1">
            <a:extLst>
              <a:ext uri="{FF2B5EF4-FFF2-40B4-BE49-F238E27FC236}">
                <a16:creationId xmlns:a16="http://schemas.microsoft.com/office/drawing/2014/main" id="{8CCEB944-BC96-4D79-8ABA-534A25EF26A7}"/>
              </a:ext>
            </a:extLst>
          </p:cNvPr>
          <p:cNvSpPr/>
          <p:nvPr/>
        </p:nvSpPr>
        <p:spPr>
          <a:xfrm>
            <a:off x="762000" y="1371600"/>
            <a:ext cx="7620000" cy="48768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highlight>
                  <a:srgbClr val="00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7200" dirty="0">
                <a:highlight>
                  <a:srgbClr val="00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highlight>
                  <a:srgbClr val="00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endParaRPr lang="en-US" sz="7200" dirty="0">
              <a:highlight>
                <a:srgbClr val="00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24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705451"/>
            <a:ext cx="8077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পাঠ শেষে শিক্ষার্থীরা—</a:t>
            </a:r>
            <a:endParaRPr lang="en-US" sz="4000" dirty="0">
              <a:highlight>
                <a:srgbClr val="00FF00"/>
              </a:highlight>
              <a:latin typeface="NikoshBAN" pitchFamily="2" charset="0"/>
              <a:cs typeface="NikoshBAN" pitchFamily="2" charset="0"/>
            </a:endParaRPr>
          </a:p>
          <a:p>
            <a:endParaRPr lang="bn-IN" sz="3200" dirty="0">
              <a:highlight>
                <a:srgbClr val="00FF00"/>
              </a:highlight>
              <a:latin typeface="NikoshBAN" pitchFamily="2" charset="0"/>
              <a:cs typeface="NikoshBAN" pitchFamily="2" charset="0"/>
            </a:endParaRPr>
          </a:p>
          <a:p>
            <a:endParaRPr lang="bn-IN" sz="1400" dirty="0">
              <a:highlight>
                <a:srgbClr val="00FF00"/>
              </a:highlight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১। রাষ্ট্রীয় ব্যবসায় </a:t>
            </a:r>
            <a:r>
              <a:rPr lang="en-US" sz="3600" dirty="0" err="1"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 তা </a:t>
            </a:r>
            <a:r>
              <a:rPr lang="en-US" sz="3600" dirty="0" err="1"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পারবে।</a:t>
            </a:r>
            <a:r>
              <a:rPr lang="en-US" sz="3600" dirty="0"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 </a:t>
            </a:r>
            <a:endParaRPr lang="bn-IN" sz="3600" dirty="0">
              <a:highlight>
                <a:srgbClr val="00FF00"/>
              </a:highlight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২। রাষ্ট্রীয় ব্যবসায়ের বৈশিষ্ট্য বর্ণনা করতে পারবে।</a:t>
            </a:r>
          </a:p>
          <a:p>
            <a:r>
              <a:rPr lang="bn-IN" sz="3600" dirty="0">
                <a:highlight>
                  <a:srgbClr val="00FF00"/>
                </a:highlight>
                <a:latin typeface="NikoshBAN" pitchFamily="2" charset="0"/>
                <a:cs typeface="NikoshBAN" pitchFamily="2" charset="0"/>
              </a:rPr>
              <a:t>৩। রাষ্ট্রীয় ব্যবসায়ের প্রয়োজনীয়তা ব্যাখ্যা করতে পারবে।</a:t>
            </a:r>
          </a:p>
          <a:p>
            <a:endParaRPr lang="en-US" sz="2400" dirty="0">
              <a:highlight>
                <a:srgbClr val="00FF00"/>
              </a:highlight>
              <a:latin typeface="NikoshBAN" pitchFamily="2" charset="0"/>
              <a:cs typeface="NikoshBAN" pitchFamily="2" charset="0"/>
            </a:endParaRPr>
          </a:p>
          <a:p>
            <a:endParaRPr lang="bn-IN" sz="3200" dirty="0">
              <a:solidFill>
                <a:schemeClr val="bg1"/>
              </a:solidFill>
              <a:highlight>
                <a:srgbClr val="00FF00"/>
              </a:highligh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46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CC8274-FFC0-41DB-A39B-B549CA836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6020"/>
            <a:ext cx="8000999" cy="37147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4D0759-B880-400A-A6D5-B70DF3B75C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933450"/>
            <a:ext cx="7962899" cy="3714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47B96D-B732-433F-8C65-98D6FCFEC9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9" y="924735"/>
            <a:ext cx="8000999" cy="37147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2284192-2E03-41E4-ACD0-747291704A23}"/>
              </a:ext>
            </a:extLst>
          </p:cNvPr>
          <p:cNvSpPr txBox="1"/>
          <p:nvPr/>
        </p:nvSpPr>
        <p:spPr>
          <a:xfrm>
            <a:off x="533401" y="4876800"/>
            <a:ext cx="8000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১৯৭১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ৃহ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কল-কার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ষ্ঠান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মালিকানায়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জাতীয়করণ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আওতায়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ক,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া,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প,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র্ণ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াষ্ট্রায়ত্ব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র্জন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বরং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জনকল্যাণই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উ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81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48000" y="1917206"/>
            <a:ext cx="4267200" cy="1062037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রাষ্ট্রীয় ব্যবসায় কাকে বলে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5BBA27A-7EE6-4E2A-8CFA-98A0F6E913D5}"/>
              </a:ext>
            </a:extLst>
          </p:cNvPr>
          <p:cNvSpPr/>
          <p:nvPr/>
        </p:nvSpPr>
        <p:spPr>
          <a:xfrm>
            <a:off x="3733800" y="533400"/>
            <a:ext cx="3200400" cy="1062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D4A619-01BA-4BBD-959A-F04F05C5B9F6}"/>
              </a:ext>
            </a:extLst>
          </p:cNvPr>
          <p:cNvSpPr/>
          <p:nvPr/>
        </p:nvSpPr>
        <p:spPr>
          <a:xfrm>
            <a:off x="533400" y="3301012"/>
            <a:ext cx="8305800" cy="2828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dirty="0">
                <a:latin typeface="NikoshBAN" pitchFamily="2" charset="0"/>
                <a:cs typeface="NikoshBAN" pitchFamily="2" charset="0"/>
              </a:rPr>
              <a:t> রাষ্ট্রীয় উদ্যোগে প্রতিষ্ঠিত বা রাষ্ট্রীয়করণকৃত যে সকল শিল্প ও বাণিজ্যিক প্রতিষ্ঠানের মালিকানা রাষ্ট্রের অধীনে থাকে এবং সেগুলোর পরিচালনা ও নিয়ন্ত্রণের ভার প্রত্যক্ষ বা পরোক্ষভাবে সরকারের হাতে থাকে সেগুলোকে রাষ্ট্রিয় ব্যবসায় বলে</a:t>
            </a:r>
            <a:r>
              <a:rPr lang="bn-IN" sz="1800" dirty="0">
                <a:latin typeface="NikoshBAN" pitchFamily="2" charset="0"/>
                <a:cs typeface="NikoshBAN" pitchFamily="2" charset="0"/>
              </a:rPr>
              <a:t>।</a:t>
            </a:r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24C17B-700E-43BF-94C2-A7477A7FBA69}"/>
              </a:ext>
            </a:extLst>
          </p:cNvPr>
          <p:cNvSpPr txBox="1"/>
          <p:nvPr/>
        </p:nvSpPr>
        <p:spPr>
          <a:xfrm>
            <a:off x="3352800" y="304800"/>
            <a:ext cx="2411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F614FF-8939-453E-8761-DFEBB4C44791}"/>
              </a:ext>
            </a:extLst>
          </p:cNvPr>
          <p:cNvSpPr txBox="1"/>
          <p:nvPr/>
        </p:nvSpPr>
        <p:spPr>
          <a:xfrm>
            <a:off x="515022" y="4953000"/>
            <a:ext cx="8113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ধারণা ও বৈশিষ্ট্য বিশ্লেষণ করে রাষ্ট্রীয় ব্যবসায়ের প্রয়োজনীয়তা চিহ্নিত কর।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B55CBD-3DE7-4DB7-AE93-902EAC59F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1600200"/>
            <a:ext cx="6324600" cy="314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58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325177"/>
              </p:ext>
            </p:extLst>
          </p:nvPr>
        </p:nvGraphicFramePr>
        <p:xfrm>
          <a:off x="685800" y="914400"/>
          <a:ext cx="7924800" cy="45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6323">
                <a:tc gridSpan="2">
                  <a:txBody>
                    <a:bodyPr/>
                    <a:lstStyle/>
                    <a:p>
                      <a:pPr algn="ctr"/>
                      <a:r>
                        <a:rPr lang="bn-IN" sz="3600" b="0" baseline="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রাষ্ট্রীয় ব্যবসায়ের প্রয়োজনীয়তা</a:t>
                      </a:r>
                      <a:endParaRPr lang="en-US" sz="3600" b="0" dirty="0">
                        <a:highlight>
                          <a:srgbClr val="00FF00"/>
                        </a:highligh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659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১.</a:t>
                      </a:r>
                      <a:endParaRPr lang="en-US" sz="2400" dirty="0">
                        <a:highlight>
                          <a:srgbClr val="00FF00"/>
                        </a:highligh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জনকল্যাণের উদ্দেশ্য মুখ্য বিধায় বিশ্বের প্রত্যেক দেশেই এটি খুব প্রয়োজন।</a:t>
                      </a:r>
                      <a:endParaRPr lang="en-US" sz="2400" dirty="0">
                        <a:highlight>
                          <a:srgbClr val="00FF00"/>
                        </a:highligh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659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২. </a:t>
                      </a:r>
                      <a:endParaRPr lang="en-US" sz="2400" dirty="0">
                        <a:highlight>
                          <a:srgbClr val="00FF00"/>
                        </a:highligh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মুদ্রা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400" dirty="0" err="1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ব্যা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r>
                        <a:rPr lang="en-US" sz="2400" dirty="0" err="1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কি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ব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্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য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ব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স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া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য়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ি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য়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্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ত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্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র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ণ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ে 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র</a:t>
                      </a:r>
                      <a:r>
                        <a:rPr lang="en-US" sz="2400" dirty="0" err="1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াষ্ট্রীয়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ব্যবসায়ের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প্রয়োজনীয়তা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অপরিহার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্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য।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659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৩.</a:t>
                      </a:r>
                      <a:endParaRPr lang="en-US" sz="2400" dirty="0">
                        <a:highlight>
                          <a:srgbClr val="00FF00"/>
                        </a:highligh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অ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ধ</a:t>
                      </a:r>
                      <a:r>
                        <a:rPr lang="en-US" sz="2400" dirty="0" err="1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িক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কর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্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ম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স</a:t>
                      </a:r>
                      <a:r>
                        <a:rPr lang="en-US" sz="2400" dirty="0" err="1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ংস্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থ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া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স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ৃ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ষ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্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ট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ি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ত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ে 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র</a:t>
                      </a:r>
                      <a:r>
                        <a:rPr lang="en-US" sz="2400" dirty="0" err="1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াষ্ট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ী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য় 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ব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্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য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ব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স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া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য়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আ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ব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শ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্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য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ক।</a:t>
                      </a:r>
                      <a:endParaRPr lang="en-US" sz="3200" dirty="0">
                        <a:highlight>
                          <a:srgbClr val="00FF00"/>
                        </a:highligh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659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৪.</a:t>
                      </a:r>
                      <a:endParaRPr lang="en-US" sz="2400" dirty="0">
                        <a:highlight>
                          <a:srgbClr val="00FF00"/>
                        </a:highligh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প্রাক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ৃ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ত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ি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ক 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স</a:t>
                      </a:r>
                      <a:r>
                        <a:rPr lang="en-US" sz="2400" dirty="0" err="1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ম্পদের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সুস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ম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ব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ণ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্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ট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ে 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র</a:t>
                      </a:r>
                      <a:r>
                        <a:rPr lang="en-US" sz="2400" dirty="0" err="1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াষ্টীয়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ব্যবসায়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গুরুত্বপূর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্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ণ 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ভ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ূ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ম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ি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ক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া 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প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া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ল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ন 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ক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র</a:t>
                      </a:r>
                      <a:r>
                        <a:rPr lang="as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ে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3200" dirty="0">
                        <a:highlight>
                          <a:srgbClr val="00FF00"/>
                        </a:highligh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659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৫.</a:t>
                      </a:r>
                      <a:endParaRPr lang="en-US" sz="2400" dirty="0">
                        <a:highlight>
                          <a:srgbClr val="00FF00"/>
                        </a:highligh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দেশরক্ষার স্বার্থে নির্মাণের মতো স্পর্শকাতর সেক্টরে রাষ্ট্রীয় ব্যবসায় প্রয়োজন।</a:t>
                      </a:r>
                      <a:endParaRPr lang="en-US" sz="3200" dirty="0">
                        <a:highlight>
                          <a:srgbClr val="00FF00"/>
                        </a:highligh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457803"/>
                  </a:ext>
                </a:extLst>
              </a:tr>
              <a:tr h="611659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৬.</a:t>
                      </a:r>
                      <a:endParaRPr lang="en-US" sz="2400" dirty="0">
                        <a:highlight>
                          <a:srgbClr val="00FF00"/>
                        </a:highligh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400" dirty="0">
                          <a:highlight>
                            <a:srgbClr val="00FF00"/>
                          </a:highlight>
                          <a:latin typeface="NikoshBAN" pitchFamily="2" charset="0"/>
                          <a:cs typeface="NikoshBAN" pitchFamily="2" charset="0"/>
                        </a:rPr>
                        <a:t>সেবার মান ধরে রফখতে কিছু কিছু ক্ষেত্রে রাষ্ট্রীয় ব্যবসায় খুবই গুরুত্বপূর্ণ।</a:t>
                      </a:r>
                      <a:endParaRPr lang="en-US" sz="2400" dirty="0">
                        <a:highlight>
                          <a:srgbClr val="00FF00"/>
                        </a:highligh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992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331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7189</TotalTime>
  <Words>451</Words>
  <Application>Microsoft Office PowerPoint</Application>
  <PresentationFormat>On-screen Show (4:3)</PresentationFormat>
  <Paragraphs>44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Corbel</vt:lpstr>
      <vt:lpstr>NikoshBAN</vt:lpstr>
      <vt:lpstr>SutonnyMJ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md younus</cp:lastModifiedBy>
  <cp:revision>1855</cp:revision>
  <dcterms:created xsi:type="dcterms:W3CDTF">2006-08-16T00:00:00Z</dcterms:created>
  <dcterms:modified xsi:type="dcterms:W3CDTF">2020-11-14T07:54:33Z</dcterms:modified>
</cp:coreProperties>
</file>