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01" r:id="rId2"/>
    <p:sldId id="277" r:id="rId3"/>
    <p:sldId id="278" r:id="rId4"/>
    <p:sldId id="280" r:id="rId5"/>
    <p:sldId id="281" r:id="rId6"/>
    <p:sldId id="302" r:id="rId7"/>
    <p:sldId id="282" r:id="rId8"/>
    <p:sldId id="279" r:id="rId9"/>
    <p:sldId id="284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20" autoAdjust="0"/>
  </p:normalViewPr>
  <p:slideViewPr>
    <p:cSldViewPr>
      <p:cViewPr varScale="1">
        <p:scale>
          <a:sx n="65" d="100"/>
          <a:sy n="65" d="100"/>
        </p:scale>
        <p:origin x="13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70C8-251E-4890-96B7-50B685C0C40D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52274-8051-495A-94B9-14ACA923E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7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52274-8051-495A-94B9-14ACA923EC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F2856D-115D-4237-9B1A-34D03BAC2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0" y="0"/>
            <a:ext cx="9144000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AD835A-E215-4890-9293-3C67E1FEE9BD}"/>
              </a:ext>
            </a:extLst>
          </p:cNvPr>
          <p:cNvSpPr txBox="1"/>
          <p:nvPr/>
        </p:nvSpPr>
        <p:spPr>
          <a:xfrm>
            <a:off x="1850923" y="5410200"/>
            <a:ext cx="49530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7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2019300" y="262123"/>
            <a:ext cx="5105400" cy="1033272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/>
              <a:t>খাসিদের</a:t>
            </a:r>
            <a:r>
              <a:rPr lang="en-US" sz="4400" b="1" i="1" dirty="0"/>
              <a:t> </a:t>
            </a:r>
            <a:r>
              <a:rPr lang="en-US" sz="4400" b="1" i="1" dirty="0" err="1"/>
              <a:t>অবস্থানঃ</a:t>
            </a:r>
            <a:r>
              <a:rPr lang="en-US" sz="4400" b="1" i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" y="5257800"/>
            <a:ext cx="84582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 সিলেটে জয়ন্তা বা জৈন্তিয়া নামে একটি রাজ্য ছিল । ধারণা করা হয় , খাসি জনগোষ্ঠী ঐ রাজ্যে বাস করতেন 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4233"/>
            <a:ext cx="8114263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13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438400" y="304800"/>
            <a:ext cx="4267200" cy="1143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/>
              <a:t>ভাষাঃ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974633" y="1639529"/>
            <a:ext cx="3886200" cy="4876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গারোদের মতো খাসি জনগোষ্ঠীর নিজস্ব ভাষা আছে।তবে লিখিত কোনো বর্নমালা নেই।তাদের ভাষার নাম </a:t>
            </a:r>
            <a:r>
              <a:rPr lang="bn-BD" sz="36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মনখেমে</a:t>
            </a:r>
            <a:r>
              <a:rPr lang="bn-BD" sz="3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47" y="1676400"/>
            <a:ext cx="4386019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435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2239297" y="297542"/>
            <a:ext cx="5181600" cy="6858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/>
              <a:t>সমাজ</a:t>
            </a:r>
            <a:r>
              <a:rPr lang="en-US" sz="4000" b="1" i="1" dirty="0"/>
              <a:t> </a:t>
            </a:r>
            <a:r>
              <a:rPr lang="en-US" sz="4000" b="1" i="1" dirty="0" err="1"/>
              <a:t>ব্যবস্থাঃ</a:t>
            </a:r>
            <a:r>
              <a:rPr lang="en-US" sz="4000" b="1" i="1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EA7615-0F7D-46C9-A1DD-F1E4CBE3A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88" y="1211942"/>
            <a:ext cx="2953691" cy="3512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reebordi+Correspondejjnt+24-9-2011-.jpg">
            <a:extLst>
              <a:ext uri="{FF2B5EF4-FFF2-40B4-BE49-F238E27FC236}">
                <a16:creationId xmlns:a16="http://schemas.microsoft.com/office/drawing/2014/main" id="{F08B9C1A-005C-4C19-ACCA-6E6FDDBAF4D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1630" y="1189819"/>
            <a:ext cx="2767387" cy="3512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7429" r="41752" b="2693"/>
          <a:stretch/>
        </p:blipFill>
        <p:spPr>
          <a:xfrm>
            <a:off x="6477968" y="1211942"/>
            <a:ext cx="2666032" cy="35124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28600" y="4953000"/>
            <a:ext cx="8686800" cy="166914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জনগোষ্ঠীর সমাজ ব্যবস্থাও গারো সমাজের মতোই মাতৃতান্ত্রিক । পারিবারিক সম্পত্তির বেশিরভাগের উত্তরাধিকারী হয় পরিবারের সবচেয়ে ছোট মেয়ে ।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3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Terminator 2"/>
          <p:cNvSpPr/>
          <p:nvPr/>
        </p:nvSpPr>
        <p:spPr>
          <a:xfrm>
            <a:off x="1981200" y="304800"/>
            <a:ext cx="5486400" cy="8382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জীবিকা</a:t>
            </a:r>
            <a:r>
              <a:rPr lang="en-US" sz="5400" dirty="0"/>
              <a:t> </a:t>
            </a:r>
            <a:r>
              <a:rPr lang="en-US" sz="5400" dirty="0" err="1"/>
              <a:t>নির্বাহঃ</a:t>
            </a:r>
            <a:r>
              <a:rPr lang="en-US" sz="54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04" y="1295399"/>
            <a:ext cx="2816058" cy="40269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66" y="1295399"/>
            <a:ext cx="2691915" cy="4026953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07" y="1295399"/>
            <a:ext cx="2528297" cy="402695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290604" y="5537654"/>
            <a:ext cx="8576500" cy="11050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 জনগোষ্ঠী কৃষিকাজ করে জীবিকা নির্বাহ করেন। তাঁরা প্রচুর পান ও মধুর চাষও করেন।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4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53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Alternate Process 2"/>
          <p:cNvSpPr/>
          <p:nvPr/>
        </p:nvSpPr>
        <p:spPr>
          <a:xfrm>
            <a:off x="2590800" y="228600"/>
            <a:ext cx="3962400" cy="838200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2" y="1188766"/>
            <a:ext cx="4183358" cy="2298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1" y="3558892"/>
            <a:ext cx="4183359" cy="2298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42" y="1188766"/>
            <a:ext cx="4319023" cy="2370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42" y="3558892"/>
            <a:ext cx="4319023" cy="2298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78888" y="5959596"/>
            <a:ext cx="8586223" cy="6096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প্রধান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খাদ্য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ভাত,মাংশ,শুটকি,মধু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ইত্যাদি</a:t>
            </a:r>
            <a:r>
              <a:rPr lang="en-US" sz="3200" b="1" dirty="0">
                <a:solidFill>
                  <a:srgbClr val="7030A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7312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47900" y="304800"/>
            <a:ext cx="4648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পছন্দনীয়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খাবারঃ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 descr="C:\Users\ATAUR\Desktop\khasiya\s_shupty_1291358688_1-3751463904_901e33ca24.jpg"/>
          <p:cNvPicPr>
            <a:picLocks noChangeAspect="1" noChangeArrowheads="1"/>
          </p:cNvPicPr>
          <p:nvPr/>
        </p:nvPicPr>
        <p:blipFill>
          <a:blip r:embed="rId2"/>
          <a:srcRect l="7242" t="6667" r="3390" b="4444"/>
          <a:stretch>
            <a:fillRect/>
          </a:stretch>
        </p:blipFill>
        <p:spPr bwMode="auto">
          <a:xfrm>
            <a:off x="304800" y="1447479"/>
            <a:ext cx="2932603" cy="3274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51" y="1447480"/>
            <a:ext cx="2602937" cy="3274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6047636" y="1447478"/>
            <a:ext cx="2791953" cy="3274037"/>
            <a:chOff x="3429000" y="3009900"/>
            <a:chExt cx="3810000" cy="2857500"/>
          </a:xfrm>
        </p:grpSpPr>
        <p:pic>
          <p:nvPicPr>
            <p:cNvPr id="7" name="Picture 6" descr="C:\Users\ATAUR\Pictures\vlcsnap-2015-08-17-08h34m18s147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29000" y="3009900"/>
              <a:ext cx="3810000" cy="28575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C:\Users\ATAUR\Desktop\khasiya\dutchman_1250068258_2-tea-cup-small-thumb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0" r="6250" b="12500"/>
            <a:stretch>
              <a:fillRect/>
            </a:stretch>
          </p:blipFill>
          <p:spPr bwMode="auto">
            <a:xfrm>
              <a:off x="3581400" y="4876800"/>
              <a:ext cx="1139371" cy="92026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304801" y="4949793"/>
            <a:ext cx="8534788" cy="183016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 পান-সুপারিকে খুবই পবিত্র মনে করেন । বাড়িতে অতিথি এলে পান-সুপারি এবং চা দিয়ে আপ্যায়ন করা হয় 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/>
          <p:cNvSpPr/>
          <p:nvPr/>
        </p:nvSpPr>
        <p:spPr>
          <a:xfrm>
            <a:off x="3121742" y="0"/>
            <a:ext cx="2819400" cy="1295400"/>
          </a:xfrm>
          <a:prstGeom prst="flowChartManualInpu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পোশাকঃ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87A4D-304D-4B5A-9202-1030F226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593" y="1447800"/>
            <a:ext cx="41148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2" y="1447800"/>
            <a:ext cx="4114802" cy="3962400"/>
          </a:xfrm>
          <a:prstGeom prst="rect">
            <a:avLst/>
          </a:prstGeom>
          <a:solidFill>
            <a:srgbClr val="92D050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87594" y="5562603"/>
            <a:ext cx="4114802" cy="106679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 পকেট ছাড়া শার্ট ও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পরেন,যার নাম </a:t>
            </a:r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ফুংগ মারুং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3731" y="5562600"/>
            <a:ext cx="4114799" cy="106679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 মেয়েরা </a:t>
            </a:r>
            <a:r>
              <a:rPr lang="bn-BD" sz="2400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কাজিম পিন </a:t>
            </a:r>
            <a:r>
              <a:rPr lang="bn-BD" sz="24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 ব্লাউজ ও লুঙ্গি পরেন।</a:t>
            </a:r>
            <a:endParaRPr lang="en-US" sz="2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7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28900" y="304800"/>
            <a:ext cx="3886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ধর্মঃ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845A2-60E5-413F-BC84-666658B86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7" y="1333500"/>
            <a:ext cx="4080206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33500"/>
            <a:ext cx="4232606" cy="37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5313106"/>
            <a:ext cx="8593303" cy="1295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খাসিরা বিভিন্ন দেবতার পুজা করেন।তাদের প্রধান দেবতার নাম উব্লাই নাংথউ যাকে তারা পৃথিবীর সৃষ্টিকর্তা মনে করেন।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0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459" y="-14060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05665" y="217784"/>
            <a:ext cx="49530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উৎসবঃ</a:t>
            </a:r>
            <a:r>
              <a:rPr lang="en-US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114800" cy="299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799"/>
            <a:ext cx="4287953" cy="2991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4786637"/>
            <a:ext cx="8555153" cy="1676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ধরনের অনুষ্ঠান যেমন- পূজা পার্বণ,বিয়ে,খরা,অতিবৃষ্টি , ফসলহানি ইত্যাদি অনুষ্ঠানে নাচ,গান করা হয়। এই উপলক্ষে খাসি জনগোষ্ঠী উৎসবের আয়োজন করেন।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6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304800" y="296136"/>
            <a:ext cx="2545081" cy="133296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/>
              <a:t>জোড়ায়</a:t>
            </a:r>
            <a:r>
              <a:rPr lang="en-US" sz="3200" b="1" i="1" dirty="0"/>
              <a:t> </a:t>
            </a:r>
          </a:p>
          <a:p>
            <a:pPr algn="ctr"/>
            <a:r>
              <a:rPr lang="en-US" sz="3200" b="1" i="1" dirty="0" err="1"/>
              <a:t>কাজঃ</a:t>
            </a:r>
            <a:endParaRPr lang="en-US" sz="3200" b="1" i="1" dirty="0"/>
          </a:p>
        </p:txBody>
      </p:sp>
      <p:sp>
        <p:nvSpPr>
          <p:cNvPr id="4" name="Rectangle 3"/>
          <p:cNvSpPr/>
          <p:nvPr/>
        </p:nvSpPr>
        <p:spPr>
          <a:xfrm>
            <a:off x="3133660" y="714703"/>
            <a:ext cx="5455919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প্রশ্নের</a:t>
            </a:r>
            <a:r>
              <a:rPr lang="en-US" sz="5400" dirty="0"/>
              <a:t> </a:t>
            </a:r>
            <a:r>
              <a:rPr lang="en-US" sz="5400" dirty="0" err="1"/>
              <a:t>উত্তর</a:t>
            </a:r>
            <a:r>
              <a:rPr lang="en-US" sz="5400" dirty="0"/>
              <a:t> </a:t>
            </a:r>
            <a:r>
              <a:rPr lang="en-US" sz="5400" dirty="0" err="1"/>
              <a:t>লিখঃ</a:t>
            </a:r>
            <a:r>
              <a:rPr lang="en-US" sz="54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8534400" cy="48768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খাসিদের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lvl="0"/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lvl="0"/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3061136"/>
            <a:ext cx="8534400" cy="13716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       </a:t>
            </a:r>
            <a:r>
              <a:rPr lang="en-US" sz="3600" dirty="0" err="1">
                <a:solidFill>
                  <a:schemeClr val="tx1"/>
                </a:solidFill>
              </a:rPr>
              <a:t>ভাত,মাংশ,শুটকি,মধু,পান-সুপারি</a:t>
            </a:r>
            <a:r>
              <a:rPr lang="en-US" sz="3600" dirty="0">
                <a:solidFill>
                  <a:schemeClr val="tx1"/>
                </a:solidFill>
              </a:rPr>
              <a:t> ও </a:t>
            </a:r>
            <a:r>
              <a:rPr lang="en-US" sz="3600" dirty="0" err="1">
                <a:solidFill>
                  <a:schemeClr val="tx1"/>
                </a:solidFill>
              </a:rPr>
              <a:t>চা</a:t>
            </a:r>
            <a:r>
              <a:rPr lang="en-US" sz="3600" dirty="0">
                <a:solidFill>
                  <a:schemeClr val="tx1"/>
                </a:solidFill>
              </a:rPr>
              <a:t>।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312683" y="3294993"/>
            <a:ext cx="838200" cy="838200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257800"/>
            <a:ext cx="8534400" cy="1371600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        </a:t>
            </a:r>
            <a:r>
              <a:rPr lang="en-US" sz="3600" dirty="0" err="1">
                <a:solidFill>
                  <a:schemeClr val="tx1"/>
                </a:solidFill>
              </a:rPr>
              <a:t>কৃষি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কাজ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করে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জীবিকা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নির্বাহ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করে</a:t>
            </a:r>
            <a:r>
              <a:rPr lang="en-US" sz="3600" dirty="0">
                <a:solidFill>
                  <a:schemeClr val="tx1"/>
                </a:solidFill>
              </a:rPr>
              <a:t>। </a:t>
            </a:r>
            <a:r>
              <a:rPr lang="en-US" sz="3600" dirty="0" err="1">
                <a:solidFill>
                  <a:schemeClr val="tx1"/>
                </a:solidFill>
              </a:rPr>
              <a:t>প্রচুর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পান</a:t>
            </a:r>
            <a:r>
              <a:rPr lang="en-US" sz="3600" dirty="0">
                <a:solidFill>
                  <a:schemeClr val="tx1"/>
                </a:solidFill>
              </a:rPr>
              <a:t> ও </a:t>
            </a:r>
            <a:r>
              <a:rPr lang="en-US" sz="3600" dirty="0" err="1">
                <a:solidFill>
                  <a:schemeClr val="tx1"/>
                </a:solidFill>
              </a:rPr>
              <a:t>মধু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চাষ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করে</a:t>
            </a:r>
            <a:r>
              <a:rPr lang="en-US" sz="3600" dirty="0">
                <a:solidFill>
                  <a:schemeClr val="tx1"/>
                </a:solidFill>
              </a:rPr>
              <a:t>। </a:t>
            </a:r>
          </a:p>
        </p:txBody>
      </p:sp>
      <p:sp>
        <p:nvSpPr>
          <p:cNvPr id="14" name="Chevron 13"/>
          <p:cNvSpPr/>
          <p:nvPr/>
        </p:nvSpPr>
        <p:spPr>
          <a:xfrm>
            <a:off x="312684" y="5562600"/>
            <a:ext cx="838200" cy="865632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1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62200" y="304800"/>
            <a:ext cx="4724400" cy="914400"/>
          </a:xfrm>
          <a:prstGeom prst="roundRect">
            <a:avLst/>
          </a:prstGeom>
          <a:solidFill>
            <a:srgbClr val="92D050"/>
          </a:solidFill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/>
              <a:t>শিক্ষক</a:t>
            </a:r>
            <a:r>
              <a:rPr lang="en-US" sz="4400" b="1" i="1" dirty="0"/>
              <a:t> </a:t>
            </a:r>
            <a:r>
              <a:rPr lang="en-US" sz="4400" b="1" i="1" dirty="0" err="1"/>
              <a:t>পরিচিতিঃ</a:t>
            </a:r>
            <a:r>
              <a:rPr lang="en-US" sz="4400" b="1" i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96C89-A55A-4D65-BE6F-ABB9756EA332}"/>
              </a:ext>
            </a:extLst>
          </p:cNvPr>
          <p:cNvSpPr txBox="1"/>
          <p:nvPr/>
        </p:nvSpPr>
        <p:spPr>
          <a:xfrm>
            <a:off x="381000" y="1720840"/>
            <a:ext cx="8686800" cy="3785652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আবেদা সুলতানা</a:t>
            </a:r>
          </a:p>
          <a:p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বালুসাইর সরকারি প্রাথমিক বিদ্যালয়</a:t>
            </a:r>
          </a:p>
          <a:p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নরসিংদী সদর, নরসিংদী</a:t>
            </a:r>
            <a:endParaRPr lang="en-US" sz="60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83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81200" y="228600"/>
            <a:ext cx="5181600" cy="8858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/>
              <a:t>দলীয়</a:t>
            </a:r>
            <a:r>
              <a:rPr lang="en-US" sz="3200" b="1" i="1" dirty="0"/>
              <a:t> </a:t>
            </a:r>
            <a:r>
              <a:rPr lang="en-US" sz="3200" b="1" i="1" dirty="0" err="1"/>
              <a:t>কাজঃ</a:t>
            </a:r>
            <a:r>
              <a:rPr lang="en-US" sz="3200" b="1" i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59271"/>
            <a:ext cx="8610600" cy="1082237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i="1" dirty="0" err="1"/>
              <a:t>বামপাশের</a:t>
            </a:r>
            <a:r>
              <a:rPr lang="en-US" sz="3600" i="1" dirty="0"/>
              <a:t> </a:t>
            </a:r>
            <a:r>
              <a:rPr lang="en-US" sz="3600" i="1" dirty="0" err="1"/>
              <a:t>বাক্যাংশের</a:t>
            </a:r>
            <a:r>
              <a:rPr lang="en-US" sz="3600" i="1" dirty="0"/>
              <a:t> </a:t>
            </a:r>
            <a:r>
              <a:rPr lang="en-US" sz="3600" i="1" dirty="0" err="1"/>
              <a:t>সাথে</a:t>
            </a:r>
            <a:r>
              <a:rPr lang="en-US" sz="3600" i="1" dirty="0"/>
              <a:t> </a:t>
            </a:r>
            <a:r>
              <a:rPr lang="en-US" sz="3600" i="1" dirty="0" err="1"/>
              <a:t>ডানপাশের</a:t>
            </a:r>
            <a:r>
              <a:rPr lang="en-US" sz="3600" i="1" dirty="0"/>
              <a:t> </a:t>
            </a:r>
            <a:r>
              <a:rPr lang="en-US" sz="3600" i="1" dirty="0" err="1"/>
              <a:t>বাক্যাংশের</a:t>
            </a:r>
            <a:r>
              <a:rPr lang="en-US" sz="3600" i="1" dirty="0"/>
              <a:t> </a:t>
            </a:r>
            <a:r>
              <a:rPr lang="en-US" sz="3600" i="1" dirty="0" err="1"/>
              <a:t>মিল</a:t>
            </a:r>
            <a:r>
              <a:rPr lang="en-US" sz="3600" i="1" dirty="0"/>
              <a:t> </a:t>
            </a:r>
            <a:r>
              <a:rPr lang="en-US" sz="3600" i="1" dirty="0" err="1"/>
              <a:t>করঃ</a:t>
            </a:r>
            <a:r>
              <a:rPr lang="en-US" sz="3600" i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311" y="2618554"/>
            <a:ext cx="8610600" cy="3962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(ক) </a:t>
            </a:r>
            <a:r>
              <a:rPr lang="en-US" sz="2800" dirty="0" err="1"/>
              <a:t>খাসিদের</a:t>
            </a:r>
            <a:r>
              <a:rPr lang="en-US" sz="2800" dirty="0"/>
              <a:t> </a:t>
            </a:r>
            <a:r>
              <a:rPr lang="en-US" sz="2800" dirty="0" err="1"/>
              <a:t>দেবতা</a:t>
            </a:r>
            <a:r>
              <a:rPr lang="en-US" sz="2800" dirty="0"/>
              <a:t>                                       </a:t>
            </a:r>
            <a:r>
              <a:rPr lang="en-US" sz="2800" dirty="0" err="1"/>
              <a:t>ফুংগ</a:t>
            </a:r>
            <a:r>
              <a:rPr lang="en-US" sz="2800" dirty="0"/>
              <a:t> </a:t>
            </a:r>
            <a:r>
              <a:rPr lang="en-US" sz="2800" dirty="0" err="1"/>
              <a:t>মারুং</a:t>
            </a:r>
            <a:endParaRPr lang="en-US" sz="28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(খ) </a:t>
            </a:r>
            <a:r>
              <a:rPr lang="en-US" sz="2800" dirty="0" err="1"/>
              <a:t>খাসিদের</a:t>
            </a:r>
            <a:r>
              <a:rPr lang="en-US" sz="2800" dirty="0"/>
              <a:t> </a:t>
            </a:r>
            <a:r>
              <a:rPr lang="en-US" sz="2800" dirty="0" err="1"/>
              <a:t>পোশাক</a:t>
            </a:r>
            <a:r>
              <a:rPr lang="en-US" sz="2800" dirty="0"/>
              <a:t>                                     </a:t>
            </a:r>
            <a:r>
              <a:rPr lang="en-US" sz="2800" dirty="0" err="1"/>
              <a:t>মনখেমে</a:t>
            </a:r>
            <a:endParaRPr lang="en-US" sz="2800" dirty="0"/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(গ) </a:t>
            </a:r>
            <a:r>
              <a:rPr lang="en-US" sz="2800" dirty="0" err="1"/>
              <a:t>তাদের</a:t>
            </a:r>
            <a:r>
              <a:rPr lang="en-US" sz="2800" dirty="0"/>
              <a:t> </a:t>
            </a:r>
            <a:r>
              <a:rPr lang="en-US" sz="2800" dirty="0" err="1"/>
              <a:t>ভাষা</a:t>
            </a:r>
            <a:r>
              <a:rPr lang="en-US" sz="2800" dirty="0"/>
              <a:t>                                               </a:t>
            </a:r>
            <a:r>
              <a:rPr lang="en-US" sz="2800" dirty="0" err="1"/>
              <a:t>মাতৃতান্ত্রিক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(ঘ)</a:t>
            </a:r>
            <a:r>
              <a:rPr lang="en-US" sz="2800" dirty="0" err="1"/>
              <a:t>খাসিদের</a:t>
            </a:r>
            <a:r>
              <a:rPr lang="en-US" sz="2800" dirty="0"/>
              <a:t> </a:t>
            </a:r>
            <a:r>
              <a:rPr lang="en-US" sz="2800" dirty="0" err="1"/>
              <a:t>সমাজ</a:t>
            </a:r>
            <a:r>
              <a:rPr lang="en-US" sz="2800" dirty="0"/>
              <a:t> </a:t>
            </a:r>
            <a:r>
              <a:rPr lang="en-US" sz="2800" dirty="0" err="1"/>
              <a:t>ব্যবস্থা</a:t>
            </a:r>
            <a:r>
              <a:rPr lang="en-US" sz="2800" dirty="0"/>
              <a:t>                             </a:t>
            </a:r>
            <a:r>
              <a:rPr lang="en-US" sz="2800" dirty="0" err="1"/>
              <a:t>উব্লাই</a:t>
            </a:r>
            <a:r>
              <a:rPr lang="en-US" sz="2800" dirty="0"/>
              <a:t> </a:t>
            </a:r>
            <a:r>
              <a:rPr lang="en-US" sz="2800" dirty="0" err="1"/>
              <a:t>নাংথউ</a:t>
            </a:r>
            <a:endParaRPr lang="en-US" sz="2800" dirty="0"/>
          </a:p>
        </p:txBody>
      </p:sp>
      <p:sp>
        <p:nvSpPr>
          <p:cNvPr id="6" name="Striped Right Arrow 5"/>
          <p:cNvSpPr/>
          <p:nvPr/>
        </p:nvSpPr>
        <p:spPr>
          <a:xfrm rot="2410584">
            <a:off x="2984331" y="4565686"/>
            <a:ext cx="3628993" cy="287565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 rot="20788014">
            <a:off x="3515507" y="3492724"/>
            <a:ext cx="2743199" cy="403574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rot="20665786">
            <a:off x="2747419" y="4443707"/>
            <a:ext cx="3634385" cy="352242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20356015">
            <a:off x="4127055" y="5349380"/>
            <a:ext cx="2325472" cy="300252"/>
          </a:xfrm>
          <a:prstGeom prst="stripedRightArrow">
            <a:avLst/>
          </a:prstGeom>
          <a:gradFill flip="none" rotWithShape="1">
            <a:gsLst>
              <a:gs pos="71000">
                <a:srgbClr val="A603AB">
                  <a:alpha val="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71600" y="304800"/>
            <a:ext cx="64008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সংযোগঃ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219199"/>
            <a:ext cx="5486400" cy="490594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বাংলাদেশ ও বিশ্বপরিচয় বইয়ের ৮৪ ও ৮৫ পৃষ্ঠা খুলে মনযোগ সহকারে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190637"/>
            <a:ext cx="3048000" cy="496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4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52700" y="304800"/>
            <a:ext cx="40386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err="1"/>
              <a:t>মূল্যায়নঃ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8534400" cy="762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/>
              <a:t>প্রশ্নগুলোর</a:t>
            </a:r>
            <a:r>
              <a:rPr lang="en-US" sz="4000" i="1" dirty="0"/>
              <a:t> </a:t>
            </a:r>
            <a:r>
              <a:rPr lang="en-US" sz="4000" i="1" dirty="0" err="1"/>
              <a:t>উত্তর</a:t>
            </a:r>
            <a:r>
              <a:rPr lang="en-US" sz="4000" i="1" dirty="0"/>
              <a:t> </a:t>
            </a:r>
            <a:r>
              <a:rPr lang="en-US" sz="4000" i="1" dirty="0" err="1"/>
              <a:t>নিজ</a:t>
            </a:r>
            <a:r>
              <a:rPr lang="en-US" sz="4000" i="1" dirty="0"/>
              <a:t> </a:t>
            </a:r>
            <a:r>
              <a:rPr lang="en-US" sz="4000" i="1" dirty="0" err="1"/>
              <a:t>নিজ</a:t>
            </a:r>
            <a:r>
              <a:rPr lang="en-US" sz="4000" i="1" dirty="0"/>
              <a:t> </a:t>
            </a:r>
            <a:r>
              <a:rPr lang="en-US" sz="4000" i="1" dirty="0" err="1"/>
              <a:t>খাতায়</a:t>
            </a:r>
            <a:r>
              <a:rPr lang="en-US" sz="4000" i="1" dirty="0"/>
              <a:t> </a:t>
            </a:r>
            <a:r>
              <a:rPr lang="en-US" sz="4000" i="1" dirty="0" err="1"/>
              <a:t>লিখঃ</a:t>
            </a:r>
            <a:r>
              <a:rPr lang="en-US" sz="4000" i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286000"/>
            <a:ext cx="8534400" cy="4298731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i="1" dirty="0"/>
              <a:t>(ক) </a:t>
            </a:r>
            <a:r>
              <a:rPr lang="en-US" sz="4000" i="1" dirty="0" err="1"/>
              <a:t>খাসি</a:t>
            </a:r>
            <a:r>
              <a:rPr lang="en-US" sz="4000" i="1" dirty="0"/>
              <a:t> </a:t>
            </a:r>
            <a:r>
              <a:rPr lang="en-US" sz="4000" i="1" dirty="0" err="1"/>
              <a:t>জনগোষ্ঠী</a:t>
            </a:r>
            <a:r>
              <a:rPr lang="en-US" sz="4000" i="1" dirty="0"/>
              <a:t> </a:t>
            </a:r>
            <a:r>
              <a:rPr lang="en-US" sz="4000" i="1" dirty="0" err="1"/>
              <a:t>অতিথিকে</a:t>
            </a:r>
            <a:r>
              <a:rPr lang="en-US" sz="4000" i="1" dirty="0"/>
              <a:t> </a:t>
            </a:r>
            <a:r>
              <a:rPr lang="en-US" sz="4000" i="1" dirty="0" err="1"/>
              <a:t>কী</a:t>
            </a:r>
            <a:r>
              <a:rPr lang="en-US" sz="4000" i="1" dirty="0"/>
              <a:t> </a:t>
            </a:r>
            <a:r>
              <a:rPr lang="en-US" sz="4000" i="1" dirty="0" err="1"/>
              <a:t>দিয়ে</a:t>
            </a:r>
            <a:r>
              <a:rPr lang="en-US" sz="4000" i="1" dirty="0"/>
              <a:t> </a:t>
            </a:r>
            <a:r>
              <a:rPr lang="en-US" sz="4000" i="1" dirty="0" err="1"/>
              <a:t>আপ্যায়ন</a:t>
            </a:r>
            <a:r>
              <a:rPr lang="en-US" sz="4000" i="1" dirty="0"/>
              <a:t> </a:t>
            </a:r>
            <a:r>
              <a:rPr lang="en-US" sz="4000" i="1" dirty="0" err="1"/>
              <a:t>করে</a:t>
            </a:r>
            <a:r>
              <a:rPr lang="en-US" sz="4000" i="1" dirty="0"/>
              <a:t> ?</a:t>
            </a:r>
          </a:p>
          <a:p>
            <a:r>
              <a:rPr lang="en-US" sz="4000" i="1" dirty="0"/>
              <a:t>(খ) </a:t>
            </a:r>
            <a:r>
              <a:rPr lang="en-US" sz="4000" i="1" dirty="0" err="1"/>
              <a:t>খাসি</a:t>
            </a:r>
            <a:r>
              <a:rPr lang="en-US" sz="4000" i="1" dirty="0"/>
              <a:t> </a:t>
            </a:r>
            <a:r>
              <a:rPr lang="en-US" sz="4000" i="1" dirty="0" err="1"/>
              <a:t>মেয়েরা</a:t>
            </a:r>
            <a:r>
              <a:rPr lang="en-US" sz="4000" i="1" dirty="0"/>
              <a:t> </a:t>
            </a:r>
            <a:r>
              <a:rPr lang="en-US" sz="4000" i="1" dirty="0" err="1"/>
              <a:t>কোন</a:t>
            </a:r>
            <a:r>
              <a:rPr lang="en-US" sz="4000" i="1" dirty="0"/>
              <a:t> </a:t>
            </a:r>
            <a:r>
              <a:rPr lang="en-US" sz="4000" i="1" dirty="0" err="1"/>
              <a:t>ধরণের</a:t>
            </a:r>
            <a:r>
              <a:rPr lang="en-US" sz="4000" i="1" dirty="0"/>
              <a:t> </a:t>
            </a:r>
            <a:r>
              <a:rPr lang="en-US" sz="4000" i="1" dirty="0" err="1"/>
              <a:t>পোশাক</a:t>
            </a:r>
            <a:r>
              <a:rPr lang="en-US" sz="4000" i="1" dirty="0"/>
              <a:t> </a:t>
            </a:r>
            <a:r>
              <a:rPr lang="en-US" sz="4000" i="1" dirty="0" err="1"/>
              <a:t>পড়ে</a:t>
            </a:r>
            <a:r>
              <a:rPr lang="en-US" sz="4000" i="1" dirty="0"/>
              <a:t> ?</a:t>
            </a:r>
          </a:p>
          <a:p>
            <a:r>
              <a:rPr lang="en-US" sz="4000" i="1" dirty="0"/>
              <a:t>(গ) </a:t>
            </a:r>
            <a:r>
              <a:rPr lang="en-US" sz="4000" i="1" dirty="0" err="1"/>
              <a:t>তাদের</a:t>
            </a:r>
            <a:r>
              <a:rPr lang="en-US" sz="4000" i="1" dirty="0"/>
              <a:t> </a:t>
            </a:r>
            <a:r>
              <a:rPr lang="en-US" sz="4000" i="1" dirty="0" err="1"/>
              <a:t>ভাষার</a:t>
            </a:r>
            <a:r>
              <a:rPr lang="en-US" sz="4000" i="1" dirty="0"/>
              <a:t> </a:t>
            </a:r>
            <a:r>
              <a:rPr lang="en-US" sz="4000" i="1" dirty="0" err="1"/>
              <a:t>নাম</a:t>
            </a:r>
            <a:r>
              <a:rPr lang="en-US" sz="4000" i="1" dirty="0"/>
              <a:t> </a:t>
            </a:r>
            <a:r>
              <a:rPr lang="en-US" sz="4000" i="1" dirty="0" err="1"/>
              <a:t>কী</a:t>
            </a:r>
            <a:r>
              <a:rPr lang="en-US" sz="4000" i="1" dirty="0"/>
              <a:t> ?</a:t>
            </a:r>
          </a:p>
          <a:p>
            <a:r>
              <a:rPr lang="en-US" sz="4000" i="1" dirty="0"/>
              <a:t>(খ) </a:t>
            </a:r>
            <a:r>
              <a:rPr lang="en-US" sz="4000" i="1" dirty="0" err="1"/>
              <a:t>তাদের</a:t>
            </a:r>
            <a:r>
              <a:rPr lang="en-US" sz="4000" i="1" dirty="0"/>
              <a:t> </a:t>
            </a:r>
            <a:r>
              <a:rPr lang="en-US" sz="4000" i="1" dirty="0" err="1"/>
              <a:t>প্রধান</a:t>
            </a:r>
            <a:r>
              <a:rPr lang="en-US" sz="4000" i="1" dirty="0"/>
              <a:t> </a:t>
            </a:r>
            <a:r>
              <a:rPr lang="en-US" sz="4000" i="1" dirty="0" err="1"/>
              <a:t>দেবতার</a:t>
            </a:r>
            <a:r>
              <a:rPr lang="en-US" sz="4000" i="1" dirty="0"/>
              <a:t> </a:t>
            </a:r>
            <a:r>
              <a:rPr lang="en-US" sz="4000" i="1" dirty="0" err="1"/>
              <a:t>নাম</a:t>
            </a:r>
            <a:r>
              <a:rPr lang="en-US" sz="4000" i="1" dirty="0"/>
              <a:t> </a:t>
            </a:r>
            <a:r>
              <a:rPr lang="en-US" sz="4000" i="1" dirty="0" err="1"/>
              <a:t>কী</a:t>
            </a:r>
            <a:r>
              <a:rPr lang="en-US" sz="4000" i="1" dirty="0"/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48695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066800" y="304800"/>
            <a:ext cx="70104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i="1" dirty="0" err="1"/>
              <a:t>প্রশ্নগুলোর</a:t>
            </a:r>
            <a:r>
              <a:rPr lang="en-US" sz="4000" i="1" dirty="0"/>
              <a:t> </a:t>
            </a:r>
            <a:r>
              <a:rPr lang="en-US" sz="4000" i="1" dirty="0" err="1"/>
              <a:t>উত্তর</a:t>
            </a:r>
            <a:r>
              <a:rPr lang="en-US" sz="4000" i="1" dirty="0"/>
              <a:t> </a:t>
            </a:r>
            <a:r>
              <a:rPr lang="en-US" sz="4000" i="1" dirty="0" err="1"/>
              <a:t>মিলিয়ে</a:t>
            </a:r>
            <a:r>
              <a:rPr lang="en-US" sz="4000" i="1" dirty="0"/>
              <a:t> </a:t>
            </a:r>
            <a:r>
              <a:rPr lang="en-US" sz="4000" i="1" dirty="0" err="1"/>
              <a:t>নাওঃ</a:t>
            </a:r>
            <a:r>
              <a:rPr lang="en-US" sz="4000" i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00" y="1460938"/>
            <a:ext cx="8610600" cy="5155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i="1" dirty="0"/>
              <a:t>(ক) </a:t>
            </a:r>
            <a:r>
              <a:rPr lang="en-US" sz="4400" i="1" dirty="0" err="1"/>
              <a:t>পান-সুপারি</a:t>
            </a:r>
            <a:r>
              <a:rPr lang="en-US" sz="4400" i="1" dirty="0"/>
              <a:t> ও </a:t>
            </a:r>
            <a:r>
              <a:rPr lang="en-US" sz="4400" i="1" dirty="0" err="1"/>
              <a:t>চা</a:t>
            </a:r>
            <a:r>
              <a:rPr lang="en-US" sz="4400" i="1" dirty="0"/>
              <a:t> </a:t>
            </a:r>
            <a:r>
              <a:rPr lang="en-US" sz="4400" i="1" dirty="0" err="1"/>
              <a:t>দিয়ে</a:t>
            </a:r>
            <a:r>
              <a:rPr lang="en-US" sz="4400" i="1" dirty="0"/>
              <a:t> </a:t>
            </a:r>
            <a:r>
              <a:rPr lang="en-US" sz="4400" i="1" dirty="0" err="1"/>
              <a:t>আপ্যায়ন</a:t>
            </a:r>
            <a:r>
              <a:rPr lang="en-US" sz="4400" i="1" dirty="0"/>
              <a:t> </a:t>
            </a:r>
            <a:r>
              <a:rPr lang="en-US" sz="4400" i="1" dirty="0" err="1"/>
              <a:t>করে</a:t>
            </a:r>
            <a:r>
              <a:rPr lang="en-US" sz="4400" i="1" dirty="0"/>
              <a:t>।</a:t>
            </a:r>
          </a:p>
          <a:p>
            <a:r>
              <a:rPr lang="en-US" sz="4400" i="1" dirty="0"/>
              <a:t>(খ) </a:t>
            </a:r>
            <a:r>
              <a:rPr lang="en-US" sz="4400" i="1" dirty="0" err="1"/>
              <a:t>খাসি</a:t>
            </a:r>
            <a:r>
              <a:rPr lang="en-US" sz="4400" i="1" dirty="0"/>
              <a:t> </a:t>
            </a:r>
            <a:r>
              <a:rPr lang="en-US" sz="4400" i="1" dirty="0" err="1"/>
              <a:t>মেয়েরা</a:t>
            </a:r>
            <a:r>
              <a:rPr lang="en-US" sz="4400" i="1" dirty="0"/>
              <a:t> </a:t>
            </a:r>
            <a:r>
              <a:rPr lang="en-US" sz="4400" i="1" dirty="0" err="1"/>
              <a:t>কাজিম</a:t>
            </a:r>
            <a:r>
              <a:rPr lang="en-US" sz="4400" i="1" dirty="0"/>
              <a:t> </a:t>
            </a:r>
            <a:r>
              <a:rPr lang="en-US" sz="4400" i="1" dirty="0" err="1"/>
              <a:t>পিন</a:t>
            </a:r>
            <a:r>
              <a:rPr lang="en-US" sz="4400" i="1" dirty="0"/>
              <a:t> </a:t>
            </a:r>
            <a:r>
              <a:rPr lang="en-US" sz="4400" i="1" dirty="0" err="1"/>
              <a:t>নামক</a:t>
            </a:r>
            <a:r>
              <a:rPr lang="en-US" sz="4400" i="1" dirty="0"/>
              <a:t> </a:t>
            </a:r>
            <a:r>
              <a:rPr lang="en-US" sz="4400" i="1" dirty="0" err="1"/>
              <a:t>ব্লাউজ</a:t>
            </a:r>
            <a:r>
              <a:rPr lang="en-US" sz="4400" i="1" dirty="0"/>
              <a:t> ও </a:t>
            </a:r>
            <a:r>
              <a:rPr lang="en-US" sz="4400" i="1" dirty="0" err="1"/>
              <a:t>লুঙ্গি</a:t>
            </a:r>
            <a:r>
              <a:rPr lang="en-US" sz="4400" i="1" dirty="0"/>
              <a:t> </a:t>
            </a:r>
            <a:r>
              <a:rPr lang="en-US" sz="4400" i="1" dirty="0" err="1"/>
              <a:t>পরেন</a:t>
            </a:r>
            <a:r>
              <a:rPr lang="en-US" sz="4400" i="1" dirty="0"/>
              <a:t>।</a:t>
            </a:r>
          </a:p>
          <a:p>
            <a:r>
              <a:rPr lang="en-US" sz="4400" i="1" dirty="0"/>
              <a:t>(গ) </a:t>
            </a:r>
            <a:r>
              <a:rPr lang="en-US" sz="4400" i="1" dirty="0" err="1"/>
              <a:t>তাদের</a:t>
            </a:r>
            <a:r>
              <a:rPr lang="en-US" sz="4400" i="1" dirty="0"/>
              <a:t> </a:t>
            </a:r>
            <a:r>
              <a:rPr lang="en-US" sz="4400" i="1" dirty="0" err="1"/>
              <a:t>ভাষার</a:t>
            </a:r>
            <a:r>
              <a:rPr lang="en-US" sz="4400" i="1" dirty="0"/>
              <a:t> </a:t>
            </a:r>
            <a:r>
              <a:rPr lang="en-US" sz="4400" i="1" dirty="0" err="1"/>
              <a:t>নাম</a:t>
            </a:r>
            <a:r>
              <a:rPr lang="en-US" sz="4400" i="1" dirty="0"/>
              <a:t> </a:t>
            </a:r>
            <a:r>
              <a:rPr lang="en-US" sz="4400" i="1" dirty="0" err="1"/>
              <a:t>মনখেমে</a:t>
            </a:r>
            <a:r>
              <a:rPr lang="en-US" sz="4400" i="1" dirty="0"/>
              <a:t>।</a:t>
            </a:r>
          </a:p>
          <a:p>
            <a:r>
              <a:rPr lang="en-US" sz="4400" i="1" dirty="0"/>
              <a:t>(ঘ) </a:t>
            </a:r>
            <a:r>
              <a:rPr lang="en-US" sz="4400" i="1" dirty="0" err="1"/>
              <a:t>খাসিদের</a:t>
            </a:r>
            <a:r>
              <a:rPr lang="en-US" sz="4400" i="1" dirty="0"/>
              <a:t> </a:t>
            </a:r>
            <a:r>
              <a:rPr lang="en-US" sz="4400" i="1" dirty="0" err="1"/>
              <a:t>প্রধান</a:t>
            </a:r>
            <a:r>
              <a:rPr lang="en-US" sz="4400" i="1" dirty="0"/>
              <a:t> </a:t>
            </a:r>
            <a:r>
              <a:rPr lang="en-US" sz="4400" i="1" dirty="0" err="1"/>
              <a:t>দেবতার</a:t>
            </a:r>
            <a:r>
              <a:rPr lang="en-US" sz="4400" i="1" dirty="0"/>
              <a:t> </a:t>
            </a:r>
            <a:r>
              <a:rPr lang="en-US" sz="4400" i="1" dirty="0" err="1"/>
              <a:t>নাম</a:t>
            </a:r>
            <a:r>
              <a:rPr lang="en-US" sz="4400" i="1" dirty="0"/>
              <a:t> </a:t>
            </a:r>
            <a:r>
              <a:rPr lang="en-US" sz="4400" i="1" dirty="0" err="1"/>
              <a:t>উব্লাই</a:t>
            </a:r>
            <a:r>
              <a:rPr lang="en-US" sz="4400" i="1" dirty="0"/>
              <a:t> </a:t>
            </a:r>
            <a:r>
              <a:rPr lang="en-US" sz="4400" i="1" dirty="0" err="1"/>
              <a:t>নাংথউ</a:t>
            </a:r>
            <a:r>
              <a:rPr lang="en-US" sz="4400" i="1" dirty="0"/>
              <a:t>।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152400"/>
            <a:ext cx="9251731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43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021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4205694" y="2502120"/>
            <a:ext cx="2042706" cy="167902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খাসি</a:t>
            </a:r>
            <a:endParaRPr lang="en-US" sz="4000" b="1" dirty="0"/>
          </a:p>
        </p:txBody>
      </p:sp>
      <p:sp>
        <p:nvSpPr>
          <p:cNvPr id="8" name="Oval 7"/>
          <p:cNvSpPr/>
          <p:nvPr/>
        </p:nvSpPr>
        <p:spPr>
          <a:xfrm>
            <a:off x="6712826" y="1488526"/>
            <a:ext cx="1676400" cy="2209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ভাষা</a:t>
            </a:r>
            <a:endParaRPr lang="en-US" sz="3200" dirty="0"/>
          </a:p>
          <a:p>
            <a:pPr algn="ctr"/>
            <a:r>
              <a:rPr lang="en-US" sz="3200" dirty="0" err="1"/>
              <a:t>মনখেমে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4724400" y="228600"/>
            <a:ext cx="1988426" cy="179759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পোশাক</a:t>
            </a:r>
            <a:endParaRPr lang="en-US" sz="2400" b="1" dirty="0"/>
          </a:p>
          <a:p>
            <a:pPr algn="ctr"/>
            <a:r>
              <a:rPr lang="en-US" sz="2400" b="1" dirty="0" err="1"/>
              <a:t>ফুংগ</a:t>
            </a:r>
            <a:endParaRPr lang="en-US" sz="2400" b="1" dirty="0"/>
          </a:p>
          <a:p>
            <a:pPr algn="ctr"/>
            <a:r>
              <a:rPr lang="en-US" sz="2400" b="1" dirty="0" err="1"/>
              <a:t>মারুং</a:t>
            </a:r>
            <a:r>
              <a:rPr lang="en-US" sz="2400" b="1" dirty="0"/>
              <a:t> </a:t>
            </a:r>
          </a:p>
        </p:txBody>
      </p:sp>
      <p:sp>
        <p:nvSpPr>
          <p:cNvPr id="10" name="Oval 9"/>
          <p:cNvSpPr/>
          <p:nvPr/>
        </p:nvSpPr>
        <p:spPr>
          <a:xfrm>
            <a:off x="6237890" y="4034334"/>
            <a:ext cx="1897774" cy="220979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সমাজ</a:t>
            </a:r>
            <a:endParaRPr lang="en-US" sz="3200" dirty="0"/>
          </a:p>
          <a:p>
            <a:pPr algn="ctr"/>
            <a:r>
              <a:rPr lang="en-US" sz="3200" dirty="0" err="1"/>
              <a:t>মাতৃতান্ত্রিক</a:t>
            </a:r>
            <a:r>
              <a:rPr lang="en-US" sz="3200" dirty="0"/>
              <a:t> </a:t>
            </a:r>
          </a:p>
        </p:txBody>
      </p:sp>
      <p:sp>
        <p:nvSpPr>
          <p:cNvPr id="11" name="Oval 10"/>
          <p:cNvSpPr/>
          <p:nvPr/>
        </p:nvSpPr>
        <p:spPr>
          <a:xfrm>
            <a:off x="2653835" y="386251"/>
            <a:ext cx="1633227" cy="221374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জীবিকা</a:t>
            </a:r>
            <a:endParaRPr lang="en-US" sz="3200" dirty="0"/>
          </a:p>
          <a:p>
            <a:pPr algn="ctr"/>
            <a:endParaRPr lang="en-US" sz="3200" dirty="0"/>
          </a:p>
          <a:p>
            <a:pPr algn="ctr"/>
            <a:r>
              <a:rPr lang="en-US" sz="3200" dirty="0" err="1"/>
              <a:t>কৃষি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3738156" y="4376575"/>
            <a:ext cx="1874126" cy="22859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দেবতা</a:t>
            </a:r>
            <a:endParaRPr lang="en-US" sz="2800" dirty="0"/>
          </a:p>
          <a:p>
            <a:pPr algn="ctr"/>
            <a:r>
              <a:rPr lang="en-US" sz="2800" dirty="0" err="1"/>
              <a:t>উব্লাই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নাংথউ</a:t>
            </a:r>
            <a:r>
              <a:rPr lang="en-US" sz="2800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1875701" y="2986244"/>
            <a:ext cx="1765980" cy="220060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উৎসব</a:t>
            </a:r>
            <a:endParaRPr lang="en-US" sz="2800" dirty="0"/>
          </a:p>
          <a:p>
            <a:pPr algn="ctr"/>
            <a:r>
              <a:rPr lang="en-US" sz="2800" dirty="0" err="1"/>
              <a:t>নাচ</a:t>
            </a:r>
            <a:r>
              <a:rPr lang="en-US" sz="2800" dirty="0"/>
              <a:t>/</a:t>
            </a:r>
          </a:p>
          <a:p>
            <a:pPr algn="ctr"/>
            <a:r>
              <a:rPr lang="en-US" sz="2800" dirty="0" err="1"/>
              <a:t>গান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668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62200" y="228600"/>
            <a:ext cx="4038600" cy="9144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বাড়ির</a:t>
            </a:r>
            <a:r>
              <a:rPr lang="en-US" sz="4800" b="1" dirty="0"/>
              <a:t> </a:t>
            </a:r>
            <a:r>
              <a:rPr lang="en-US" sz="4800" b="1" dirty="0" err="1"/>
              <a:t>কাজঃ</a:t>
            </a:r>
            <a:r>
              <a:rPr lang="en-US" sz="4800" b="1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1981200"/>
            <a:ext cx="8458200" cy="441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/>
              <a:t>  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খাসি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37597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5019" y="533400"/>
            <a:ext cx="7467600" cy="205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EC30A-B1D9-4E23-A9C4-64CF8813E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1" y="2286000"/>
            <a:ext cx="90677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0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/>
          <p:cNvSpPr/>
          <p:nvPr/>
        </p:nvSpPr>
        <p:spPr>
          <a:xfrm>
            <a:off x="2209800" y="304800"/>
            <a:ext cx="4800600" cy="914400"/>
          </a:xfrm>
          <a:prstGeom prst="flowChartManualInpu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7030A0"/>
                </a:solidFill>
              </a:rPr>
              <a:t>পাঠ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  <a:r>
              <a:rPr lang="en-US" sz="6000" dirty="0" err="1">
                <a:solidFill>
                  <a:srgbClr val="7030A0"/>
                </a:solidFill>
              </a:rPr>
              <a:t>পরিচিতিঃ</a:t>
            </a:r>
            <a:r>
              <a:rPr lang="en-US" sz="60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9712" y="1480369"/>
            <a:ext cx="4724400" cy="50673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rgbClr val="002060"/>
                </a:solidFill>
              </a:rPr>
              <a:t>শ্রেণিঃ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পঞ্চম</a:t>
            </a:r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 err="1">
                <a:solidFill>
                  <a:srgbClr val="002060"/>
                </a:solidFill>
              </a:rPr>
              <a:t>বিষয়ঃ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বাংলাদেশ</a:t>
            </a:r>
            <a:r>
              <a:rPr lang="en-US" sz="4000" dirty="0">
                <a:solidFill>
                  <a:srgbClr val="002060"/>
                </a:solidFill>
              </a:rPr>
              <a:t> ও </a:t>
            </a:r>
            <a:r>
              <a:rPr lang="en-US" sz="4000" dirty="0" err="1">
                <a:solidFill>
                  <a:srgbClr val="002060"/>
                </a:solidFill>
              </a:rPr>
              <a:t>বিশ্বপরিচয়</a:t>
            </a:r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 err="1">
                <a:solidFill>
                  <a:srgbClr val="002060"/>
                </a:solidFill>
              </a:rPr>
              <a:t>অধ্যায়ঃ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একাদশ</a:t>
            </a:r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 err="1">
                <a:solidFill>
                  <a:srgbClr val="002060"/>
                </a:solidFill>
              </a:rPr>
              <a:t>পাঠঃ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বাংলাদেশের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ক্ষুদ্র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নৃ-গোষ্ঠী</a:t>
            </a:r>
            <a:endParaRPr lang="en-US" sz="4000" dirty="0">
              <a:solidFill>
                <a:srgbClr val="002060"/>
              </a:solidFill>
            </a:endParaRPr>
          </a:p>
          <a:p>
            <a:r>
              <a:rPr lang="en-US" sz="4000" dirty="0" err="1">
                <a:solidFill>
                  <a:srgbClr val="002060"/>
                </a:solidFill>
              </a:rPr>
              <a:t>পাঠের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শিরোনামঃ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খাসি</a:t>
            </a:r>
            <a:r>
              <a:rPr lang="en-US" sz="4000" dirty="0">
                <a:solidFill>
                  <a:srgbClr val="002060"/>
                </a:solidFill>
              </a:rPr>
              <a:t>।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4" y="1480369"/>
            <a:ext cx="3421390" cy="506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51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2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anual Input 2"/>
          <p:cNvSpPr/>
          <p:nvPr/>
        </p:nvSpPr>
        <p:spPr>
          <a:xfrm>
            <a:off x="2295832" y="452284"/>
            <a:ext cx="4572000" cy="1295400"/>
          </a:xfrm>
          <a:prstGeom prst="flowChartManualInpu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/>
              <a:t>পূর্বজ্ঞান</a:t>
            </a:r>
            <a:r>
              <a:rPr lang="en-US" sz="4400" b="1" i="1" dirty="0"/>
              <a:t> </a:t>
            </a:r>
            <a:r>
              <a:rPr lang="en-US" sz="4400" b="1" i="1" dirty="0" err="1"/>
              <a:t>যাচাইঃ</a:t>
            </a:r>
            <a:r>
              <a:rPr lang="en-US" sz="4400" b="1" i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3581400"/>
            <a:ext cx="8558981" cy="29718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i="1" dirty="0"/>
              <a:t>(</a:t>
            </a:r>
            <a:r>
              <a:rPr lang="en-US" sz="4000" b="1" dirty="0"/>
              <a:t>ক) </a:t>
            </a:r>
            <a:r>
              <a:rPr lang="en-US" sz="4000" b="1" dirty="0" err="1"/>
              <a:t>গারো</a:t>
            </a:r>
            <a:r>
              <a:rPr lang="en-US" sz="4000" b="1" dirty="0"/>
              <a:t> </a:t>
            </a:r>
            <a:r>
              <a:rPr lang="en-US" sz="4000" b="1" dirty="0" err="1"/>
              <a:t>সমাজ</a:t>
            </a:r>
            <a:r>
              <a:rPr lang="en-US" sz="4000" b="1" dirty="0"/>
              <a:t> </a:t>
            </a:r>
            <a:r>
              <a:rPr lang="en-US" sz="4000" b="1" dirty="0" err="1"/>
              <a:t>ব্যবস্থা</a:t>
            </a:r>
            <a:r>
              <a:rPr lang="en-US" sz="4000" b="1" dirty="0"/>
              <a:t> </a:t>
            </a:r>
            <a:r>
              <a:rPr lang="en-US" sz="4000" b="1" dirty="0" err="1"/>
              <a:t>কী</a:t>
            </a:r>
            <a:r>
              <a:rPr lang="en-US" sz="4000" b="1" dirty="0"/>
              <a:t> </a:t>
            </a:r>
            <a:r>
              <a:rPr lang="en-US" sz="4000" b="1" dirty="0" err="1"/>
              <a:t>রকম</a:t>
            </a:r>
            <a:r>
              <a:rPr lang="en-US" sz="4000" b="1" dirty="0"/>
              <a:t> ?</a:t>
            </a:r>
          </a:p>
          <a:p>
            <a:r>
              <a:rPr lang="en-US" sz="4000" b="1" dirty="0"/>
              <a:t>(খ) </a:t>
            </a:r>
            <a:r>
              <a:rPr lang="en-US" sz="4000" b="1" dirty="0" err="1"/>
              <a:t>গারোদের</a:t>
            </a:r>
            <a:r>
              <a:rPr lang="en-US" sz="4000" b="1" dirty="0"/>
              <a:t> </a:t>
            </a:r>
            <a:r>
              <a:rPr lang="en-US" sz="4000" b="1" dirty="0" err="1"/>
              <a:t>ভাষার</a:t>
            </a:r>
            <a:r>
              <a:rPr lang="en-US" sz="4000" b="1" dirty="0"/>
              <a:t> </a:t>
            </a:r>
            <a:r>
              <a:rPr lang="en-US" sz="4000" b="1" dirty="0" err="1"/>
              <a:t>নাম</a:t>
            </a:r>
            <a:r>
              <a:rPr lang="en-US" sz="4000" b="1" dirty="0"/>
              <a:t> </a:t>
            </a:r>
            <a:r>
              <a:rPr lang="en-US" sz="4000" b="1" dirty="0" err="1"/>
              <a:t>কী</a:t>
            </a:r>
            <a:r>
              <a:rPr lang="en-US" sz="4000" b="1" dirty="0"/>
              <a:t> ?</a:t>
            </a:r>
          </a:p>
          <a:p>
            <a:r>
              <a:rPr lang="en-US" sz="4000" b="1" dirty="0"/>
              <a:t>(গ) </a:t>
            </a:r>
            <a:r>
              <a:rPr lang="en-US" sz="4000" b="1" dirty="0" err="1"/>
              <a:t>তাদের</a:t>
            </a:r>
            <a:r>
              <a:rPr lang="en-US" sz="4000" b="1" dirty="0"/>
              <a:t> </a:t>
            </a:r>
            <a:r>
              <a:rPr lang="en-US" sz="4000" b="1" dirty="0" err="1"/>
              <a:t>ধর্মের</a:t>
            </a:r>
            <a:r>
              <a:rPr lang="en-US" sz="4000" b="1" dirty="0"/>
              <a:t> </a:t>
            </a:r>
            <a:r>
              <a:rPr lang="en-US" sz="4000" b="1" dirty="0" err="1"/>
              <a:t>নাম</a:t>
            </a:r>
            <a:r>
              <a:rPr lang="en-US" sz="4000" b="1" dirty="0"/>
              <a:t> </a:t>
            </a:r>
            <a:r>
              <a:rPr lang="en-US" sz="4000" b="1" dirty="0" err="1"/>
              <a:t>কী</a:t>
            </a:r>
            <a:r>
              <a:rPr lang="en-US" sz="4000" b="1" dirty="0"/>
              <a:t> 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052484"/>
            <a:ext cx="8558981" cy="1524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</a:rPr>
              <a:t>আমরা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গত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ক্লাসে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কী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কী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জেনে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ছিলাম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সবাই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আবার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স্বরণ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করে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নেইঃ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15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95300" y="-29497"/>
            <a:ext cx="81534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</a:rPr>
              <a:t>এসো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আমরা</a:t>
            </a:r>
            <a:r>
              <a:rPr lang="en-US" sz="4400" b="1" dirty="0">
                <a:solidFill>
                  <a:srgbClr val="002060"/>
                </a:solidFill>
              </a:rPr>
              <a:t>  </a:t>
            </a:r>
            <a:r>
              <a:rPr lang="bn-IN" sz="4400" b="1" dirty="0">
                <a:solidFill>
                  <a:srgbClr val="002060"/>
                </a:solidFill>
              </a:rPr>
              <a:t>ছবি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দেখিঃ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285BE5-D9E0-4A84-A03D-280EF0D9B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7026"/>
            <a:ext cx="8839200" cy="566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6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9AAE27-7041-4E20-93CA-A60C27AF6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916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04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Multidocument 2"/>
          <p:cNvSpPr/>
          <p:nvPr/>
        </p:nvSpPr>
        <p:spPr>
          <a:xfrm>
            <a:off x="2019300" y="171450"/>
            <a:ext cx="5105400" cy="1295400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/>
              <a:t>আজকের</a:t>
            </a:r>
            <a:r>
              <a:rPr lang="en-US" sz="4800" b="1" dirty="0"/>
              <a:t> </a:t>
            </a:r>
            <a:r>
              <a:rPr lang="en-US" sz="4800" b="1" dirty="0" err="1"/>
              <a:t>পাঠ</a:t>
            </a:r>
            <a:r>
              <a:rPr lang="en-US" sz="4800" b="1" dirty="0"/>
              <a:t>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304800" y="1924050"/>
            <a:ext cx="8534400" cy="1143000"/>
          </a:xfrm>
          <a:prstGeom prst="wedgeRectCallou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 err="1"/>
              <a:t>বাংলাদেশের</a:t>
            </a:r>
            <a:r>
              <a:rPr lang="en-US" sz="5400" b="1" i="1" dirty="0"/>
              <a:t> </a:t>
            </a:r>
            <a:r>
              <a:rPr lang="en-US" sz="5400" b="1" i="1" dirty="0" err="1"/>
              <a:t>ক্ষুদ্র</a:t>
            </a:r>
            <a:r>
              <a:rPr lang="en-US" sz="5400" b="1" i="1" dirty="0"/>
              <a:t> </a:t>
            </a:r>
            <a:r>
              <a:rPr lang="en-US" sz="5400" b="1" i="1" dirty="0" err="1"/>
              <a:t>নৃ-গোষ্ঠী</a:t>
            </a:r>
            <a:r>
              <a:rPr lang="en-US" sz="5400" b="1" i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700" y="5143500"/>
            <a:ext cx="7848600" cy="1295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7200" b="1" dirty="0" err="1"/>
              <a:t>খাসি</a:t>
            </a:r>
            <a:r>
              <a:rPr lang="en-US" sz="7200" b="1" dirty="0"/>
              <a:t> </a:t>
            </a:r>
            <a:r>
              <a:rPr lang="en-US" sz="7200" b="1" dirty="0" err="1"/>
              <a:t>সম্প্রদায়</a:t>
            </a:r>
            <a:r>
              <a:rPr lang="en-US" sz="7200" b="1" dirty="0"/>
              <a:t> </a:t>
            </a:r>
          </a:p>
        </p:txBody>
      </p:sp>
      <p:sp>
        <p:nvSpPr>
          <p:cNvPr id="6" name="Down Arrow 5"/>
          <p:cNvSpPr/>
          <p:nvPr/>
        </p:nvSpPr>
        <p:spPr>
          <a:xfrm>
            <a:off x="3886200" y="3429000"/>
            <a:ext cx="1371600" cy="1600200"/>
          </a:xfrm>
          <a:prstGeom prst="downArrow">
            <a:avLst/>
          </a:prstGeo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98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1533217" y="304800"/>
            <a:ext cx="5858183" cy="1219200"/>
          </a:xfrm>
          <a:prstGeom prst="triangl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/>
              <a:t>শিখনফলঃ</a:t>
            </a:r>
            <a:r>
              <a:rPr lang="en-US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1828800"/>
            <a:ext cx="8686799" cy="480060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00B050"/>
                </a:solidFill>
              </a:rPr>
              <a:t>পাঠ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শেষে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শিক্ষার্থীরা</a:t>
            </a:r>
            <a:r>
              <a:rPr lang="en-US" sz="4000" b="1" dirty="0">
                <a:solidFill>
                  <a:srgbClr val="00B050"/>
                </a:solidFill>
              </a:rPr>
              <a:t>………</a:t>
            </a:r>
          </a:p>
          <a:p>
            <a:r>
              <a:rPr lang="en-US" sz="4000" b="1" dirty="0">
                <a:solidFill>
                  <a:srgbClr val="00B050"/>
                </a:solidFill>
              </a:rPr>
              <a:t>২-১-৭= </a:t>
            </a:r>
            <a:r>
              <a:rPr lang="en-US" sz="4000" b="1" dirty="0" err="1">
                <a:solidFill>
                  <a:srgbClr val="00B050"/>
                </a:solidFill>
              </a:rPr>
              <a:t>জাতি,শ্রেণি,ধর্ম,বর্ণ,গোষ্ঠী,ছোট-বড়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নির্বিশেষে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সবাইকে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সমান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মর্যাদা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দিবে</a:t>
            </a:r>
            <a:r>
              <a:rPr lang="en-US" sz="4000" b="1" dirty="0">
                <a:solidFill>
                  <a:srgbClr val="00B050"/>
                </a:solidFill>
              </a:rPr>
              <a:t> ও </a:t>
            </a:r>
            <a:r>
              <a:rPr lang="en-US" sz="4000" b="1" dirty="0" err="1">
                <a:solidFill>
                  <a:srgbClr val="00B050"/>
                </a:solidFill>
              </a:rPr>
              <a:t>মিলেমিশে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চলবে</a:t>
            </a:r>
            <a:r>
              <a:rPr lang="en-US" sz="4000" b="1" dirty="0">
                <a:solidFill>
                  <a:srgbClr val="00B050"/>
                </a:solidFill>
              </a:rPr>
              <a:t>। </a:t>
            </a:r>
          </a:p>
          <a:p>
            <a:endParaRPr lang="en-US" sz="4000" b="1" dirty="0">
              <a:solidFill>
                <a:srgbClr val="00B050"/>
              </a:solidFill>
            </a:endParaRPr>
          </a:p>
          <a:p>
            <a:r>
              <a:rPr lang="en-US" sz="4000" b="1" dirty="0">
                <a:solidFill>
                  <a:srgbClr val="00B050"/>
                </a:solidFill>
              </a:rPr>
              <a:t>২-১-৮= </a:t>
            </a:r>
            <a:r>
              <a:rPr lang="en-US" sz="4000" b="1" dirty="0" err="1">
                <a:solidFill>
                  <a:srgbClr val="00B050"/>
                </a:solidFill>
              </a:rPr>
              <a:t>খাসিয়াদের</a:t>
            </a:r>
            <a:r>
              <a:rPr lang="en-US" sz="4000" b="1" dirty="0">
                <a:solidFill>
                  <a:srgbClr val="00B050"/>
                </a:solidFill>
              </a:rPr>
              <a:t>  </a:t>
            </a:r>
            <a:r>
              <a:rPr lang="en-US" sz="4000" b="1" dirty="0" err="1">
                <a:solidFill>
                  <a:srgbClr val="00B050"/>
                </a:solidFill>
              </a:rPr>
              <a:t>সংস্কৃতি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বর্ণনা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কর</a:t>
            </a:r>
            <a:r>
              <a:rPr lang="en-US" sz="4000" b="1" i="1" dirty="0" err="1">
                <a:solidFill>
                  <a:srgbClr val="00B050"/>
                </a:solidFill>
              </a:rPr>
              <a:t>তে</a:t>
            </a:r>
            <a:r>
              <a:rPr lang="en-US" sz="4000" b="1" i="1" dirty="0">
                <a:solidFill>
                  <a:srgbClr val="00B050"/>
                </a:solidFill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</a:rPr>
              <a:t>পারবে</a:t>
            </a:r>
            <a:r>
              <a:rPr lang="en-US" sz="4000" b="1" i="1" dirty="0">
                <a:solidFill>
                  <a:srgbClr val="00B050"/>
                </a:solidFill>
              </a:rPr>
              <a:t>।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49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2608"/>
            <a:ext cx="9144000" cy="71006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219200" y="228600"/>
            <a:ext cx="6705600" cy="6617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/>
              <a:t>খাসিদের</a:t>
            </a:r>
            <a:r>
              <a:rPr lang="en-US" sz="4400" b="1" i="1" dirty="0"/>
              <a:t> </a:t>
            </a:r>
            <a:r>
              <a:rPr lang="en-US" sz="4400" b="1" i="1" dirty="0" err="1"/>
              <a:t>অবস্থানঃ</a:t>
            </a:r>
            <a:r>
              <a:rPr lang="en-US" sz="4400" b="1" i="1" dirty="0"/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990600"/>
            <a:ext cx="3793643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21157" y="5368183"/>
            <a:ext cx="8501686" cy="11228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সিলেট বিভাগের বিভিন্ন এলাকায় খাসি জনগোষ্ঠী বাস করেন । </a:t>
            </a:r>
            <a:endParaRPr lang="en-US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099804-C4F4-4630-9BD8-CB027A69C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43433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7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560</Words>
  <Application>Microsoft Office PowerPoint</Application>
  <PresentationFormat>On-screen Show (4:3)</PresentationFormat>
  <Paragraphs>105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DELL</cp:lastModifiedBy>
  <cp:revision>190</cp:revision>
  <dcterms:created xsi:type="dcterms:W3CDTF">2006-08-16T00:00:00Z</dcterms:created>
  <dcterms:modified xsi:type="dcterms:W3CDTF">2020-11-13T19:22:20Z</dcterms:modified>
</cp:coreProperties>
</file>