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96DF1-1F03-4D43-94F0-9E2CA5E8E8C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36BBF8-1298-4E8C-9E0D-67E3D06AEC54}">
      <dgm:prSet phldrT="[Text]" custT="1"/>
      <dgm:spPr/>
      <dgm:t>
        <a:bodyPr/>
        <a:lstStyle/>
        <a:p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AFC348AF-748C-4812-974B-06652BF60E8A}" type="parTrans" cxnId="{E52E0107-1C40-43C1-9BAD-DBF7CE0B62DF}">
      <dgm:prSet/>
      <dgm:spPr/>
      <dgm:t>
        <a:bodyPr/>
        <a:lstStyle/>
        <a:p>
          <a:endParaRPr lang="en-US"/>
        </a:p>
      </dgm:t>
    </dgm:pt>
    <dgm:pt modelId="{7CC01A02-266B-4FF3-B2CF-AB9DFABEF73D}" type="sibTrans" cxnId="{E52E0107-1C40-43C1-9BAD-DBF7CE0B62DF}">
      <dgm:prSet/>
      <dgm:spPr/>
      <dgm:t>
        <a:bodyPr/>
        <a:lstStyle/>
        <a:p>
          <a:endParaRPr lang="en-US"/>
        </a:p>
      </dgm:t>
    </dgm:pt>
    <dgm:pt modelId="{472A3207-C89E-49EF-A693-F5E843CB7891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দায়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4B0E6A44-5841-418F-93E8-C09860E85CF7}" type="parTrans" cxnId="{209EBCC6-ED0B-448C-A343-B754D131B4D8}">
      <dgm:prSet/>
      <dgm:spPr/>
      <dgm:t>
        <a:bodyPr/>
        <a:lstStyle/>
        <a:p>
          <a:endParaRPr lang="en-US"/>
        </a:p>
      </dgm:t>
    </dgm:pt>
    <dgm:pt modelId="{A012E62C-0940-449F-8359-6BF0134F093B}" type="sibTrans" cxnId="{209EBCC6-ED0B-448C-A343-B754D131B4D8}">
      <dgm:prSet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মালিকানা স্বত্ব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ABBA22A3-C9B2-4AA6-B68B-0108A707DDC4}">
      <dgm:prSet custT="1"/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সম্পদ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1D99214E-0126-49CF-B928-2E5F3B63AD5E}" type="parTrans" cxnId="{92F20E36-91D9-469C-8EB6-EF92F6F452F3}">
      <dgm:prSet/>
      <dgm:spPr/>
      <dgm:t>
        <a:bodyPr/>
        <a:lstStyle/>
        <a:p>
          <a:endParaRPr lang="en-US"/>
        </a:p>
      </dgm:t>
    </dgm:pt>
    <dgm:pt modelId="{79158AD9-50D0-4E73-AA60-16D18DE180BF}" type="sibTrans" cxnId="{92F20E36-91D9-469C-8EB6-EF92F6F452F3}">
      <dgm:prSet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ব্যয়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94D77DEF-06D4-4270-9EFA-C14CA58AFD02}">
      <dgm:prSet phldrT="[Text]" custT="1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হিসাবের শ্রেণি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53730334-9EE7-4514-8C6D-EE884BD53191}" type="sibTrans" cxnId="{1621539B-A9C1-4337-8B46-213B56D575B1}">
      <dgm:prSet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আয়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705FE43F-EF7D-4D16-9F23-6548BD786ABC}" type="parTrans" cxnId="{1621539B-A9C1-4337-8B46-213B56D575B1}">
      <dgm:prSet/>
      <dgm:spPr/>
      <dgm:t>
        <a:bodyPr/>
        <a:lstStyle/>
        <a:p>
          <a:endParaRPr lang="en-US"/>
        </a:p>
      </dgm:t>
    </dgm:pt>
    <dgm:pt modelId="{E1DB0649-0706-42C9-BED6-EA1F2C519A7D}" type="pres">
      <dgm:prSet presAssocID="{29A96DF1-1F03-4D43-94F0-9E2CA5E8E8C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87BF3A2-8AC1-4CF2-876F-E12C5BD32F67}" type="pres">
      <dgm:prSet presAssocID="{ABBA22A3-C9B2-4AA6-B68B-0108A707DDC4}" presName="composite" presStyleCnt="0"/>
      <dgm:spPr/>
    </dgm:pt>
    <dgm:pt modelId="{82072A4A-69B8-4200-B2CF-DCAE0F1239F0}" type="pres">
      <dgm:prSet presAssocID="{ABBA22A3-C9B2-4AA6-B68B-0108A707DDC4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BF992C-841C-4E49-A976-E72150C5C871}" type="pres">
      <dgm:prSet presAssocID="{ABBA22A3-C9B2-4AA6-B68B-0108A707DDC4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59B7F35F-EFF4-4CD8-ABCD-2D25D0D316BE}" type="pres">
      <dgm:prSet presAssocID="{ABBA22A3-C9B2-4AA6-B68B-0108A707DDC4}" presName="BalanceSpacing" presStyleCnt="0"/>
      <dgm:spPr/>
    </dgm:pt>
    <dgm:pt modelId="{37CF0909-DE59-4594-B851-67047E4850C1}" type="pres">
      <dgm:prSet presAssocID="{ABBA22A3-C9B2-4AA6-B68B-0108A707DDC4}" presName="BalanceSpacing1" presStyleCnt="0"/>
      <dgm:spPr/>
    </dgm:pt>
    <dgm:pt modelId="{A0455A27-B0C7-4078-AFD0-E8E066FF5C42}" type="pres">
      <dgm:prSet presAssocID="{79158AD9-50D0-4E73-AA60-16D18DE180BF}" presName="Accent1Text" presStyleLbl="node1" presStyleIdx="1" presStyleCnt="6"/>
      <dgm:spPr/>
      <dgm:t>
        <a:bodyPr/>
        <a:lstStyle/>
        <a:p>
          <a:endParaRPr lang="en-US"/>
        </a:p>
      </dgm:t>
    </dgm:pt>
    <dgm:pt modelId="{B4873368-FB3A-49BA-BB8C-79DBF592880A}" type="pres">
      <dgm:prSet presAssocID="{79158AD9-50D0-4E73-AA60-16D18DE180BF}" presName="spaceBetweenRectangles" presStyleCnt="0"/>
      <dgm:spPr/>
    </dgm:pt>
    <dgm:pt modelId="{5DC7A599-265C-4A9C-8778-736787F523E2}" type="pres">
      <dgm:prSet presAssocID="{94D77DEF-06D4-4270-9EFA-C14CA58AFD02}" presName="composite" presStyleCnt="0"/>
      <dgm:spPr/>
    </dgm:pt>
    <dgm:pt modelId="{7E2BF38A-A374-415B-9FF1-838225749155}" type="pres">
      <dgm:prSet presAssocID="{94D77DEF-06D4-4270-9EFA-C14CA58AFD02}" presName="Parent1" presStyleLbl="node1" presStyleIdx="2" presStyleCnt="6" custScaleX="119679" custLinFactNeighborX="-4564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A50F7-886A-42D3-8212-B0AD46757CC6}" type="pres">
      <dgm:prSet presAssocID="{94D77DEF-06D4-4270-9EFA-C14CA58AFD02}" presName="Childtext1" presStyleLbl="revTx" presStyleIdx="1" presStyleCnt="3" custScaleY="38956" custLinFactY="-85837" custLinFactNeighborX="46416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8C463-7984-4D04-82D1-8256D1BB25BB}" type="pres">
      <dgm:prSet presAssocID="{94D77DEF-06D4-4270-9EFA-C14CA58AFD02}" presName="BalanceSpacing" presStyleCnt="0"/>
      <dgm:spPr/>
    </dgm:pt>
    <dgm:pt modelId="{877DC46B-D2DD-4E4F-BE2F-0B100B88683D}" type="pres">
      <dgm:prSet presAssocID="{94D77DEF-06D4-4270-9EFA-C14CA58AFD02}" presName="BalanceSpacing1" presStyleCnt="0"/>
      <dgm:spPr/>
    </dgm:pt>
    <dgm:pt modelId="{B4F1DA20-B784-463F-AE95-ABD577A05BDD}" type="pres">
      <dgm:prSet presAssocID="{53730334-9EE7-4514-8C6D-EE884BD53191}" presName="Accent1Text" presStyleLbl="node1" presStyleIdx="3" presStyleCnt="6"/>
      <dgm:spPr/>
      <dgm:t>
        <a:bodyPr/>
        <a:lstStyle/>
        <a:p>
          <a:endParaRPr lang="en-US"/>
        </a:p>
      </dgm:t>
    </dgm:pt>
    <dgm:pt modelId="{FA543EF3-FA5B-4DBF-B7BF-13EB3C8D5D11}" type="pres">
      <dgm:prSet presAssocID="{53730334-9EE7-4514-8C6D-EE884BD53191}" presName="spaceBetweenRectangles" presStyleCnt="0"/>
      <dgm:spPr/>
    </dgm:pt>
    <dgm:pt modelId="{99FC604F-1314-43AB-A1BA-8898C8A2A562}" type="pres">
      <dgm:prSet presAssocID="{472A3207-C89E-49EF-A693-F5E843CB7891}" presName="composite" presStyleCnt="0"/>
      <dgm:spPr/>
    </dgm:pt>
    <dgm:pt modelId="{825BEFCA-2E77-4D82-A28C-16C123E34D6F}" type="pres">
      <dgm:prSet presAssocID="{472A3207-C89E-49EF-A693-F5E843CB7891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1E467-5273-47F1-B331-BD2D7E48D9B3}" type="pres">
      <dgm:prSet presAssocID="{472A3207-C89E-49EF-A693-F5E843CB7891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98B8D-A317-49D2-8838-CC01022C3594}" type="pres">
      <dgm:prSet presAssocID="{472A3207-C89E-49EF-A693-F5E843CB7891}" presName="BalanceSpacing" presStyleCnt="0"/>
      <dgm:spPr/>
    </dgm:pt>
    <dgm:pt modelId="{4F8591FE-54FC-49CB-9E86-D4AD843B156D}" type="pres">
      <dgm:prSet presAssocID="{472A3207-C89E-49EF-A693-F5E843CB7891}" presName="BalanceSpacing1" presStyleCnt="0"/>
      <dgm:spPr/>
    </dgm:pt>
    <dgm:pt modelId="{0770043B-4199-4968-9153-AA369EA30507}" type="pres">
      <dgm:prSet presAssocID="{A012E62C-0940-449F-8359-6BF0134F093B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A59F68A4-B8F9-45D0-A35E-D28DF4AC6F65}" type="presOf" srcId="{472A3207-C89E-49EF-A693-F5E843CB7891}" destId="{825BEFCA-2E77-4D82-A28C-16C123E34D6F}" srcOrd="0" destOrd="0" presId="urn:microsoft.com/office/officeart/2008/layout/AlternatingHexagons"/>
    <dgm:cxn modelId="{2073265D-00D8-4E4D-9BA9-B49514549AF9}" type="presOf" srcId="{8036BBF8-1298-4E8C-9E0D-67E3D06AEC54}" destId="{833A50F7-886A-42D3-8212-B0AD46757CC6}" srcOrd="0" destOrd="0" presId="urn:microsoft.com/office/officeart/2008/layout/AlternatingHexagons"/>
    <dgm:cxn modelId="{D655A854-27DD-430A-80AB-9F091D57575C}" type="presOf" srcId="{ABBA22A3-C9B2-4AA6-B68B-0108A707DDC4}" destId="{82072A4A-69B8-4200-B2CF-DCAE0F1239F0}" srcOrd="0" destOrd="0" presId="urn:microsoft.com/office/officeart/2008/layout/AlternatingHexagons"/>
    <dgm:cxn modelId="{B4A1FBF6-0077-4680-A3F6-B0869D000ACE}" type="presOf" srcId="{A012E62C-0940-449F-8359-6BF0134F093B}" destId="{0770043B-4199-4968-9153-AA369EA30507}" srcOrd="0" destOrd="0" presId="urn:microsoft.com/office/officeart/2008/layout/AlternatingHexagons"/>
    <dgm:cxn modelId="{209EBCC6-ED0B-448C-A343-B754D131B4D8}" srcId="{29A96DF1-1F03-4D43-94F0-9E2CA5E8E8C1}" destId="{472A3207-C89E-49EF-A693-F5E843CB7891}" srcOrd="2" destOrd="0" parTransId="{4B0E6A44-5841-418F-93E8-C09860E85CF7}" sibTransId="{A012E62C-0940-449F-8359-6BF0134F093B}"/>
    <dgm:cxn modelId="{1621539B-A9C1-4337-8B46-213B56D575B1}" srcId="{29A96DF1-1F03-4D43-94F0-9E2CA5E8E8C1}" destId="{94D77DEF-06D4-4270-9EFA-C14CA58AFD02}" srcOrd="1" destOrd="0" parTransId="{705FE43F-EF7D-4D16-9F23-6548BD786ABC}" sibTransId="{53730334-9EE7-4514-8C6D-EE884BD53191}"/>
    <dgm:cxn modelId="{C3DD7D61-CEE8-4E3E-8233-8212716C0138}" type="presOf" srcId="{53730334-9EE7-4514-8C6D-EE884BD53191}" destId="{B4F1DA20-B784-463F-AE95-ABD577A05BDD}" srcOrd="0" destOrd="0" presId="urn:microsoft.com/office/officeart/2008/layout/AlternatingHexagons"/>
    <dgm:cxn modelId="{A47D4019-A070-4F67-A3A4-A662327C9237}" type="presOf" srcId="{29A96DF1-1F03-4D43-94F0-9E2CA5E8E8C1}" destId="{E1DB0649-0706-42C9-BED6-EA1F2C519A7D}" srcOrd="0" destOrd="0" presId="urn:microsoft.com/office/officeart/2008/layout/AlternatingHexagons"/>
    <dgm:cxn modelId="{E44AE859-8579-4466-A966-AE58965E7626}" type="presOf" srcId="{79158AD9-50D0-4E73-AA60-16D18DE180BF}" destId="{A0455A27-B0C7-4078-AFD0-E8E066FF5C42}" srcOrd="0" destOrd="0" presId="urn:microsoft.com/office/officeart/2008/layout/AlternatingHexagons"/>
    <dgm:cxn modelId="{E52E0107-1C40-43C1-9BAD-DBF7CE0B62DF}" srcId="{94D77DEF-06D4-4270-9EFA-C14CA58AFD02}" destId="{8036BBF8-1298-4E8C-9E0D-67E3D06AEC54}" srcOrd="0" destOrd="0" parTransId="{AFC348AF-748C-4812-974B-06652BF60E8A}" sibTransId="{7CC01A02-266B-4FF3-B2CF-AB9DFABEF73D}"/>
    <dgm:cxn modelId="{75F1A6D2-7347-49C9-8003-7C3727693C8F}" type="presOf" srcId="{94D77DEF-06D4-4270-9EFA-C14CA58AFD02}" destId="{7E2BF38A-A374-415B-9FF1-838225749155}" srcOrd="0" destOrd="0" presId="urn:microsoft.com/office/officeart/2008/layout/AlternatingHexagons"/>
    <dgm:cxn modelId="{92F20E36-91D9-469C-8EB6-EF92F6F452F3}" srcId="{29A96DF1-1F03-4D43-94F0-9E2CA5E8E8C1}" destId="{ABBA22A3-C9B2-4AA6-B68B-0108A707DDC4}" srcOrd="0" destOrd="0" parTransId="{1D99214E-0126-49CF-B928-2E5F3B63AD5E}" sibTransId="{79158AD9-50D0-4E73-AA60-16D18DE180BF}"/>
    <dgm:cxn modelId="{0202AC5B-B4A3-430E-B7A7-2BD0507F2D2D}" type="presParOf" srcId="{E1DB0649-0706-42C9-BED6-EA1F2C519A7D}" destId="{887BF3A2-8AC1-4CF2-876F-E12C5BD32F67}" srcOrd="0" destOrd="0" presId="urn:microsoft.com/office/officeart/2008/layout/AlternatingHexagons"/>
    <dgm:cxn modelId="{6AC9D107-88EE-4294-AB57-DFFBE2BDE509}" type="presParOf" srcId="{887BF3A2-8AC1-4CF2-876F-E12C5BD32F67}" destId="{82072A4A-69B8-4200-B2CF-DCAE0F1239F0}" srcOrd="0" destOrd="0" presId="urn:microsoft.com/office/officeart/2008/layout/AlternatingHexagons"/>
    <dgm:cxn modelId="{9FAB945B-EC69-4B93-9056-9A273110B28E}" type="presParOf" srcId="{887BF3A2-8AC1-4CF2-876F-E12C5BD32F67}" destId="{1EBF992C-841C-4E49-A976-E72150C5C871}" srcOrd="1" destOrd="0" presId="urn:microsoft.com/office/officeart/2008/layout/AlternatingHexagons"/>
    <dgm:cxn modelId="{AEEAF667-1F59-46ED-85AE-D0A39AAE8DDF}" type="presParOf" srcId="{887BF3A2-8AC1-4CF2-876F-E12C5BD32F67}" destId="{59B7F35F-EFF4-4CD8-ABCD-2D25D0D316BE}" srcOrd="2" destOrd="0" presId="urn:microsoft.com/office/officeart/2008/layout/AlternatingHexagons"/>
    <dgm:cxn modelId="{C6BA371D-9011-4378-ABDA-4B77C8814EBA}" type="presParOf" srcId="{887BF3A2-8AC1-4CF2-876F-E12C5BD32F67}" destId="{37CF0909-DE59-4594-B851-67047E4850C1}" srcOrd="3" destOrd="0" presId="urn:microsoft.com/office/officeart/2008/layout/AlternatingHexagons"/>
    <dgm:cxn modelId="{A10AD0BC-2920-4C19-8DE8-635348F2CEF1}" type="presParOf" srcId="{887BF3A2-8AC1-4CF2-876F-E12C5BD32F67}" destId="{A0455A27-B0C7-4078-AFD0-E8E066FF5C42}" srcOrd="4" destOrd="0" presId="urn:microsoft.com/office/officeart/2008/layout/AlternatingHexagons"/>
    <dgm:cxn modelId="{8962BA71-B4D3-42FA-AA24-31ECF7256BAB}" type="presParOf" srcId="{E1DB0649-0706-42C9-BED6-EA1F2C519A7D}" destId="{B4873368-FB3A-49BA-BB8C-79DBF592880A}" srcOrd="1" destOrd="0" presId="urn:microsoft.com/office/officeart/2008/layout/AlternatingHexagons"/>
    <dgm:cxn modelId="{8AD9A5D0-3407-43BD-8573-70F7A4533658}" type="presParOf" srcId="{E1DB0649-0706-42C9-BED6-EA1F2C519A7D}" destId="{5DC7A599-265C-4A9C-8778-736787F523E2}" srcOrd="2" destOrd="0" presId="urn:microsoft.com/office/officeart/2008/layout/AlternatingHexagons"/>
    <dgm:cxn modelId="{EC44AA58-5745-4D87-834E-0F30A694E5B0}" type="presParOf" srcId="{5DC7A599-265C-4A9C-8778-736787F523E2}" destId="{7E2BF38A-A374-415B-9FF1-838225749155}" srcOrd="0" destOrd="0" presId="urn:microsoft.com/office/officeart/2008/layout/AlternatingHexagons"/>
    <dgm:cxn modelId="{CB625AC8-B01A-42A5-BBF2-FA28F6B0DBE0}" type="presParOf" srcId="{5DC7A599-265C-4A9C-8778-736787F523E2}" destId="{833A50F7-886A-42D3-8212-B0AD46757CC6}" srcOrd="1" destOrd="0" presId="urn:microsoft.com/office/officeart/2008/layout/AlternatingHexagons"/>
    <dgm:cxn modelId="{C3412281-3AD6-4CF8-9979-E9EAA657CCA2}" type="presParOf" srcId="{5DC7A599-265C-4A9C-8778-736787F523E2}" destId="{B558C463-7984-4D04-82D1-8256D1BB25BB}" srcOrd="2" destOrd="0" presId="urn:microsoft.com/office/officeart/2008/layout/AlternatingHexagons"/>
    <dgm:cxn modelId="{9D3CE645-08EF-40BD-B685-85AC597E9CF9}" type="presParOf" srcId="{5DC7A599-265C-4A9C-8778-736787F523E2}" destId="{877DC46B-D2DD-4E4F-BE2F-0B100B88683D}" srcOrd="3" destOrd="0" presId="urn:microsoft.com/office/officeart/2008/layout/AlternatingHexagons"/>
    <dgm:cxn modelId="{DD6545E7-9935-438E-B58C-104F4A5FF71E}" type="presParOf" srcId="{5DC7A599-265C-4A9C-8778-736787F523E2}" destId="{B4F1DA20-B784-463F-AE95-ABD577A05BDD}" srcOrd="4" destOrd="0" presId="urn:microsoft.com/office/officeart/2008/layout/AlternatingHexagons"/>
    <dgm:cxn modelId="{29ACC38E-7276-4531-AB02-24142A5D8FF3}" type="presParOf" srcId="{E1DB0649-0706-42C9-BED6-EA1F2C519A7D}" destId="{FA543EF3-FA5B-4DBF-B7BF-13EB3C8D5D11}" srcOrd="3" destOrd="0" presId="urn:microsoft.com/office/officeart/2008/layout/AlternatingHexagons"/>
    <dgm:cxn modelId="{3B6DBC5F-456E-48A5-9A0E-4EE394000E3C}" type="presParOf" srcId="{E1DB0649-0706-42C9-BED6-EA1F2C519A7D}" destId="{99FC604F-1314-43AB-A1BA-8898C8A2A562}" srcOrd="4" destOrd="0" presId="urn:microsoft.com/office/officeart/2008/layout/AlternatingHexagons"/>
    <dgm:cxn modelId="{66C60CE2-884A-4F81-9136-DA2F9BF35BF9}" type="presParOf" srcId="{99FC604F-1314-43AB-A1BA-8898C8A2A562}" destId="{825BEFCA-2E77-4D82-A28C-16C123E34D6F}" srcOrd="0" destOrd="0" presId="urn:microsoft.com/office/officeart/2008/layout/AlternatingHexagons"/>
    <dgm:cxn modelId="{0D1838C2-7810-49FF-92DF-C7F8425D595B}" type="presParOf" srcId="{99FC604F-1314-43AB-A1BA-8898C8A2A562}" destId="{6471E467-5273-47F1-B331-BD2D7E48D9B3}" srcOrd="1" destOrd="0" presId="urn:microsoft.com/office/officeart/2008/layout/AlternatingHexagons"/>
    <dgm:cxn modelId="{711B8A7C-9A3F-4A7F-A989-E4E0BDAF4666}" type="presParOf" srcId="{99FC604F-1314-43AB-A1BA-8898C8A2A562}" destId="{93B98B8D-A317-49D2-8838-CC01022C3594}" srcOrd="2" destOrd="0" presId="urn:microsoft.com/office/officeart/2008/layout/AlternatingHexagons"/>
    <dgm:cxn modelId="{E5A28946-7166-4BA3-9C93-B996C2E99E6A}" type="presParOf" srcId="{99FC604F-1314-43AB-A1BA-8898C8A2A562}" destId="{4F8591FE-54FC-49CB-9E86-D4AD843B156D}" srcOrd="3" destOrd="0" presId="urn:microsoft.com/office/officeart/2008/layout/AlternatingHexagons"/>
    <dgm:cxn modelId="{8C6161BD-EDBE-4345-916A-6B9A21B3EC1C}" type="presParOf" srcId="{99FC604F-1314-43AB-A1BA-8898C8A2A562}" destId="{0770043B-4199-4968-9153-AA369EA3050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72A4A-69B8-4200-B2CF-DCAE0F1239F0}">
      <dsp:nvSpPr>
        <dsp:cNvPr id="0" name=""/>
        <dsp:cNvSpPr/>
      </dsp:nvSpPr>
      <dsp:spPr>
        <a:xfrm rot="5400000">
          <a:off x="263010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সম্পদ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2932264" y="234830"/>
        <a:ext cx="902150" cy="1036955"/>
      </dsp:txXfrm>
    </dsp:sp>
    <dsp:sp modelId="{1EBF992C-841C-4E49-A976-E72150C5C871}">
      <dsp:nvSpPr>
        <dsp:cNvPr id="0" name=""/>
        <dsp:cNvSpPr/>
      </dsp:nvSpPr>
      <dsp:spPr>
        <a:xfrm>
          <a:off x="4078426" y="301365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55A27-B0C7-4078-AFD0-E8E066FF5C42}">
      <dsp:nvSpPr>
        <dsp:cNvPr id="0" name=""/>
        <dsp:cNvSpPr/>
      </dsp:nvSpPr>
      <dsp:spPr>
        <a:xfrm rot="5400000">
          <a:off x="121462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ব্যয়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516784" y="234830"/>
        <a:ext cx="902150" cy="1036955"/>
      </dsp:txXfrm>
    </dsp:sp>
    <dsp:sp modelId="{7E2BF38A-A374-415B-9FF1-838225749155}">
      <dsp:nvSpPr>
        <dsp:cNvPr id="0" name=""/>
        <dsp:cNvSpPr/>
      </dsp:nvSpPr>
      <dsp:spPr>
        <a:xfrm rot="5400000">
          <a:off x="1859835" y="1247725"/>
          <a:ext cx="1506471" cy="156854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হিসাবের শ্রেণি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2090222" y="1529843"/>
        <a:ext cx="1045698" cy="1004314"/>
      </dsp:txXfrm>
    </dsp:sp>
    <dsp:sp modelId="{833A50F7-886A-42D3-8212-B0AD46757CC6}">
      <dsp:nvSpPr>
        <dsp:cNvPr id="0" name=""/>
        <dsp:cNvSpPr/>
      </dsp:nvSpPr>
      <dsp:spPr>
        <a:xfrm>
          <a:off x="1091534" y="176193"/>
          <a:ext cx="1626989" cy="352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1091534" y="176193"/>
        <a:ext cx="1626989" cy="352116"/>
      </dsp:txXfrm>
    </dsp:sp>
    <dsp:sp modelId="{B4F1DA20-B784-463F-AE95-ABD577A05BDD}">
      <dsp:nvSpPr>
        <dsp:cNvPr id="0" name=""/>
        <dsp:cNvSpPr/>
      </dsp:nvSpPr>
      <dsp:spPr>
        <a:xfrm rot="5400000">
          <a:off x="3335133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আয়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3637293" y="1513522"/>
        <a:ext cx="902150" cy="1036955"/>
      </dsp:txXfrm>
    </dsp:sp>
    <dsp:sp modelId="{825BEFCA-2E77-4D82-A28C-16C123E34D6F}">
      <dsp:nvSpPr>
        <dsp:cNvPr id="0" name=""/>
        <dsp:cNvSpPr/>
      </dsp:nvSpPr>
      <dsp:spPr>
        <a:xfrm rot="5400000">
          <a:off x="263010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দায়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2932264" y="2792215"/>
        <a:ext cx="902150" cy="1036955"/>
      </dsp:txXfrm>
    </dsp:sp>
    <dsp:sp modelId="{6471E467-5273-47F1-B331-BD2D7E48D9B3}">
      <dsp:nvSpPr>
        <dsp:cNvPr id="0" name=""/>
        <dsp:cNvSpPr/>
      </dsp:nvSpPr>
      <dsp:spPr>
        <a:xfrm>
          <a:off x="4078426" y="2858751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0043B-4199-4968-9153-AA369EA30507}">
      <dsp:nvSpPr>
        <dsp:cNvPr id="0" name=""/>
        <dsp:cNvSpPr/>
      </dsp:nvSpPr>
      <dsp:spPr>
        <a:xfrm rot="5400000">
          <a:off x="121462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মালিকানা স্বত্ব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516784" y="2792215"/>
        <a:ext cx="902150" cy="1036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mshahed8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21603"/>
            <a:ext cx="4286250" cy="32105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752600" y="201304"/>
            <a:ext cx="4876800" cy="1447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59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19200" y="2133600"/>
            <a:ext cx="6480048" cy="23012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IN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রেওয়ামিলের ছক তৈরি কর। </a:t>
            </a:r>
          </a:p>
          <a:p>
            <a:r>
              <a:rPr lang="bn-IN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সময়ঃ ৫মিনিট  </a:t>
            </a:r>
            <a:br>
              <a:rPr lang="b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04801"/>
            <a:ext cx="5715000" cy="98488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4000" u="sng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একক কাজঃ</a:t>
            </a:r>
            <a:endParaRPr lang="en-US" sz="4000" u="sng" dirty="0" smtClean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84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096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রেওয়ামিলের ডেবিট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ক্রে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ডি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ট নির্ণয়ঃ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81200" y="1721688"/>
            <a:ext cx="1066800" cy="71671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81200" y="2743200"/>
            <a:ext cx="1066800" cy="685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ব্যয়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600700" y="3656162"/>
            <a:ext cx="1447800" cy="83963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মালিকানা স্বত্ব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73947" y="1721688"/>
            <a:ext cx="1066800" cy="71671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আয়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2743200"/>
            <a:ext cx="1066800" cy="685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দায়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485900" y="5029200"/>
            <a:ext cx="2057400" cy="1143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271458" y="5029200"/>
            <a:ext cx="2057400" cy="1143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ক্রেডিট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90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914400"/>
            <a:ext cx="5791200" cy="769441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যেসব দফা রেওয়ামিলে আসে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2743200"/>
            <a:ext cx="3124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প্রারম্ভিক ব্যাংক জমা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3733800"/>
            <a:ext cx="3962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প্রারম্ভিক ব্যাংক জমাতিরিক্ত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1830238"/>
            <a:ext cx="2743200" cy="760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প্রারম্ভিক হাতে নগদ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4876800"/>
            <a:ext cx="2590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সমাপনী মজুদপণ্য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746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447800"/>
            <a:ext cx="8610600" cy="4770537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রুমন ট্রেডার্সের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সালের ৩০ জুন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তারিখের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খতিয়ান উদ্বৃত্ত সমূহ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 একটি রেওয়ামিল তৈরি কর।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কুঋণ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২,৫০০ টাকা; মূলধনের সুদ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,০০০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টাকা; ক্রয়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৬২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,০০০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টাকা; শিক্ষানবিশ সেলামি ৪,০০০ টাকা; প্রাপ্য হিসাব ৩৬,২০০ টাকা; মূলধন ৬৪,০০০ টাকা; অগ্রিম ভাড়া ৪,৫০০ টাকা; অবচয় ২,০০০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মজুদ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পণ্য(০১-০৭-১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১২,০০০ টাকা; হাতে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নগদ(০১-০৭-১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২২,০০০ টাকা; ব্যাংক 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জমা(৩০-০৬-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৭৪,০০০ টাকা; বিক্রয়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৮৯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,০০০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টাকা; ৬%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বন্ধকী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ঋণ ৪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,০০০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টাকা; মজুদ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পণ্য(৩০-০৬-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২১,০০০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টাকা;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মজুরি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২৫,০০০ টাকা; প্রদেয় হিসাব ২৩,০০০ টাকা; বাট্টা প্রাপ্তি ১,২০০ টাকা;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মনিহারি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৫,০০০ টাকা; বকেয়া বেতন ২,০০০ টাকা; বহিঃ ফেরত ৩,০০০ টাকা; উত্তোলন ৫,০০০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					সময়ঃ ২০ মিনিট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152401"/>
            <a:ext cx="3886200" cy="830997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503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457200"/>
            <a:ext cx="3657600" cy="1752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u="sng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6600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2667000"/>
            <a:ext cx="8153400" cy="3352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রেওয়ামিলের ছকে কলাম কয়টি থাকে?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৩টি দায়ের নাম বল? 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মালিকানা স্বত্ব বৃদ্ধি পেলে কি হবে?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083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1300" y="365185"/>
            <a:ext cx="335280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বাড়ির কাজ	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5486400"/>
            <a:ext cx="77724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উক্ত খতিয়ান উদ্ধত্ত 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দিয়ে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শিহাব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ট্রেডার্সের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একটি রেওয়ামিল তৈরি করে আনবে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76400"/>
            <a:ext cx="8153400" cy="35394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শিহাব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ট্রেডার্সের  ২০১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৮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সালের ৩১শে ডিসেম্বর তারিখের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উদবৃত্তগুলো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নিন্ম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রূ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পঃ-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বিক্রয় ১,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৩৮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,০০০ টাকা, বিক্রয় ফেরত ৩,০০০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টাকা, প্রারম্ভিক মজুদ প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ণ্য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২০,০০০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টাকা, ক্রয় ৮০,‌০০০ টাকা, ক্রয়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ফেরত ৪,০০০ টাকা, আসবাবপত্র ২৪,০০০ টাকা,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মিশন প্রাপ্তি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,০০০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টাকা,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পে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নশন তহবিল ৩,০০০ টাকা, সমাপ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নী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নগদ তহবিল ৩০০০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ম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জু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রি ৩০,০০টাকা , ক্রয় পরিবহন ১,০০০ টাকা, বেতন ১২,০০০ টাকা, ভাড়া, ৫০০০ টাকা, ৫% ঋ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ণ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২৮,০০০ টাকা, খাজ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ও  কর ৬,০০০ টাকা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874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09800" y="228600"/>
            <a:ext cx="4343400" cy="1905000"/>
          </a:xfrm>
          <a:prstGeom prst="flowChartPunchedTap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2362200"/>
            <a:ext cx="6934200" cy="42672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95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403" y="3712190"/>
            <a:ext cx="8584442" cy="2803478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>
              <a:buNone/>
            </a:pPr>
            <a:r>
              <a:rPr lang="bn-BD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দ্বীন মোহাম্মদ </a:t>
            </a:r>
          </a:p>
          <a:p>
            <a:pPr algn="ctr">
              <a:buNone/>
            </a:pPr>
            <a:r>
              <a:rPr lang="bn-BD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সহকারি শিক্ষক (ব্যবসায় শিক্ষা)</a:t>
            </a:r>
          </a:p>
          <a:p>
            <a:pPr algn="ctr">
              <a:buNone/>
            </a:pPr>
            <a:r>
              <a:rPr lang="bn-BD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ঘোষ্পা সি এফ ইউ সি উচ্চ বিদ্যালয় </a:t>
            </a:r>
          </a:p>
          <a:p>
            <a:pPr algn="ctr">
              <a:buNone/>
            </a:pPr>
            <a:r>
              <a:rPr lang="bn-BD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শিলমুড়ী, বরুড়া, কুমিল্লা </a:t>
            </a:r>
          </a:p>
          <a:p>
            <a:pPr algn="ctr">
              <a:buNone/>
            </a:pPr>
            <a:r>
              <a:rPr lang="bn-BD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মোবাইল নাম্বারঃ ০১৯১৪৬৮৪১৮৩ </a:t>
            </a:r>
          </a:p>
          <a:p>
            <a:pPr algn="ctr">
              <a:buNone/>
            </a:pPr>
            <a:r>
              <a:rPr lang="bn-BD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11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NikoshBAN" pitchFamily="2" charset="0"/>
                <a:hlinkClick r:id="rId2"/>
              </a:rPr>
              <a:t>dmshahed83@gmail.com</a:t>
            </a:r>
            <a:r>
              <a:rPr lang="en-U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0" y="457200"/>
            <a:ext cx="3352800" cy="2743200"/>
          </a:xfrm>
          <a:prstGeom prst="rect">
            <a:avLst/>
          </a:prstGeom>
          <a:blipFill>
            <a:blip r:embed="rId3">
              <a:lum bright="-10000" contrast="-10000"/>
            </a:blip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87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066800"/>
            <a:ext cx="5638800" cy="34778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ণিঃ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নবম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বিষয়ঃ হিসাববিজ্ঞান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সময়ঃ ৩৫ মিনিট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১২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১১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-২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০২০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খ্রিঃ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6970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838201"/>
            <a:ext cx="25908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bn-IN" sz="4400" u="sng" dirty="0">
                <a:latin typeface="NikoshBAN" pitchFamily="2" charset="0"/>
                <a:cs typeface="NikoshBAN" pitchFamily="2" charset="0"/>
              </a:rPr>
              <a:t>পূর্বজ্ঞান যাচাই </a:t>
            </a:r>
            <a:endParaRPr lang="en-US" sz="4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895600"/>
            <a:ext cx="73914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4800" dirty="0">
                <a:latin typeface="NikoshBAN" pitchFamily="2" charset="0"/>
                <a:cs typeface="NikoshBAN" pitchFamily="2" charset="0"/>
              </a:rPr>
              <a:t>হিসাবের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কত প্রকার ও কি কি?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615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3284835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535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আমরা এই পাঁচটি শ্রেণিকে দুই’টি ভাগে দেখাতে পারি।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21336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ডেবিট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30480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সম্পদ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38862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ব্যয়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38862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দায়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7800" y="30480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20574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ক্রেডিট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48006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মালিকানা স্বত্ব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28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990600"/>
            <a:ext cx="3505200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3048000"/>
            <a:ext cx="2743200" cy="1015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রেওয়ামিল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724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09600"/>
            <a:ext cx="5105400" cy="10156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8419" y="2514600"/>
            <a:ext cx="7848600" cy="16927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১.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রেওয়ামিলের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ছক তৈরি করতে পারবে।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রেওয়ামিলের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কোন দফা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ডে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কোন দফা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ক্রে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ডিট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তা নির্ণয় করতে পারবে।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৩.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কোন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দফা রেওয়ামিলে অন্তর্ভূক্ত হবে না তা উল্লেখ করতে পারবে।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558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829496"/>
              </p:ext>
            </p:extLst>
          </p:nvPr>
        </p:nvGraphicFramePr>
        <p:xfrm>
          <a:off x="1524000" y="3394144"/>
          <a:ext cx="6553200" cy="270185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762000"/>
                <a:gridCol w="3200400"/>
                <a:gridCol w="685800"/>
                <a:gridCol w="990600"/>
                <a:gridCol w="914400"/>
              </a:tblGrid>
              <a:tr h="589984"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ক্রমিক নং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হিসাবের নাম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পৃঃ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000816"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1800" y="1524000"/>
            <a:ext cx="342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প্রতিষ্ঠানের নাম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রেওয়ামিল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৩১শে ডিসেম্বর .......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9900" y="3810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রেওয়ামিলের </a:t>
            </a:r>
            <a:r>
              <a:rPr lang="bn-IN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ছক</a:t>
            </a:r>
            <a:endParaRPr lang="bn-IN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409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446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25</cp:revision>
  <dcterms:created xsi:type="dcterms:W3CDTF">2006-08-16T00:00:00Z</dcterms:created>
  <dcterms:modified xsi:type="dcterms:W3CDTF">2020-11-14T20:15:33Z</dcterms:modified>
</cp:coreProperties>
</file>