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7" r:id="rId2"/>
    <p:sldId id="352" r:id="rId3"/>
    <p:sldId id="282" r:id="rId4"/>
    <p:sldId id="353" r:id="rId5"/>
    <p:sldId id="354" r:id="rId6"/>
    <p:sldId id="312" r:id="rId7"/>
    <p:sldId id="351" r:id="rId8"/>
    <p:sldId id="334" r:id="rId9"/>
    <p:sldId id="335" r:id="rId10"/>
    <p:sldId id="337" r:id="rId11"/>
    <p:sldId id="339" r:id="rId12"/>
    <p:sldId id="340" r:id="rId13"/>
    <p:sldId id="338" r:id="rId14"/>
    <p:sldId id="341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08" r:id="rId23"/>
    <p:sldId id="309" r:id="rId24"/>
    <p:sldId id="310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A4F0-9736-4F8B-95EA-01978E82FB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BCF42-9756-4440-8F59-A29EC1D7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3E3CE4-60D4-4D51-BE88-3B83E75A5A4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08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27D9-9248-45FF-A06E-7287148B0F00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2133600"/>
            <a:ext cx="4267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অসম্পূর্ণ 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289" y="1744994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পিতামাতাঃ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864" y="2888997"/>
            <a:ext cx="180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কালো মোরগ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6118" y="287890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সাদা মুরগি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857500" y="1745052"/>
            <a:ext cx="405221" cy="570073"/>
            <a:chOff x="762000" y="373465"/>
            <a:chExt cx="713923" cy="693335"/>
          </a:xfrm>
        </p:grpSpPr>
        <p:sp>
          <p:nvSpPr>
            <p:cNvPr id="9" name="Donut 8"/>
            <p:cNvSpPr/>
            <p:nvPr/>
          </p:nvSpPr>
          <p:spPr>
            <a:xfrm>
              <a:off x="762000" y="609866"/>
              <a:ext cx="533063" cy="456934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 rot="2544155">
              <a:off x="1095164" y="373465"/>
              <a:ext cx="380759" cy="4569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6207919" y="1750365"/>
            <a:ext cx="381000" cy="484570"/>
            <a:chOff x="8229600" y="685800"/>
            <a:chExt cx="533400" cy="914400"/>
          </a:xfrm>
        </p:grpSpPr>
        <p:sp>
          <p:nvSpPr>
            <p:cNvPr id="12" name="Donut 11"/>
            <p:cNvSpPr/>
            <p:nvPr/>
          </p:nvSpPr>
          <p:spPr>
            <a:xfrm>
              <a:off x="8229600" y="685800"/>
              <a:ext cx="533400" cy="457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05800" y="1143000"/>
              <a:ext cx="457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8200" y="1143000"/>
              <a:ext cx="152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0" y="38432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40143" y="5806922"/>
            <a:ext cx="94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B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3380" y="3667431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08782" y="5100484"/>
            <a:ext cx="604375" cy="468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2082" y="4468478"/>
            <a:ext cx="533400" cy="5334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6014698" y="4479721"/>
            <a:ext cx="4953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86400" y="5013121"/>
            <a:ext cx="528922" cy="701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66898" y="585892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নীলাভ ধূসর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5669" y="5715000"/>
            <a:ext cx="990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F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35243" y="3881457"/>
            <a:ext cx="94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BB</a:t>
            </a:r>
          </a:p>
        </p:txBody>
      </p:sp>
    </p:spTree>
    <p:extLst>
      <p:ext uri="{BB962C8B-B14F-4D97-AF65-F5344CB8AC3E}">
        <p14:creationId xmlns:p14="http://schemas.microsoft.com/office/powerpoint/2010/main" val="35459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72902" y="2459620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91146" name="Rectangle 15"/>
          <p:cNvSpPr>
            <a:spLocks noChangeArrowheads="1"/>
          </p:cNvSpPr>
          <p:nvPr/>
        </p:nvSpPr>
        <p:spPr bwMode="auto">
          <a:xfrm>
            <a:off x="2252428" y="1522699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91147" name="Rectangle 16"/>
          <p:cNvSpPr>
            <a:spLocks noChangeArrowheads="1"/>
          </p:cNvSpPr>
          <p:nvPr/>
        </p:nvSpPr>
        <p:spPr bwMode="auto">
          <a:xfrm>
            <a:off x="6762487" y="1562549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18" name="Oval 17"/>
          <p:cNvSpPr/>
          <p:nvPr/>
        </p:nvSpPr>
        <p:spPr>
          <a:xfrm>
            <a:off x="2711364" y="2486885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Oval 18"/>
          <p:cNvSpPr/>
          <p:nvPr/>
        </p:nvSpPr>
        <p:spPr>
          <a:xfrm>
            <a:off x="7106657" y="2494001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6488361" y="2491975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3505200"/>
            <a:ext cx="755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charset="0"/>
                <a:cs typeface="Arial" charset="0"/>
              </a:rPr>
              <a:t>   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600" y="3429000"/>
            <a:ext cx="327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charset="0"/>
                <a:cs typeface="Arial" charset="0"/>
              </a:rPr>
              <a:t>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37516"/>
              </p:ext>
            </p:extLst>
          </p:nvPr>
        </p:nvGraphicFramePr>
        <p:xfrm>
          <a:off x="909949" y="3113317"/>
          <a:ext cx="7370652" cy="31241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33025"/>
                <a:gridCol w="3327938"/>
                <a:gridCol w="3209689"/>
              </a:tblGrid>
              <a:tr h="763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BB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  <a:tr h="1180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20727" y="3150912"/>
            <a:ext cx="8178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F2:</a:t>
            </a:r>
          </a:p>
        </p:txBody>
      </p:sp>
      <p:sp>
        <p:nvSpPr>
          <p:cNvPr id="37" name="Oval 36"/>
          <p:cNvSpPr/>
          <p:nvPr/>
        </p:nvSpPr>
        <p:spPr>
          <a:xfrm rot="168567">
            <a:off x="1017882" y="4123620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5298924" y="3222451"/>
            <a:ext cx="762000" cy="59099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1100039" y="5284736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42688" y="3165351"/>
            <a:ext cx="808324" cy="712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99635" y="3382021"/>
            <a:ext cx="454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♀</a:t>
            </a:r>
          </a:p>
        </p:txBody>
      </p:sp>
      <p:sp>
        <p:nvSpPr>
          <p:cNvPr id="91198" name="Rectangle 55"/>
          <p:cNvSpPr>
            <a:spLocks noChangeArrowheads="1"/>
          </p:cNvSpPr>
          <p:nvPr/>
        </p:nvSpPr>
        <p:spPr bwMode="auto">
          <a:xfrm>
            <a:off x="1273554" y="3047491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428" y="4448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কালো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44040" y="199093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নীলাভ ধূসর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35902" y="202118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নীলাভ ধূসর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972902" y="3166039"/>
            <a:ext cx="780353" cy="59079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9428" y="53875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নীলাভ ধূসর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40312" y="444080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নীলাভ ধূসর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10636" y="820010"/>
            <a:ext cx="374650" cy="833203"/>
            <a:chOff x="8153400" y="685800"/>
            <a:chExt cx="374650" cy="833203"/>
          </a:xfrm>
        </p:grpSpPr>
        <p:sp>
          <p:nvSpPr>
            <p:cNvPr id="5" name="Donut 4"/>
            <p:cNvSpPr/>
            <p:nvPr/>
          </p:nvSpPr>
          <p:spPr>
            <a:xfrm>
              <a:off x="8153400" y="685800"/>
              <a:ext cx="374650" cy="457200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lus 7"/>
            <p:cNvSpPr/>
            <p:nvPr/>
          </p:nvSpPr>
          <p:spPr>
            <a:xfrm>
              <a:off x="8153400" y="1085406"/>
              <a:ext cx="374650" cy="433597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400" y="769392"/>
            <a:ext cx="405180" cy="746528"/>
            <a:chOff x="1573863" y="966032"/>
            <a:chExt cx="405180" cy="746528"/>
          </a:xfrm>
        </p:grpSpPr>
        <p:sp>
          <p:nvSpPr>
            <p:cNvPr id="64" name="Donut 63"/>
            <p:cNvSpPr/>
            <p:nvPr/>
          </p:nvSpPr>
          <p:spPr>
            <a:xfrm>
              <a:off x="1573863" y="1255360"/>
              <a:ext cx="374650" cy="457200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8452728">
              <a:off x="1688710" y="1108280"/>
              <a:ext cx="432581" cy="148085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079875" y="5387508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সাদা</a:t>
            </a:r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630019" y="857249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পিতামাতাঃ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04510" y="120390"/>
            <a:ext cx="664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অসম্পূর্ণ প্রকটতা</a:t>
            </a:r>
            <a:endParaRPr lang="en-US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438400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92D050"/>
                </a:solidFill>
                <a:latin typeface="SutonnyMJ" pitchFamily="2" charset="0"/>
              </a:rPr>
              <a:t>wd‡bvUvBwcK</a:t>
            </a:r>
            <a:r>
              <a:rPr lang="en-US" sz="4000" dirty="0" smtClean="0">
                <a:solidFill>
                  <a:srgbClr val="92D05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SutonnyMJ" pitchFamily="2" charset="0"/>
              </a:rPr>
              <a:t>AbycvZ</a:t>
            </a:r>
            <a:r>
              <a:rPr lang="en-US" sz="4000" dirty="0">
                <a:solidFill>
                  <a:srgbClr val="92D050"/>
                </a:solidFill>
                <a:latin typeface="SutonnyMJ" pitchFamily="2" charset="0"/>
              </a:rPr>
              <a:t> -  </a:t>
            </a:r>
            <a:endParaRPr lang="bn-BD" sz="4000" dirty="0" smtClean="0">
              <a:solidFill>
                <a:srgbClr val="92D050"/>
              </a:solidFill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</a:rPr>
              <a:t>Kv‡jv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নীলাভ ধূসর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সাদা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>
                <a:latin typeface="SutonnyMJ" pitchFamily="2" charset="0"/>
              </a:rPr>
              <a:t>=    </a:t>
            </a:r>
            <a:r>
              <a:rPr lang="en-US" sz="4000" dirty="0" smtClean="0">
                <a:latin typeface="SutonnyMJ" pitchFamily="2" charset="0"/>
              </a:rPr>
              <a:t>1:2:1</a:t>
            </a:r>
            <a:endParaRPr lang="en-US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B050"/>
                </a:solidFill>
                <a:latin typeface="SutonnyMJ" pitchFamily="2" charset="0"/>
              </a:rPr>
              <a:t>wR‡bvUvBwcK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</a:rPr>
              <a:t>  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</a:rPr>
              <a:t>AbycvZ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</a:rPr>
              <a:t> Ñ </a:t>
            </a:r>
            <a:endParaRPr lang="bn-BD" sz="32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4000" dirty="0">
                <a:latin typeface="SutonnyMJ" pitchFamily="2" charset="0"/>
              </a:rPr>
              <a:t> 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bb </a:t>
            </a:r>
            <a:r>
              <a:rPr lang="en-US" sz="4000" dirty="0">
                <a:latin typeface="SutonnyMJ" pitchFamily="2" charset="0"/>
              </a:rPr>
              <a:t>= 1 : 2 :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1792069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Rby‡Z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cÖvß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djvd‡j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†`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Lv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hvq</a:t>
            </a:r>
            <a:endParaRPr lang="en-US" sz="36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76489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অসম্পূর্ণ 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6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01055"/>
            <a:ext cx="78867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সংকর জীবে যখন দুটি বিপরীতধর্মী  জিনের দুটি বৈশিষ্ট্যিই সমভাবে প্রকাশিত হয় তখন তাকে সমপ্রকটতা বলে।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724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এতে মেণ্ডেলিয়ান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3:1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অনুপাতটি পরিবর্তিত হয়ে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1:2:1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হয়।</a:t>
            </a:r>
          </a:p>
        </p:txBody>
      </p:sp>
    </p:spTree>
    <p:extLst>
      <p:ext uri="{BB962C8B-B14F-4D97-AF65-F5344CB8AC3E}">
        <p14:creationId xmlns:p14="http://schemas.microsoft.com/office/powerpoint/2010/main" val="12974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9100" y="1936016"/>
            <a:ext cx="8534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লাল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mv`v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লোম</a:t>
            </a:r>
            <a:r>
              <a:rPr kumimoji="0" lang="bn-BD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বিশিষ্ট্ গরুর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bn-BD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ক্রস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NwU‡q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সমপ্র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কটতা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ব্যাখ্যা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hvq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G‡ÿ‡Î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cÖR‡b</a:t>
            </a:r>
            <a:r>
              <a:rPr lang="en-US" sz="44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¥ </a:t>
            </a:r>
            <a:r>
              <a:rPr lang="bn-BD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রোয়ান (লাল ও সাদার সংমিশ্রণ) গরু পাওয়া যায়।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dirty="0" err="1" smtClean="0">
                <a:latin typeface="SutonnyMJ"/>
                <a:ea typeface="Times New Roman"/>
                <a:cs typeface="Vrinda"/>
              </a:rPr>
              <a:t>cÖR‡b¥i</a:t>
            </a:r>
            <a:r>
              <a:rPr lang="en-US" sz="4400" dirty="0" smtClean="0">
                <a:latin typeface="SutonnyMJ"/>
                <a:ea typeface="Times New Roman"/>
                <a:cs typeface="Vrinda"/>
              </a:rPr>
              <a:t> </a:t>
            </a:r>
            <a:r>
              <a:rPr lang="bn-BD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bn-BD" sz="44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/>
                <a:ea typeface="Times New Roman"/>
                <a:cs typeface="Vrinda"/>
              </a:rPr>
              <a:t>µm </a:t>
            </a:r>
            <a:r>
              <a:rPr lang="en-US" sz="4400" dirty="0" err="1">
                <a:latin typeface="SutonnyMJ"/>
                <a:ea typeface="Times New Roman"/>
                <a:cs typeface="Vrinda"/>
              </a:rPr>
              <a:t>NUv‡j</a:t>
            </a:r>
            <a:r>
              <a:rPr lang="en-US" sz="44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err="1" smtClean="0">
                <a:latin typeface="SutonnyMJ"/>
                <a:ea typeface="Times New Roman"/>
                <a:cs typeface="Vrinda"/>
              </a:rPr>
              <a:t>cÖR‡b</a:t>
            </a:r>
            <a:r>
              <a:rPr lang="en-US" sz="4400" dirty="0">
                <a:latin typeface="SutonnyMJ"/>
                <a:ea typeface="Times New Roman"/>
                <a:cs typeface="Vrinda"/>
              </a:rPr>
              <a:t>¥ †`</a:t>
            </a:r>
            <a:r>
              <a:rPr lang="en-US" sz="4400" dirty="0" err="1">
                <a:latin typeface="SutonnyMJ"/>
                <a:ea typeface="Times New Roman"/>
                <a:cs typeface="Vrinda"/>
              </a:rPr>
              <a:t>Lv</a:t>
            </a:r>
            <a:r>
              <a:rPr lang="en-US" sz="44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Vrinda"/>
              </a:rPr>
              <a:t>hvq</a:t>
            </a:r>
            <a:r>
              <a:rPr lang="en-US" sz="4400" dirty="0">
                <a:latin typeface="SutonnyMJ"/>
                <a:ea typeface="Times New Roman"/>
                <a:cs typeface="Vrinda"/>
              </a:rPr>
              <a:t> </a:t>
            </a:r>
            <a:r>
              <a:rPr lang="bn-BD" sz="4400" dirty="0" smtClean="0">
                <a:latin typeface="NikoshBAN" pitchFamily="2" charset="0"/>
                <a:ea typeface="Times New Roman"/>
                <a:cs typeface="NikoshBAN" pitchFamily="2" charset="0"/>
              </a:rPr>
              <a:t>লাল</a:t>
            </a:r>
            <a:r>
              <a:rPr lang="en-US" sz="4400" dirty="0" smtClean="0">
                <a:latin typeface="NikoshBAN" pitchFamily="2" charset="0"/>
                <a:ea typeface="Times New Roman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ea typeface="Times New Roman"/>
                <a:cs typeface="NikoshBAN" pitchFamily="2" charset="0"/>
              </a:rPr>
              <a:t>রোয়ান</a:t>
            </a:r>
            <a:r>
              <a:rPr lang="en-US" sz="44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4400" dirty="0">
                <a:latin typeface="SutonnyMJ"/>
                <a:ea typeface="Times New Roman"/>
                <a:cs typeface="Vrinda"/>
              </a:rPr>
              <a:t>I </a:t>
            </a:r>
            <a:r>
              <a:rPr lang="bn-BD" sz="4400" dirty="0" smtClean="0">
                <a:latin typeface="NikoshBAN" pitchFamily="2" charset="0"/>
                <a:ea typeface="Times New Roman"/>
                <a:cs typeface="NikoshBAN" pitchFamily="2" charset="0"/>
              </a:rPr>
              <a:t>সাদা</a:t>
            </a:r>
            <a:r>
              <a:rPr lang="en-US" sz="4400" dirty="0" smtClean="0">
                <a:latin typeface="SutonnyMJ"/>
                <a:ea typeface="Times New Roman"/>
                <a:cs typeface="Vrinda"/>
              </a:rPr>
              <a:t> </a:t>
            </a:r>
            <a:r>
              <a:rPr lang="en-US" sz="4400" dirty="0" err="1" smtClean="0">
                <a:latin typeface="SutonnyMJ"/>
                <a:ea typeface="Times New Roman"/>
                <a:cs typeface="Vrinda"/>
              </a:rPr>
              <a:t>e‡Y©i</a:t>
            </a:r>
            <a:r>
              <a:rPr lang="en-US" sz="4400" dirty="0" smtClean="0">
                <a:latin typeface="SutonnyMJ"/>
                <a:ea typeface="Times New Roman"/>
                <a:cs typeface="Vrinda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731" y="2061778"/>
            <a:ext cx="2050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পিতামাতাঃ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692" y="2911505"/>
            <a:ext cx="180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ষাড়ঁ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8432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13157" y="5819001"/>
            <a:ext cx="967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B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3380" y="3667431"/>
            <a:ext cx="809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08782" y="5100484"/>
            <a:ext cx="604375" cy="468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2082" y="4468478"/>
            <a:ext cx="533400" cy="5334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6014698" y="4479721"/>
            <a:ext cx="4953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86400" y="5013121"/>
            <a:ext cx="528922" cy="701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45580" y="586848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রোয়ান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2557" y="5728152"/>
            <a:ext cx="990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F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84144" y="3138499"/>
            <a:ext cx="838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BB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3048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22673" y="1936016"/>
            <a:ext cx="374650" cy="833203"/>
            <a:chOff x="8153400" y="685800"/>
            <a:chExt cx="374650" cy="833203"/>
          </a:xfrm>
        </p:grpSpPr>
        <p:sp>
          <p:nvSpPr>
            <p:cNvPr id="30" name="Donut 29"/>
            <p:cNvSpPr/>
            <p:nvPr/>
          </p:nvSpPr>
          <p:spPr>
            <a:xfrm>
              <a:off x="8153400" y="685800"/>
              <a:ext cx="374650" cy="457200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lus 31"/>
            <p:cNvSpPr/>
            <p:nvPr/>
          </p:nvSpPr>
          <p:spPr>
            <a:xfrm>
              <a:off x="8153400" y="1085406"/>
              <a:ext cx="374650" cy="433597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2806171" y="2085510"/>
            <a:ext cx="405221" cy="570073"/>
            <a:chOff x="762000" y="373465"/>
            <a:chExt cx="713923" cy="693335"/>
          </a:xfrm>
        </p:grpSpPr>
        <p:sp>
          <p:nvSpPr>
            <p:cNvPr id="34" name="Donut 33"/>
            <p:cNvSpPr/>
            <p:nvPr/>
          </p:nvSpPr>
          <p:spPr>
            <a:xfrm>
              <a:off x="762000" y="609866"/>
              <a:ext cx="533063" cy="456934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 rot="2544155">
              <a:off x="1095164" y="373465"/>
              <a:ext cx="380759" cy="4569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750861" y="2935177"/>
            <a:ext cx="180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সাদা  গাভী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39451" y="2553714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91146" name="Rectangle 15"/>
          <p:cNvSpPr>
            <a:spLocks noChangeArrowheads="1"/>
          </p:cNvSpPr>
          <p:nvPr/>
        </p:nvSpPr>
        <p:spPr bwMode="auto">
          <a:xfrm>
            <a:off x="2099468" y="1438367"/>
            <a:ext cx="75834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91147" name="Rectangle 16"/>
          <p:cNvSpPr>
            <a:spLocks noChangeArrowheads="1"/>
          </p:cNvSpPr>
          <p:nvPr/>
        </p:nvSpPr>
        <p:spPr bwMode="auto">
          <a:xfrm>
            <a:off x="6565900" y="1516267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18" name="Oval 17"/>
          <p:cNvSpPr/>
          <p:nvPr/>
        </p:nvSpPr>
        <p:spPr>
          <a:xfrm>
            <a:off x="2877651" y="2541642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Oval 18"/>
          <p:cNvSpPr/>
          <p:nvPr/>
        </p:nvSpPr>
        <p:spPr>
          <a:xfrm>
            <a:off x="7200900" y="2476500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6402387" y="2540423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3505200"/>
            <a:ext cx="755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charset="0"/>
                <a:cs typeface="Arial" charset="0"/>
              </a:rPr>
              <a:t>   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2387" y="3429000"/>
            <a:ext cx="327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charset="0"/>
                <a:cs typeface="Arial" charset="0"/>
              </a:rPr>
              <a:t>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07335"/>
              </p:ext>
            </p:extLst>
          </p:nvPr>
        </p:nvGraphicFramePr>
        <p:xfrm>
          <a:off x="973168" y="3183697"/>
          <a:ext cx="8025030" cy="29403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0593"/>
                <a:gridCol w="2359421"/>
                <a:gridCol w="5075016"/>
              </a:tblGrid>
              <a:tr h="718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10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BB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  <a:tr h="1110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20727" y="3150912"/>
            <a:ext cx="8178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F2:</a:t>
            </a:r>
          </a:p>
        </p:txBody>
      </p:sp>
      <p:sp>
        <p:nvSpPr>
          <p:cNvPr id="37" name="Oval 36"/>
          <p:cNvSpPr/>
          <p:nvPr/>
        </p:nvSpPr>
        <p:spPr>
          <a:xfrm>
            <a:off x="962675" y="4213225"/>
            <a:ext cx="609600" cy="5334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155055" y="3311055"/>
            <a:ext cx="762000" cy="59099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993154" y="5272575"/>
            <a:ext cx="609600" cy="533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942688" y="3283872"/>
            <a:ext cx="808324" cy="712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5384" y="3471497"/>
            <a:ext cx="454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♀</a:t>
            </a:r>
          </a:p>
        </p:txBody>
      </p:sp>
      <p:sp>
        <p:nvSpPr>
          <p:cNvPr id="91198" name="Rectangle 55"/>
          <p:cNvSpPr>
            <a:spLocks noChangeArrowheads="1"/>
          </p:cNvSpPr>
          <p:nvPr/>
        </p:nvSpPr>
        <p:spPr bwMode="auto">
          <a:xfrm>
            <a:off x="1118250" y="3150912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596" y="445051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743043" y="3192217"/>
            <a:ext cx="780353" cy="59079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89158" y="705509"/>
            <a:ext cx="374650" cy="833203"/>
            <a:chOff x="8153400" y="685800"/>
            <a:chExt cx="374650" cy="833203"/>
          </a:xfrm>
        </p:grpSpPr>
        <p:sp>
          <p:nvSpPr>
            <p:cNvPr id="5" name="Donut 4"/>
            <p:cNvSpPr/>
            <p:nvPr/>
          </p:nvSpPr>
          <p:spPr>
            <a:xfrm>
              <a:off x="8153400" y="685800"/>
              <a:ext cx="374650" cy="457200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lus 7"/>
            <p:cNvSpPr/>
            <p:nvPr/>
          </p:nvSpPr>
          <p:spPr>
            <a:xfrm>
              <a:off x="8153400" y="1085406"/>
              <a:ext cx="374650" cy="433597"/>
            </a:xfrm>
            <a:prstGeom prst="mathPl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70298" y="691877"/>
            <a:ext cx="405180" cy="746528"/>
            <a:chOff x="1573863" y="966032"/>
            <a:chExt cx="405180" cy="746528"/>
          </a:xfrm>
        </p:grpSpPr>
        <p:sp>
          <p:nvSpPr>
            <p:cNvPr id="64" name="Donut 63"/>
            <p:cNvSpPr/>
            <p:nvPr/>
          </p:nvSpPr>
          <p:spPr>
            <a:xfrm>
              <a:off x="1573863" y="1255360"/>
              <a:ext cx="374650" cy="457200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8452728">
              <a:off x="1688710" y="1108280"/>
              <a:ext cx="432581" cy="148085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929761" y="5539275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সাদা</a:t>
            </a:r>
            <a:endParaRPr lang="en-US" sz="3200" dirty="0"/>
          </a:p>
        </p:txBody>
      </p:sp>
      <p:sp>
        <p:nvSpPr>
          <p:cNvPr id="66" name="Rectangle 65"/>
          <p:cNvSpPr/>
          <p:nvPr/>
        </p:nvSpPr>
        <p:spPr>
          <a:xfrm>
            <a:off x="646939" y="834609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পিতামাতাঃ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9862" y="28894"/>
            <a:ext cx="664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প্রকটতা</a:t>
            </a:r>
            <a:endParaRPr lang="en-US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25151" y="203049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রোয়ান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2700" y="2067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রোয়ান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29761" y="4450512"/>
            <a:ext cx="100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রোয়ান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6398" y="559243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রোয়ান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1079" y="2419403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</a:rPr>
              <a:t>wd‡bvUvBwcK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AbycvZ</a:t>
            </a:r>
            <a:r>
              <a:rPr lang="en-US" sz="4000" dirty="0">
                <a:latin typeface="SutonnyMJ" pitchFamily="2" charset="0"/>
              </a:rPr>
              <a:t> -  </a:t>
            </a:r>
            <a:endParaRPr lang="bn-BD" sz="4000" dirty="0" smtClean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SutonnyMJ" pitchFamily="2" charset="0"/>
              </a:rPr>
              <a:t> :</a:t>
            </a:r>
            <a:r>
              <a:rPr lang="bn-BD" sz="4000" dirty="0" smtClean="0">
                <a:latin typeface="SutonnyMJ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রোয়ান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latin typeface="SutonnyMJ" pitchFamily="2" charset="0"/>
              </a:rPr>
              <a:t>  </a:t>
            </a:r>
            <a:r>
              <a:rPr lang="en-US" sz="4000" dirty="0">
                <a:latin typeface="SutonnyMJ" pitchFamily="2" charset="0"/>
              </a:rPr>
              <a:t>=    </a:t>
            </a:r>
            <a:r>
              <a:rPr lang="en-US" sz="4000" dirty="0" smtClean="0">
                <a:latin typeface="SutonnyMJ" pitchFamily="2" charset="0"/>
              </a:rPr>
              <a:t>1:2:1</a:t>
            </a:r>
            <a:endParaRPr lang="en-US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SutonnyMJ" pitchFamily="2" charset="0"/>
              </a:rPr>
              <a:t>wR‡bvUvBwcK</a:t>
            </a:r>
            <a:r>
              <a:rPr lang="en-US" sz="4000" dirty="0">
                <a:latin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</a:rPr>
              <a:t>AbycvZ</a:t>
            </a:r>
            <a:r>
              <a:rPr lang="en-US" sz="3200" dirty="0">
                <a:latin typeface="SutonnyMJ" pitchFamily="2" charset="0"/>
              </a:rPr>
              <a:t> Ñ </a:t>
            </a:r>
            <a:endParaRPr lang="bn-BD" sz="3200" dirty="0" smtClean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4000" dirty="0">
                <a:latin typeface="SutonnyMJ" pitchFamily="2" charset="0"/>
              </a:rPr>
              <a:t> 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bb </a:t>
            </a:r>
            <a:r>
              <a:rPr lang="en-US" sz="4000" dirty="0">
                <a:latin typeface="SutonnyMJ" pitchFamily="2" charset="0"/>
              </a:rPr>
              <a:t>= 1 : 2 :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1289685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Rby‡Z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cÖvß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djvd‡j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†`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Lv</a:t>
            </a:r>
            <a:r>
              <a:rPr lang="en-US" sz="36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utonnyMJ" pitchFamily="2" charset="0"/>
              </a:rPr>
              <a:t>hvq</a:t>
            </a:r>
            <a:endParaRPr lang="en-US" sz="36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1336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43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/>
          </a:bodyPr>
          <a:lstStyle/>
          <a:p>
            <a:pPr marL="594360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nv‡gvRvBMvm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Ae¯’vq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Kvb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Rxb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enbKvix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Rx‡ei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g„Z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~¨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NUvq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, †h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Rx‡bi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Rb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¨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Rx‡ei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g„Zz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¨ N‡U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Zv‡K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gviY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Rxb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wj_vj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Rxb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| </a:t>
            </a:r>
          </a:p>
          <a:p>
            <a:pPr marL="594360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wR‡bvUvBc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=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</a:t>
            </a:r>
            <a:r>
              <a:rPr lang="en-US" sz="4000" baseline="30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y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</a:t>
            </a:r>
            <a:r>
              <a:rPr lang="en-US" sz="4000" baseline="30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y</a:t>
            </a:r>
            <a:r>
              <a:rPr lang="en-US" sz="4000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</a:t>
            </a:r>
            <a:r>
              <a:rPr lang="en-US" sz="4000" baseline="30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y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t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aa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= 1t2t1| </a:t>
            </a:r>
          </a:p>
          <a:p>
            <a:pPr marL="594360" indent="-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wd‡bvUvBc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=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g„Z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t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nj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‡` t †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g‡U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= 1t2t1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2t1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4000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81000"/>
            <a:ext cx="5154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wj_vj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Rxb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b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</a:b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763000" cy="2743200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njy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jv‡gi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Rxb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-  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aseline="30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868680" lvl="1" indent="-283464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	   ‡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g‡U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Rxb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-    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548640" indent="-411480" eaLnBrk="1" fontAlgn="auto" hangingPunct="1">
              <a:spcBef>
                <a:spcPts val="300"/>
              </a:spcBef>
              <a:spcAft>
                <a:spcPts val="3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njy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Bu`y‡ii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-  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aseline="30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3482" y="533400"/>
            <a:ext cx="5154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wj_vj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Rxb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b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</a:b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533400" y="2667000"/>
            <a:ext cx="4419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dirty="0" smtClean="0">
                <a:solidFill>
                  <a:srgbClr val="800000"/>
                </a:solidFill>
              </a:rPr>
              <a:t>gcdn1977@gmail.com</a:t>
            </a:r>
            <a:endParaRPr lang="en-US" sz="2400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3334043" cy="830997"/>
          </a:xfrm>
          <a:prstGeom prst="rect">
            <a:avLst/>
          </a:prstGeom>
          <a:solidFill>
            <a:srgbClr val="FFDE7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8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1160" y="1973615"/>
            <a:ext cx="1880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পিতামাতাঃ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679" y="2621285"/>
            <a:ext cx="180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 ইঁদুর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886362" y="1856839"/>
            <a:ext cx="609600" cy="570073"/>
            <a:chOff x="762000" y="373465"/>
            <a:chExt cx="713923" cy="693335"/>
          </a:xfrm>
        </p:grpSpPr>
        <p:sp>
          <p:nvSpPr>
            <p:cNvPr id="9" name="Donut 8"/>
            <p:cNvSpPr/>
            <p:nvPr/>
          </p:nvSpPr>
          <p:spPr>
            <a:xfrm>
              <a:off x="762000" y="609866"/>
              <a:ext cx="533063" cy="456934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 rot="2544155">
              <a:off x="1095164" y="373465"/>
              <a:ext cx="380759" cy="4569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6438126" y="1928170"/>
            <a:ext cx="381000" cy="484570"/>
            <a:chOff x="8229600" y="685800"/>
            <a:chExt cx="533400" cy="914400"/>
          </a:xfrm>
        </p:grpSpPr>
        <p:sp>
          <p:nvSpPr>
            <p:cNvPr id="12" name="Donut 11"/>
            <p:cNvSpPr/>
            <p:nvPr/>
          </p:nvSpPr>
          <p:spPr>
            <a:xfrm>
              <a:off x="8229600" y="685800"/>
              <a:ext cx="533400" cy="4572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05800" y="1143000"/>
              <a:ext cx="457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8200" y="1143000"/>
              <a:ext cx="152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0" y="38432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13482" y="533400"/>
            <a:ext cx="5154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wj_vj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Rxb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b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</a:b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64397" y="3166340"/>
            <a:ext cx="989806" cy="679628"/>
            <a:chOff x="2362200" y="1447800"/>
            <a:chExt cx="1217613" cy="923925"/>
          </a:xfrm>
        </p:grpSpPr>
        <p:sp>
          <p:nvSpPr>
            <p:cNvPr id="32" name="Rectangle 31"/>
            <p:cNvSpPr/>
            <p:nvPr/>
          </p:nvSpPr>
          <p:spPr>
            <a:xfrm>
              <a:off x="2362200" y="1447800"/>
              <a:ext cx="1162050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A</a:t>
              </a:r>
              <a:r>
                <a:rPr lang="en-US" sz="5400" baseline="300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y</a:t>
              </a:r>
              <a:endParaRPr lang="en-US" sz="5000" dirty="0">
                <a:solidFill>
                  <a:schemeClr val="bg2">
                    <a:lumMod val="10000"/>
                  </a:scheme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3124200" y="1524000"/>
              <a:ext cx="455613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22090C"/>
                  </a:solidFill>
                  <a:latin typeface="Calibri" pitchFamily="34" charset="0"/>
                </a:rPr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56803" y="3266506"/>
            <a:ext cx="989806" cy="679628"/>
            <a:chOff x="2362200" y="1447800"/>
            <a:chExt cx="1217613" cy="923925"/>
          </a:xfrm>
        </p:grpSpPr>
        <p:sp>
          <p:nvSpPr>
            <p:cNvPr id="38" name="Rectangle 37"/>
            <p:cNvSpPr/>
            <p:nvPr/>
          </p:nvSpPr>
          <p:spPr>
            <a:xfrm>
              <a:off x="2362200" y="1447800"/>
              <a:ext cx="1162050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4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A</a:t>
              </a:r>
              <a:r>
                <a:rPr lang="en-US" sz="5400" baseline="300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y</a:t>
              </a:r>
              <a:endParaRPr lang="en-US" sz="5000" dirty="0">
                <a:solidFill>
                  <a:schemeClr val="bg2">
                    <a:lumMod val="10000"/>
                  </a:scheme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124200" y="1524000"/>
              <a:ext cx="455613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22090C"/>
                  </a:solidFill>
                  <a:latin typeface="Calibri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41841" y="2741251"/>
            <a:ext cx="180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 ইঁদুর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06304"/>
              </p:ext>
            </p:extLst>
          </p:nvPr>
        </p:nvGraphicFramePr>
        <p:xfrm>
          <a:off x="1657035" y="1770960"/>
          <a:ext cx="6096000" cy="3581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1150"/>
                <a:gridCol w="2462645"/>
                <a:gridCol w="2052205"/>
              </a:tblGrid>
              <a:tr h="10242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27" marB="45727"/>
                </a:tc>
              </a:tr>
              <a:tr h="133850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7" marB="45727"/>
                </a:tc>
              </a:tr>
              <a:tr h="12186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1637670" y="1746450"/>
            <a:ext cx="1603297" cy="10501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200621" y="3829987"/>
            <a:ext cx="116205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5000" dirty="0">
              <a:solidFill>
                <a:schemeClr val="bg2">
                  <a:lumMod val="1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27581" y="1909383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88949" y="2203657"/>
            <a:ext cx="415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3232" y="295993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4684" y="421450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4014" y="2897721"/>
            <a:ext cx="137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86889" y="1856821"/>
            <a:ext cx="454654" cy="930850"/>
            <a:chOff x="2286000" y="2362198"/>
            <a:chExt cx="457200" cy="1000125"/>
          </a:xfrm>
        </p:grpSpPr>
        <p:sp>
          <p:nvSpPr>
            <p:cNvPr id="56" name="Flowchart: Connector 55"/>
            <p:cNvSpPr/>
            <p:nvPr/>
          </p:nvSpPr>
          <p:spPr>
            <a:xfrm>
              <a:off x="2286000" y="2362198"/>
              <a:ext cx="457200" cy="5334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alibri"/>
                </a:rPr>
                <a:t> </a:t>
              </a:r>
              <a:endParaRPr lang="en-US" dirty="0"/>
            </a:p>
          </p:txBody>
        </p:sp>
        <p:sp>
          <p:nvSpPr>
            <p:cNvPr id="57" name="Wave 56"/>
            <p:cNvSpPr/>
            <p:nvPr/>
          </p:nvSpPr>
          <p:spPr>
            <a:xfrm rot="15642634">
              <a:off x="2365375" y="3019423"/>
              <a:ext cx="533400" cy="152400"/>
            </a:xfrm>
            <a:prstGeom prst="wav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86000" y="2438400"/>
              <a:ext cx="447675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A</a:t>
              </a:r>
              <a:r>
                <a:rPr lang="en-US" b="1" baseline="300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y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  <a:latin typeface="Calibri"/>
                <a:cs typeface="Arial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25405" y="1924503"/>
            <a:ext cx="609600" cy="847725"/>
            <a:chOff x="3331736" y="4055858"/>
            <a:chExt cx="609600" cy="847725"/>
          </a:xfrm>
        </p:grpSpPr>
        <p:sp>
          <p:nvSpPr>
            <p:cNvPr id="68" name="Flowchart: Connector 67"/>
            <p:cNvSpPr/>
            <p:nvPr/>
          </p:nvSpPr>
          <p:spPr>
            <a:xfrm>
              <a:off x="3331736" y="4055858"/>
              <a:ext cx="381000" cy="4572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331736" y="4055858"/>
              <a:ext cx="609600" cy="847725"/>
              <a:chOff x="2971800" y="2438400"/>
              <a:chExt cx="609600" cy="847725"/>
            </a:xfrm>
          </p:grpSpPr>
          <p:sp>
            <p:nvSpPr>
              <p:cNvPr id="70" name="Wave 69"/>
              <p:cNvSpPr/>
              <p:nvPr/>
            </p:nvSpPr>
            <p:spPr>
              <a:xfrm rot="15642634">
                <a:off x="2974975" y="2943225"/>
                <a:ext cx="533400" cy="152400"/>
              </a:xfrm>
              <a:prstGeom prst="wav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971800" y="2438400"/>
                <a:ext cx="609600" cy="4000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Calibri"/>
                    <a:ea typeface="+mj-ea"/>
                    <a:cs typeface="+mj-cs"/>
                  </a:rPr>
                  <a:t>a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204875" y="3072506"/>
            <a:ext cx="621846" cy="768599"/>
            <a:chOff x="6096000" y="2209801"/>
            <a:chExt cx="447675" cy="609600"/>
          </a:xfrm>
        </p:grpSpPr>
        <p:sp>
          <p:nvSpPr>
            <p:cNvPr id="73" name="Flowchart: Connector 72"/>
            <p:cNvSpPr/>
            <p:nvPr/>
          </p:nvSpPr>
          <p:spPr>
            <a:xfrm>
              <a:off x="6096000" y="2209801"/>
              <a:ext cx="381000" cy="6096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96000" y="2362200"/>
              <a:ext cx="447675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A</a:t>
              </a:r>
              <a:r>
                <a:rPr lang="en-US" b="1" baseline="30000" dirty="0">
                  <a:solidFill>
                    <a:schemeClr val="bg2">
                      <a:lumMod val="10000"/>
                    </a:schemeClr>
                  </a:solidFill>
                  <a:latin typeface="Bookman Old Style" pitchFamily="18" charset="0"/>
                  <a:cs typeface="Arial" charset="0"/>
                </a:rPr>
                <a:t>y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75" name="Flowchart: Connector 74"/>
          <p:cNvSpPr/>
          <p:nvPr/>
        </p:nvSpPr>
        <p:spPr>
          <a:xfrm>
            <a:off x="2186375" y="4250919"/>
            <a:ext cx="547731" cy="76755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a</a:t>
            </a:r>
            <a:endParaRPr lang="en-US" sz="2400" b="1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43224" y="3364953"/>
            <a:ext cx="94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মৃত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13482" y="533400"/>
            <a:ext cx="5154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wj_vj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Rxb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</a:b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53252" y="43389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90600" y="535236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       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A</a:t>
            </a:r>
            <a:r>
              <a:rPr lang="en-US" sz="2800" b="1" baseline="30000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y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A</a:t>
            </a:r>
            <a:r>
              <a:rPr lang="en-US" sz="2800" b="1" baseline="30000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y</a:t>
            </a:r>
            <a:r>
              <a:rPr lang="en-US" sz="2800" b="1" baseline="300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t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A</a:t>
            </a:r>
            <a:r>
              <a:rPr lang="en-US" sz="2800" b="1" baseline="30000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y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aa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=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1t2t1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| </a:t>
            </a:r>
          </a:p>
          <a:p>
            <a:pPr marL="868680" lvl="1" indent="-283464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KarnaphuliMJ" pitchFamily="2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=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‡` t †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g‡U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= 1t2t1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2t1</a:t>
            </a:r>
          </a:p>
        </p:txBody>
      </p:sp>
    </p:spTree>
    <p:extLst>
      <p:ext uri="{BB962C8B-B14F-4D97-AF65-F5344CB8AC3E}">
        <p14:creationId xmlns:p14="http://schemas.microsoft.com/office/powerpoint/2010/main" val="11611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4055" y="1295400"/>
            <a:ext cx="259588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http://www.clker.com/cliparts/6/r/U/R/3/d/team-work-blue.sv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4374" y="3417332"/>
            <a:ext cx="7580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বিশুদ্ধ লম্বা ডানার মাছির সাথে বিশুদ্ধ খাটো ডানার মাছির ক্রস চেকার বোর্ডের মাধ্যমে দেখাও।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0"/>
            <a:ext cx="2743200" cy="6096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জীন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জিনোটাইপ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ফিনোটাইপ বলতে কি বুঝ?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মেন্ডেলের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২য় সূত্রটির জীনতাত্ত্বিক ব্যাখ্যা দাও।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“সকল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ব্যাক ক্রসই টেস্টক্রস কিন্তু সকল টেস্টক্রস ব্যাকক্রস নয়”- উক্তিটি বিশ্লেষণ কর।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47800"/>
            <a:ext cx="2209800" cy="6858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3165763" y="1190463"/>
            <a:ext cx="2583874" cy="60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bn-I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" y="3200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হলুদ গোলাকার ও সবুজ কুঞ্চিত মোটর বীজের মধ্যে ক্রস চেকার বোর্ডের মাধ্যমে লিখে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514600"/>
            <a:ext cx="632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082" y="3508653"/>
            <a:ext cx="2728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11</a:t>
            </a:r>
            <a:endParaRPr lang="bn-BD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জীনতত্ত্ব ও বিবর্তন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239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জীববিজ্ঞান 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পত্র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72" y="2136339"/>
            <a:ext cx="79938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-20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ইনহ্যারিট্যান্সের</a:t>
            </a:r>
            <a:r>
              <a:rPr lang="bn-BD" sz="5400" b="1" spc="-20" dirty="0" smtClean="0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 </a:t>
            </a:r>
            <a:r>
              <a:rPr lang="en-US" sz="5400" b="1" spc="-20" dirty="0" err="1" smtClean="0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Gi</a:t>
            </a:r>
            <a:r>
              <a:rPr lang="en-US" sz="5400" b="1" spc="-20" dirty="0" smtClean="0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 </a:t>
            </a:r>
            <a:r>
              <a:rPr lang="en-US" sz="5400" b="1" spc="-20" dirty="0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†µ</a:t>
            </a:r>
            <a:r>
              <a:rPr lang="en-US" sz="5400" b="1" spc="-20" dirty="0" err="1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v‡gv‡Rvg</a:t>
            </a:r>
            <a:r>
              <a:rPr lang="en-US" sz="5400" b="1" spc="-20" dirty="0">
                <a:solidFill>
                  <a:srgbClr val="FF0000"/>
                </a:solidFill>
                <a:latin typeface="SutonnyMJ"/>
                <a:ea typeface="Times New Roman"/>
                <a:cs typeface="Vrinda"/>
              </a:rPr>
              <a:t> </a:t>
            </a:r>
            <a:r>
              <a:rPr lang="bn-BD" sz="5400" b="1" spc="-20" dirty="0" smtClean="0">
                <a:solidFill>
                  <a:srgbClr val="FF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তত্ত্ব</a:t>
            </a:r>
          </a:p>
          <a:p>
            <a:pPr algn="ctr"/>
            <a:r>
              <a:rPr lang="bn-BD" sz="5400" b="1" spc="-2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bn-BD" sz="5400" b="1" spc="-2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মেন্ডেলের সূত্রের ব্যতিক্রম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28800"/>
            <a:ext cx="510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444270"/>
            <a:ext cx="710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ইনহ্যারিট্যান্সের ক্রোমোসোম তত্ত্ব ব্যাখ্যা করতে পারবে।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মেন্ডেলের 1ম সূত্রের ব্যাতিক্রম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4" descr="Stationery"/>
          <p:cNvSpPr txBox="1">
            <a:spLocks noChangeArrowheads="1"/>
          </p:cNvSpPr>
          <p:nvPr/>
        </p:nvSpPr>
        <p:spPr bwMode="auto">
          <a:xfrm>
            <a:off x="0" y="504140"/>
            <a:ext cx="9144000" cy="923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57200"/>
            <a:ext cx="3476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ইনহ্যারিট্যান্সের </a:t>
            </a:r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ক্রোমোসোম তত্ত্ব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317" y="3352675"/>
            <a:ext cx="8757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ক্রোমোসোম জোড়ায় জোড়ায় অবস্থান করে।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ক্রোমোসোম জেনেটিক উপাদান ধারণ করে।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ক্রোমোসোমে রেপ্লিকেশন ঘটে এবং পিতামাতা হতে সন্তানে পরিবাহিত হয়।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 কোষে ক্রোমোসোম সমসংস্থ জোড় রূপে অবস্থান করে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ক্রোমোসোমের স্বাধীন সঞ্চারণ ঘটে।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নিষেকের মাধ্যমে ক্রোমোসোমের জোড় পূর্নগঠিত হয়।</a:t>
            </a:r>
          </a:p>
          <a:p>
            <a:pPr marL="457200" indent="-457200">
              <a:buFont typeface="Wingdings" pitchFamily="2" charset="2"/>
              <a:buChar char="§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677" y="2683484"/>
            <a:ext cx="8199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ইনহ্যারিট্যান্সের ক্রোমোসোম তত্ত্ব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নীতি উপর প্রতিষ্ঠিত-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অসম্পূর্ণ প্রকটতা</a:t>
            </a:r>
            <a:endParaRPr lang="en-US" sz="6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98557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জনুতে প্রকট জিন তার বৈশিষ্ট্যকে পূর্ণাঙ্গভাবে প্রকাশ করতে না পারায় নতুন বৈশিষ্ট্যের সৃষ্টি হওয়াকে অসম্পূর্ণ প্রকটতা বলে।</a:t>
            </a:r>
          </a:p>
        </p:txBody>
      </p:sp>
    </p:spTree>
    <p:extLst>
      <p:ext uri="{BB962C8B-B14F-4D97-AF65-F5344CB8AC3E}">
        <p14:creationId xmlns:p14="http://schemas.microsoft.com/office/powerpoint/2010/main" val="10795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7119"/>
            <a:ext cx="708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অসম্পূর্ণ প্রকটতা</a:t>
            </a:r>
            <a:endParaRPr lang="en-US" sz="6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1219200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Kv‡jv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mv`v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আন্দালুসিয়ান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gviM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gyiwMi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kumimoji="0" lang="bn-BD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cÖRbb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NwU‡q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Am¤ú~Y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wR‡bi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Aw¯ÍZ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¡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wbiƒcY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hvq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endParaRPr kumimoji="0" lang="bn-BD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G‡ÿ‡Î</a:t>
            </a:r>
            <a:r>
              <a:rPr kumimoji="0" lang="bn-B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bn-BD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cÖR‡b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¥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meKwU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gviM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gyiwM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Kv‡jv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mv`v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i‡Oi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bxj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ea typeface="Times New Roman" pitchFamily="18" charset="0"/>
                <a:cs typeface="SutonnyMJ" pitchFamily="2" charset="0"/>
              </a:rPr>
              <a:t>e‡Y©i</a:t>
            </a:r>
            <a:r>
              <a:rPr lang="en-US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endParaRPr lang="bn-BD" sz="4000" dirty="0" smtClean="0"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latin typeface="SutonnyMJ"/>
                <a:ea typeface="Times New Roman"/>
                <a:cs typeface="Vrinda"/>
              </a:rPr>
              <a:t>cÖR‡b¥i</a:t>
            </a:r>
            <a:r>
              <a:rPr lang="en-US" sz="4000" dirty="0" smtClean="0">
                <a:latin typeface="SutonnyMJ"/>
                <a:ea typeface="Times New Roman"/>
                <a:cs typeface="Vrinda"/>
              </a:rPr>
              <a:t> 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†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gviM-gyiwMi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</a:t>
            </a:r>
            <a:r>
              <a:rPr lang="bn-BD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bn-BD" sz="40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/>
                <a:ea typeface="Times New Roman"/>
                <a:cs typeface="Vrinda"/>
              </a:rPr>
              <a:t>µm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NUv‡j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 err="1" smtClean="0">
                <a:latin typeface="SutonnyMJ"/>
                <a:ea typeface="Times New Roman"/>
                <a:cs typeface="Vrinda"/>
              </a:rPr>
              <a:t>cÖR‡b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¥ †`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Lv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hvq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Kv‡jv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,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mv`v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I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bxj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</a:t>
            </a:r>
            <a:r>
              <a:rPr lang="en-US" sz="4000" dirty="0" err="1">
                <a:latin typeface="SutonnyMJ"/>
                <a:ea typeface="Times New Roman"/>
                <a:cs typeface="Vrinda"/>
              </a:rPr>
              <a:t>e‡Y©i</a:t>
            </a:r>
            <a:r>
              <a:rPr lang="en-US" sz="4000" dirty="0">
                <a:latin typeface="SutonnyMJ"/>
                <a:ea typeface="Times New Roman"/>
                <a:cs typeface="Vrinda"/>
              </a:rPr>
              <a:t> †</a:t>
            </a:r>
            <a:r>
              <a:rPr lang="en-US" sz="4000" dirty="0" err="1" smtClean="0">
                <a:latin typeface="SutonnyMJ"/>
                <a:ea typeface="Times New Roman"/>
                <a:cs typeface="Vrinda"/>
              </a:rPr>
              <a:t>gviM-gyiwM</a:t>
            </a:r>
            <a:r>
              <a:rPr lang="en-US" sz="4000" dirty="0" smtClean="0">
                <a:latin typeface="SutonnyMJ"/>
                <a:ea typeface="Times New Roman"/>
                <a:cs typeface="Vrinda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611</Words>
  <Application>Microsoft Office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Bookman Old Style</vt:lpstr>
      <vt:lpstr>Calibri</vt:lpstr>
      <vt:lpstr>KarnaphuliMJ</vt:lpstr>
      <vt:lpstr>Nikosh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511</cp:revision>
  <dcterms:created xsi:type="dcterms:W3CDTF">2013-03-16T04:31:00Z</dcterms:created>
  <dcterms:modified xsi:type="dcterms:W3CDTF">2020-11-15T18:42:52Z</dcterms:modified>
</cp:coreProperties>
</file>