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2" r:id="rId3"/>
    <p:sldId id="274" r:id="rId4"/>
    <p:sldId id="270" r:id="rId5"/>
    <p:sldId id="277" r:id="rId6"/>
    <p:sldId id="293" r:id="rId7"/>
    <p:sldId id="281" r:id="rId8"/>
    <p:sldId id="296" r:id="rId9"/>
    <p:sldId id="292" r:id="rId10"/>
    <p:sldId id="297" r:id="rId11"/>
    <p:sldId id="294" r:id="rId12"/>
    <p:sldId id="295" r:id="rId13"/>
    <p:sldId id="264" r:id="rId14"/>
    <p:sldId id="266" r:id="rId15"/>
    <p:sldId id="267" r:id="rId16"/>
    <p:sldId id="268" r:id="rId17"/>
    <p:sldId id="260" r:id="rId18"/>
    <p:sldId id="298" r:id="rId19"/>
    <p:sldId id="279" r:id="rId20"/>
    <p:sldId id="290" r:id="rId21"/>
    <p:sldId id="28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75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jpeg"/><Relationship Id="rId2" Type="http://schemas.openxmlformats.org/officeDocument/2006/relationships/image" Target="../media/image121.jpeg"/><Relationship Id="rId1" Type="http://schemas.openxmlformats.org/officeDocument/2006/relationships/image" Target="../media/image1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E99DC-9E84-47EE-B47E-DED4143D69AC}" type="doc">
      <dgm:prSet loTypeId="urn:microsoft.com/office/officeart/2008/layout/PictureAccentList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D049AB2-6A0F-4AB7-B854-EB370D9C6AB0}">
      <dgm:prSet phldrT="[Text]" custT="1"/>
      <dgm:spPr>
        <a:solidFill>
          <a:schemeClr val="accent2">
            <a:lumMod val="20000"/>
            <a:lumOff val="80000"/>
          </a:schemeClr>
        </a:solidFill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4400" b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এই</a:t>
          </a:r>
          <a:r>
            <a:rPr lang="en-US" sz="4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b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পাঠে</a:t>
          </a:r>
          <a:r>
            <a:rPr lang="en-US" sz="4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b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শিক্ষার্থীরা</a:t>
          </a:r>
          <a:r>
            <a:rPr lang="en-US" sz="4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……..……</a:t>
          </a:r>
          <a:endParaRPr lang="bn-IN" sz="4400" b="1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bn-IN" sz="3600" b="1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১। বাল্যবিবাহের ধারণা ব্যাখ্যা করতে পারবে । </a:t>
          </a:r>
        </a:p>
        <a:p>
          <a:pPr algn="l"/>
          <a:r>
            <a:rPr lang="bn-IN" sz="3600" b="1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২। বাল্যবিবাহের প্রভাব বিশ্লেষণ করতে পারবে । </a:t>
          </a:r>
        </a:p>
        <a:p>
          <a:pPr algn="l"/>
          <a:r>
            <a:rPr lang="bn-IN" sz="3600" b="1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৩। বাল্যবিবাহ প্রতিরোধে করণীয় সম্পর্কে ব্যাখ্যা করতে পারবে ।  </a:t>
          </a:r>
        </a:p>
        <a:p>
          <a:pPr algn="l"/>
          <a:r>
            <a:rPr lang="bn-IN" sz="3600" b="1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 বাল্যবিবাহ নিরোধ আইনের ব্যাখ্যা করতে পারবে । </a:t>
          </a:r>
          <a:endParaRPr lang="bn-IN" sz="3600" b="1" cap="none" spc="0" dirty="0" smtClean="0">
            <a:ln w="0"/>
            <a:solidFill>
              <a:srgbClr val="00206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en-US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en-US" sz="4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E90C62-6FEF-4D69-9573-772D82939175}" type="parTrans" cxnId="{1F7E8081-9082-46CD-A675-C21DC47DC7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79EFE06-87CD-4D4E-9B03-977A629E3F25}" type="sibTrans" cxnId="{1F7E8081-9082-46CD-A675-C21DC47DC7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37EA690-3A69-471B-AAE5-09E1E86F9BED}" type="pres">
      <dgm:prSet presAssocID="{5EEE99DC-9E84-47EE-B47E-DED4143D69A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EA6EC6-2CD7-4179-A0F5-02B456E07238}" type="pres">
      <dgm:prSet presAssocID="{1D049AB2-6A0F-4AB7-B854-EB370D9C6AB0}" presName="root" presStyleCnt="0">
        <dgm:presLayoutVars>
          <dgm:chMax/>
          <dgm:chPref val="4"/>
        </dgm:presLayoutVars>
      </dgm:prSet>
      <dgm:spPr/>
    </dgm:pt>
    <dgm:pt modelId="{1242339C-7143-4851-B50F-B628B5097573}" type="pres">
      <dgm:prSet presAssocID="{1D049AB2-6A0F-4AB7-B854-EB370D9C6AB0}" presName="rootComposite" presStyleCnt="0">
        <dgm:presLayoutVars/>
      </dgm:prSet>
      <dgm:spPr/>
    </dgm:pt>
    <dgm:pt modelId="{0BD241EF-38AD-4AD8-B6B9-6CA42E8C147B}" type="pres">
      <dgm:prSet presAssocID="{1D049AB2-6A0F-4AB7-B854-EB370D9C6AB0}" presName="rootText" presStyleLbl="node0" presStyleIdx="0" presStyleCnt="1" custScaleY="400000" custLinFactNeighborX="1136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D138CB2F-DC16-46B2-8D37-ABD80D06E294}" type="pres">
      <dgm:prSet presAssocID="{1D049AB2-6A0F-4AB7-B854-EB370D9C6AB0}" presName="childShape" presStyleCnt="0">
        <dgm:presLayoutVars>
          <dgm:chMax val="0"/>
          <dgm:chPref val="0"/>
        </dgm:presLayoutVars>
      </dgm:prSet>
      <dgm:spPr/>
    </dgm:pt>
  </dgm:ptLst>
  <dgm:cxnLst>
    <dgm:cxn modelId="{1F7E8081-9082-46CD-A675-C21DC47DC729}" srcId="{5EEE99DC-9E84-47EE-B47E-DED4143D69AC}" destId="{1D049AB2-6A0F-4AB7-B854-EB370D9C6AB0}" srcOrd="0" destOrd="0" parTransId="{E0E90C62-6FEF-4D69-9573-772D82939175}" sibTransId="{179EFE06-87CD-4D4E-9B03-977A629E3F25}"/>
    <dgm:cxn modelId="{B6D9725B-5876-4751-A5B1-2BDE9619817C}" type="presOf" srcId="{1D049AB2-6A0F-4AB7-B854-EB370D9C6AB0}" destId="{0BD241EF-38AD-4AD8-B6B9-6CA42E8C147B}" srcOrd="0" destOrd="0" presId="urn:microsoft.com/office/officeart/2008/layout/PictureAccentList"/>
    <dgm:cxn modelId="{A494A98D-E365-4911-ABF6-6A493D57DFD7}" type="presOf" srcId="{5EEE99DC-9E84-47EE-B47E-DED4143D69AC}" destId="{837EA690-3A69-471B-AAE5-09E1E86F9BED}" srcOrd="0" destOrd="0" presId="urn:microsoft.com/office/officeart/2008/layout/PictureAccentList"/>
    <dgm:cxn modelId="{4ED2C09A-C3A6-4ECA-959B-270B385D7A9E}" type="presParOf" srcId="{837EA690-3A69-471B-AAE5-09E1E86F9BED}" destId="{68EA6EC6-2CD7-4179-A0F5-02B456E07238}" srcOrd="0" destOrd="0" presId="urn:microsoft.com/office/officeart/2008/layout/PictureAccentList"/>
    <dgm:cxn modelId="{A72C98D6-1B4C-4349-9B7E-B87A0E430D02}" type="presParOf" srcId="{68EA6EC6-2CD7-4179-A0F5-02B456E07238}" destId="{1242339C-7143-4851-B50F-B628B5097573}" srcOrd="0" destOrd="0" presId="urn:microsoft.com/office/officeart/2008/layout/PictureAccentList"/>
    <dgm:cxn modelId="{10F35848-1A93-4A83-9EC3-231FC8E2F81C}" type="presParOf" srcId="{1242339C-7143-4851-B50F-B628B5097573}" destId="{0BD241EF-38AD-4AD8-B6B9-6CA42E8C147B}" srcOrd="0" destOrd="0" presId="urn:microsoft.com/office/officeart/2008/layout/PictureAccentList"/>
    <dgm:cxn modelId="{C2AE0316-98EE-4476-8887-E260C2EB2BB6}" type="presParOf" srcId="{68EA6EC6-2CD7-4179-A0F5-02B456E07238}" destId="{D138CB2F-DC16-46B2-8D37-ABD80D06E29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241EF-38AD-4AD8-B6B9-6CA42E8C147B}">
      <dsp:nvSpPr>
        <dsp:cNvPr id="0" name=""/>
        <dsp:cNvSpPr/>
      </dsp:nvSpPr>
      <dsp:spPr>
        <a:xfrm>
          <a:off x="376958" y="1527"/>
          <a:ext cx="7123739" cy="9187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এই</a:t>
          </a:r>
          <a:r>
            <a:rPr lang="en-US" sz="4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পাঠে</a:t>
          </a:r>
          <a:r>
            <a:rPr lang="en-US" sz="4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শিক্ষার্থীরা</a:t>
          </a:r>
          <a:r>
            <a:rPr lang="en-US" sz="4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……..……</a:t>
          </a:r>
          <a:endParaRPr lang="en-US" sz="4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3868" y="28437"/>
        <a:ext cx="7069919" cy="864945"/>
      </dsp:txXfrm>
    </dsp:sp>
    <dsp:sp modelId="{82D8A9FB-8822-4D72-82EB-78793FE47A36}">
      <dsp:nvSpPr>
        <dsp:cNvPr id="0" name=""/>
        <dsp:cNvSpPr/>
      </dsp:nvSpPr>
      <dsp:spPr>
        <a:xfrm>
          <a:off x="376958" y="1085671"/>
          <a:ext cx="918765" cy="918765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EB623-1067-4CA9-AD4E-DFA87E04CB50}">
      <dsp:nvSpPr>
        <dsp:cNvPr id="0" name=""/>
        <dsp:cNvSpPr/>
      </dsp:nvSpPr>
      <dsp:spPr>
        <a:xfrm>
          <a:off x="1350849" y="1085671"/>
          <a:ext cx="6149848" cy="91876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কবিতাটি প্রমিত উচ্চারনে, অর্থযতি ব্যবহার করে আবৃত্তি করতে পারবে।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95707" y="1130529"/>
        <a:ext cx="6060132" cy="829049"/>
      </dsp:txXfrm>
    </dsp:sp>
    <dsp:sp modelId="{617164D4-77E4-45BB-860C-70A23F21DDF1}">
      <dsp:nvSpPr>
        <dsp:cNvPr id="0" name=""/>
        <dsp:cNvSpPr/>
      </dsp:nvSpPr>
      <dsp:spPr>
        <a:xfrm>
          <a:off x="376958" y="2114688"/>
          <a:ext cx="918765" cy="918765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B9366-EE5B-4C2C-B690-7A70162426E3}">
      <dsp:nvSpPr>
        <dsp:cNvPr id="0" name=""/>
        <dsp:cNvSpPr/>
      </dsp:nvSpPr>
      <dsp:spPr>
        <a:xfrm>
          <a:off x="1350849" y="2114688"/>
          <a:ext cx="6149848" cy="918765"/>
        </a:xfrm>
        <a:prstGeom prst="roundRect">
          <a:avLst>
            <a:gd name="adj" fmla="val 1667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cap="none" spc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বাড়িতে অতিথি এলে কীভাবে তাঁর যত্ন নেয়া হয় তা লিখতে করতে পারবে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95707" y="2159546"/>
        <a:ext cx="6060132" cy="829049"/>
      </dsp:txXfrm>
    </dsp:sp>
    <dsp:sp modelId="{D22A60DE-5AAA-4EDA-B78E-1773746EC184}">
      <dsp:nvSpPr>
        <dsp:cNvPr id="0" name=""/>
        <dsp:cNvSpPr/>
      </dsp:nvSpPr>
      <dsp:spPr>
        <a:xfrm>
          <a:off x="376958" y="3143706"/>
          <a:ext cx="918765" cy="918765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11ADB-1CB1-4484-919D-86F3CFC065B6}">
      <dsp:nvSpPr>
        <dsp:cNvPr id="0" name=""/>
        <dsp:cNvSpPr/>
      </dsp:nvSpPr>
      <dsp:spPr>
        <a:xfrm>
          <a:off x="1350849" y="3143706"/>
          <a:ext cx="6149848" cy="918765"/>
        </a:xfrm>
        <a:prstGeom prst="roundRect">
          <a:avLst>
            <a:gd name="adj" fmla="val 166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শিষ্টাচার</a:t>
          </a: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মানবপ্রেমের</a:t>
          </a: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পরিচয়</a:t>
          </a: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বর্ণনা</a:t>
          </a: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395707" y="3188564"/>
        <a:ext cx="6060132" cy="829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27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7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99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12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49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42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33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99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71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46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054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A9C9-E07E-4932-BAFE-1FFB79953C7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81F64-95A8-4285-9A21-DA30B692F2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14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8%E0%A6%BE%E0%A6%87%E0%A6%9C%E0%A6%BE%E0%A6%B0" TargetMode="External"/><Relationship Id="rId13" Type="http://schemas.openxmlformats.org/officeDocument/2006/relationships/hyperlink" Target="https://bn.wikipedia.org/wiki/%E0%A6%97%E0%A6%BF%E0%A6%A8%E0%A6%BF" TargetMode="External"/><Relationship Id="rId3" Type="http://schemas.openxmlformats.org/officeDocument/2006/relationships/hyperlink" Target="https://bn.wikipedia.org/wiki/%E0%A6%A6%E0%A6%95%E0%A7%8D%E0%A6%B7%E0%A6%BF%E0%A6%A3_%E0%A6%8F%E0%A6%B6%E0%A6%BF%E0%A6%AF%E0%A6%BC%E0%A6%BE" TargetMode="External"/><Relationship Id="rId7" Type="http://schemas.openxmlformats.org/officeDocument/2006/relationships/hyperlink" Target="https://bn.wikipedia.org/wiki/%E0%A6%93%E0%A6%B6%E0%A7%87%E0%A6%A8%E0%A6%BF%E0%A6%AF%E0%A6%BC%E0%A6%BE" TargetMode="External"/><Relationship Id="rId12" Type="http://schemas.openxmlformats.org/officeDocument/2006/relationships/hyperlink" Target="https://bn.wikipedia.org/wiki/%E0%A6%AC%E0%A6%BE%E0%A6%82%E0%A6%B2%E0%A6%BE%E0%A6%A6%E0%A7%87%E0%A6%B6" TargetMode="External"/><Relationship Id="rId2" Type="http://schemas.openxmlformats.org/officeDocument/2006/relationships/hyperlink" Target="https://bn.wikipedia.org/wiki/%E0%A6%86%E0%A6%AB%E0%A7%8D%E0%A6%B0%E0%A6%BF%E0%A6%95%E0%A6%B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n.wikipedia.org/wiki/%E0%A6%B2%E0%A6%BE%E0%A6%A4%E0%A6%BF%E0%A6%A8_%E0%A6%86%E0%A6%AE%E0%A7%87%E0%A6%B0%E0%A6%BF%E0%A6%95%E0%A6%BE" TargetMode="External"/><Relationship Id="rId11" Type="http://schemas.openxmlformats.org/officeDocument/2006/relationships/hyperlink" Target="https://bn.wikipedia.org/wiki/%E0%A6%AD%E0%A6%BE%E0%A6%B0%E0%A6%A4" TargetMode="External"/><Relationship Id="rId5" Type="http://schemas.openxmlformats.org/officeDocument/2006/relationships/hyperlink" Target="https://bn.wikipedia.org/wiki/%E0%A6%AA%E0%A6%B6%E0%A7%8D%E0%A6%9A%E0%A6%BF%E0%A6%AE_%E0%A6%8F%E0%A6%B6%E0%A6%BF%E0%A6%AF%E0%A6%BC%E0%A6%BE" TargetMode="External"/><Relationship Id="rId10" Type="http://schemas.openxmlformats.org/officeDocument/2006/relationships/hyperlink" Target="https://bn.wikipedia.org/wiki/%E0%A6%AE%E0%A6%BE%E0%A6%B2%E0%A6%BF" TargetMode="External"/><Relationship Id="rId4" Type="http://schemas.openxmlformats.org/officeDocument/2006/relationships/hyperlink" Target="https://bn.wikipedia.org/wiki/%E0%A6%A6%E0%A6%95%E0%A7%8D%E0%A6%B7%E0%A6%BF%E0%A6%A3-%E0%A6%AA%E0%A7%82%E0%A6%B0%E0%A7%8D%E0%A6%AC_%E0%A6%8F%E0%A6%B6%E0%A6%BF%E0%A6%AF%E0%A6%BC%E0%A6%BE" TargetMode="External"/><Relationship Id="rId9" Type="http://schemas.openxmlformats.org/officeDocument/2006/relationships/hyperlink" Target="https://bn.wikipedia.org/wiki/%E0%A6%9A%E0%A6%BE%E0%A6%A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mailto:bulbuli8012@gmail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6651" y="481149"/>
            <a:ext cx="7010400" cy="1371600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54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5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bn-IN" sz="5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5400" b="1" dirty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TAREK\Pictures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9169" y="2377167"/>
            <a:ext cx="5866034" cy="321373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7294259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1887" y="612845"/>
            <a:ext cx="83210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 কারণেই বাল্যবিবাহের প্রচলন অনেক আগে থেকেই শুরু হয়েছে। এর মধ্যে রয়েছে- দারিদ্রতা, নিরাপত্তাহীনতা, রাজনৈতিক ও অর্থনৈতিক কারণসমূহ। এখনও উন্নয়নশীল দেশসমূহ, যেমন,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2" tooltip="আফ্রিকা"/>
              </a:rPr>
              <a:t>আফ্রিকার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 কিছু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অংশ,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3" tooltip="দক্ষিণ এশিয়া"/>
              </a:rPr>
              <a:t>দক্ষিণ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3" tooltip="দক্ষিণ এশিয়া"/>
              </a:rPr>
              <a:t>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3" tooltip="দক্ষিণ এশিয়া"/>
              </a:rPr>
              <a:t>এশিয়া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4" tooltip="দক্ষিণ-পূর্ব এশিয়া"/>
              </a:rPr>
              <a:t>দক্ষিণ-পূর্ব 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4" tooltip="দক্ষিণ-পূর্ব এশিয়া"/>
              </a:rPr>
              <a:t>এশিয়া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5" tooltip="পশ্চিম এশিয়া"/>
              </a:rPr>
              <a:t>পশ্চিম এশিয়া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6" tooltip="লাতিন আমেরিকা"/>
              </a:rPr>
              <a:t>লাতিন আমেরিকা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7" tooltip="ওশেনিয়া"/>
              </a:rPr>
              <a:t>ওশেনিয়া</a:t>
            </a:r>
            <a:r>
              <a:rPr lang="bn-IN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 প্রভৃতি দেশে বাল্যবিবাহ বহুল প্রচলিত। যাইহোক, এমনকি মার্কিন যুক্তরাষ্ট্রের মতো উন্নত দেশগুলিতে আইনী ব্যতিক্রমগুলিতে ১৭ টি রাজ্যে ন্যূনতম বয়সের প্রয়োজন নেই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as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8" tooltip="নাইজার"/>
              </a:rPr>
              <a:t>নাইজার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9" tooltip="চাদ"/>
              </a:rPr>
              <a:t>চাদ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10" tooltip="মালি"/>
              </a:rPr>
              <a:t>মালি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11" tooltip="ভারত"/>
              </a:rPr>
              <a:t>ভারত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12" tooltip="বাংলাদেশ"/>
              </a:rPr>
              <a:t>বাংলাদেশ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 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13" tooltip="গিনি"/>
              </a:rPr>
              <a:t>গিনিও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 মধ্য আফ্রিকার কিছু দেশে বাল্যবিবাহের হার সবচাইতে বেশি, যা প্রায় ৬০% এর উপর। ২০০৩-২০০৯ জরিপ অনুযায়ী, নাইজার, চাদ, বাংলাদেশ, মালি এবং ইথিওপিয়াতে ১৫ বছরের নিচে শিশুদের বাল্যবিবাহের হার ২০% এর উপর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as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51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80806" y="668382"/>
            <a:ext cx="27432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5030" y="4650378"/>
            <a:ext cx="6688181" cy="1593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বাল্যবিবাহের কারণ চিহ্নিত কর  ?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20190922_1101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4377" y="1911532"/>
            <a:ext cx="3906982" cy="23743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9512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71800" y="838200"/>
            <a:ext cx="27432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বাল্যবিবাহের প্রভাব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AREK\Pictures\download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225" y="2082708"/>
            <a:ext cx="7159052" cy="371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1018903" y="3004457"/>
            <a:ext cx="6479177" cy="1894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 বিবাহের ফলে মা ও শিশু পুষ্টিহীনতার স্বীকার হয়ে দূর্বল ও পুষ্টিহীন শিশুর জন্ম দেয় । 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2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TAREK\Pictures\download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95" y="1055234"/>
            <a:ext cx="7031823" cy="4679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1528354" y="2521131"/>
            <a:ext cx="6048103" cy="252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বাল্যবিবাহের ফলে মাতৃমৃত্যু ও শিশুমৃত্যুর হার ব্রিদ্ধ পায় ।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63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C:\Users\TAREK\Pictures\images (5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753" y="445089"/>
            <a:ext cx="5442721" cy="287107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075" name="Picture 3" descr="C:\Users\TAREK\Pictures\images (5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4291" y="3657600"/>
            <a:ext cx="5385571" cy="28281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470263" y="1685109"/>
            <a:ext cx="8046720" cy="38274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বাল্যবিবাহের ফলে ছেলে-মেয়েদের মানসিক ও শারীরিক পরিপক্কতা আসার পূর্বেই তারা বাবা-মা হয়ে যায় ফলে তাদের মধ্যে বিবাহ বিচ্ছেদের  সম্ভাবনা থাকে  । 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94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 descr="C:\Users\TAREK\Pictures\images (4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376" y="626608"/>
            <a:ext cx="4339294" cy="27044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4099" name="Picture 3" descr="C:\Users\TAREK\Pictures\images (4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0425" y="626609"/>
            <a:ext cx="3492203" cy="26521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4100" name="Picture 4" descr="C:\Users\TAREK\Pictures\images (4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639" y="3720191"/>
            <a:ext cx="4388365" cy="2576105"/>
          </a:xfrm>
          <a:prstGeom prst="rect">
            <a:avLst/>
          </a:prstGeom>
          <a:noFill/>
        </p:spPr>
      </p:pic>
      <p:pic>
        <p:nvPicPr>
          <p:cNvPr id="4101" name="Picture 5" descr="C:\Users\TAREK\Pictures\images (4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0564" y="3696516"/>
            <a:ext cx="3524795" cy="252140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1920240" y="2769326"/>
            <a:ext cx="5434149" cy="172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 প্রতিরোধ 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7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122" name="Picture 2" descr="C:\Users\TAREK\Pictures\images (5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702" y="4213043"/>
            <a:ext cx="3388529" cy="167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3" name="Picture 3" descr="C:\Users\TAREK\Pictures\download (2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171" y="4167051"/>
            <a:ext cx="2221314" cy="16771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5124" name="Picture 4" descr="C:\Users\TAREK\Pictures\download (2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9855" y="4206241"/>
            <a:ext cx="2422751" cy="1658982"/>
          </a:xfrm>
          <a:prstGeom prst="rect">
            <a:avLst/>
          </a:prstGeom>
          <a:noFill/>
        </p:spPr>
      </p:pic>
      <p:sp>
        <p:nvSpPr>
          <p:cNvPr id="33" name="Rounded Rectangle 32"/>
          <p:cNvSpPr/>
          <p:nvPr/>
        </p:nvSpPr>
        <p:spPr>
          <a:xfrm>
            <a:off x="542107" y="420190"/>
            <a:ext cx="4892041" cy="8077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 নিরোধ আইন 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3954" y="1486042"/>
            <a:ext cx="81381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 নিরোধ আইন-২০১৭ অনুযায়ী, বাল্যবিবাহ একটি অপরাধ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 </a:t>
            </a:r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প্রাপ্ত বয়স্ক ব্যক্তি এ অপরাধ করলে ০২ বৎসর কারাদন্ড বা এক লক্ষ টাকা অর্থদন্ড । </a:t>
            </a:r>
            <a:endParaRPr lang="bn-I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59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4949" y="1185594"/>
            <a:ext cx="8386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 অপ্রাপ্ত বয়স্ক নারী/পুরুষ  এ অপরাধ করলে ০১ মাস কারাদন্ড বা পঞ্চাশ হাজার টাকা জরিমানা দিতে হবে । </a:t>
            </a:r>
          </a:p>
        </p:txBody>
      </p:sp>
      <p:pic>
        <p:nvPicPr>
          <p:cNvPr id="6146" name="Picture 2" descr="C:\Users\TAREK\Pictures\download (3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274" y="3764008"/>
            <a:ext cx="2638425" cy="1733550"/>
          </a:xfrm>
          <a:prstGeom prst="rect">
            <a:avLst/>
          </a:prstGeom>
          <a:noFill/>
        </p:spPr>
      </p:pic>
      <p:pic>
        <p:nvPicPr>
          <p:cNvPr id="6147" name="Picture 3" descr="C:\Users\TAREK\Pictures\download (2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0538" y="3741557"/>
            <a:ext cx="2781300" cy="1692592"/>
          </a:xfrm>
          <a:prstGeom prst="rect">
            <a:avLst/>
          </a:prstGeom>
          <a:noFill/>
        </p:spPr>
      </p:pic>
      <p:pic>
        <p:nvPicPr>
          <p:cNvPr id="6148" name="Picture 4" descr="C:\Users\TAREK\Pictures\images (5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8730" y="3729854"/>
            <a:ext cx="2468063" cy="1704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4984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TAREK\Pictures\images (5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3415" y="3782106"/>
            <a:ext cx="2468063" cy="170429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66206" y="707460"/>
            <a:ext cx="802059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পিতা-মাতা, অভিভাবক বা অন্য কোনো ব্যক্তি বাল্যবিবাহের অনুষ্ঠান সম্পাদন বা পরিচালনা করলে সর্বোচ্চ ০২ বৎসর কারাদন্ড বা পঞ্চাশ হাজার টাকা জরিমানা । </a:t>
            </a:r>
          </a:p>
        </p:txBody>
      </p:sp>
      <p:pic>
        <p:nvPicPr>
          <p:cNvPr id="8194" name="Picture 2" descr="C:\Users\TAREK\Pictures\images (5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057" y="3749040"/>
            <a:ext cx="2434589" cy="17373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8195" name="Picture 3" descr="C:\Users\TAREK\Pictures\images (5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66817" y="3759246"/>
            <a:ext cx="2485344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4984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123" y="4708815"/>
            <a:ext cx="8060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বাল্যবিবাহ প্রতিরোধে করণীয় কী কী হতে পারে তার একটি তালিকা তৈরি কর ।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796" y="1747574"/>
            <a:ext cx="3389555" cy="23817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3128897" y="619831"/>
            <a:ext cx="2047355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33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itle 8"/>
          <p:cNvSpPr txBox="1">
            <a:spLocks/>
          </p:cNvSpPr>
          <p:nvPr/>
        </p:nvSpPr>
        <p:spPr>
          <a:xfrm>
            <a:off x="2590800" y="457200"/>
            <a:ext cx="4171336" cy="990600"/>
          </a:xfrm>
          <a:prstGeom prst="ribbon2">
            <a:avLst/>
          </a:prstGeom>
          <a:noFill/>
          <a:ln w="19050" cap="flat" cmpd="sng" algn="ctr">
            <a:noFill/>
            <a:prstDash val="solid"/>
            <a:miter lim="800000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bn-IN" sz="6000" b="1" kern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5400" b="1" kern="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b="1" kern="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 descr="C:\Users\TAREK\Pictures\Saved Pictures\picture-154455-15157717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503" y="1526177"/>
            <a:ext cx="3048000" cy="2286000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Rectangle 18"/>
          <p:cNvSpPr/>
          <p:nvPr/>
        </p:nvSpPr>
        <p:spPr>
          <a:xfrm>
            <a:off x="381000" y="3925389"/>
            <a:ext cx="421561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bn-IN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মোছাঃ</a:t>
            </a:r>
            <a:r>
              <a:rPr lang="en-US" sz="40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বুলবুলি</a:t>
            </a:r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আকতার</a:t>
            </a:r>
            <a:endParaRPr lang="en-US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কম্পিউটার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ডেমোনেস্টেটর</a:t>
            </a:r>
            <a:endParaRPr lang="en-US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পাইলট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বালিকা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উচ্চ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বিদ্যালয়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বগুড়া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।</a:t>
            </a:r>
            <a:endParaRPr lang="bn-IN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Gmail: 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4"/>
              </a:rPr>
              <a:t>bulbuli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8012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4"/>
              </a:rPr>
              <a:t>@gmail.com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০১৭০৫-১৫৫৮৬৯ </a:t>
            </a:r>
            <a:endParaRPr lang="en-US" dirty="0">
              <a:solidFill>
                <a:srgbClr val="660033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25652" y="1304380"/>
            <a:ext cx="731220" cy="4629149"/>
          </a:xfrm>
          <a:prstGeom prst="rect">
            <a:avLst/>
          </a:prstGeom>
        </p:spPr>
      </p:pic>
      <p:pic>
        <p:nvPicPr>
          <p:cNvPr id="13" name="Picture 2" descr="C:\Users\TAREK\Pictures\download (1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1632857"/>
            <a:ext cx="1828800" cy="221932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029200" y="4036423"/>
            <a:ext cx="35072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শ্রেণিঃসপ্তম 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বাঃ বিঃ পরিচয়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 মিনিট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১৩/১১/২০২০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47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  <p:bldP spid="19" grpId="0" build="p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BF501F3B-1F64-4242-9251-09946AAF534A}"/>
              </a:ext>
            </a:extLst>
          </p:cNvPr>
          <p:cNvSpPr/>
          <p:nvPr/>
        </p:nvSpPr>
        <p:spPr>
          <a:xfrm>
            <a:off x="917579" y="1220343"/>
            <a:ext cx="704872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বাল্যবিবাহ রোধে কাদের সবচেয়ে বেশি সচেতন হতে হবে ?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D024C5A-D747-4F54-9C53-56D3E515CEF7}"/>
              </a:ext>
            </a:extLst>
          </p:cNvPr>
          <p:cNvSpPr/>
          <p:nvPr/>
        </p:nvSpPr>
        <p:spPr>
          <a:xfrm>
            <a:off x="2189087" y="1752442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(ক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ছেলেদের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A6B576F-54ED-41AE-A91E-B313761A8873}"/>
              </a:ext>
            </a:extLst>
          </p:cNvPr>
          <p:cNvSpPr/>
          <p:nvPr/>
        </p:nvSpPr>
        <p:spPr>
          <a:xfrm>
            <a:off x="4858625" y="1666572"/>
            <a:ext cx="169629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তরুণদের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46984696-86B1-4C85-97AC-645460493060}"/>
              </a:ext>
            </a:extLst>
          </p:cNvPr>
          <p:cNvSpPr/>
          <p:nvPr/>
        </p:nvSpPr>
        <p:spPr>
          <a:xfrm>
            <a:off x="2241340" y="2203781"/>
            <a:ext cx="162576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মেয়েদের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BFC3596-0FCF-4D36-B018-9E300A0AA07B}"/>
              </a:ext>
            </a:extLst>
          </p:cNvPr>
          <p:cNvSpPr/>
          <p:nvPr/>
        </p:nvSpPr>
        <p:spPr>
          <a:xfrm>
            <a:off x="4792530" y="2182728"/>
            <a:ext cx="158729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বৃদ্ধদের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BB69A2C-95B3-4AD2-8A14-08F5A4B67FF0}"/>
              </a:ext>
            </a:extLst>
          </p:cNvPr>
          <p:cNvSpPr/>
          <p:nvPr/>
        </p:nvSpPr>
        <p:spPr>
          <a:xfrm>
            <a:off x="990031" y="2852938"/>
            <a:ext cx="6429672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আমাদের দেশে ছেলেদের বিয়ের নূন্যতম বয়স কত ?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F20C426-AC6B-4A10-AA3A-B815394DB06D}"/>
              </a:ext>
            </a:extLst>
          </p:cNvPr>
          <p:cNvSpPr/>
          <p:nvPr/>
        </p:nvSpPr>
        <p:spPr>
          <a:xfrm>
            <a:off x="2117619" y="3319971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(ক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২১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EF3784F-2EC8-4E60-B04E-D107A75FDC39}"/>
              </a:ext>
            </a:extLst>
          </p:cNvPr>
          <p:cNvSpPr/>
          <p:nvPr/>
        </p:nvSpPr>
        <p:spPr>
          <a:xfrm>
            <a:off x="4815015" y="3314496"/>
            <a:ext cx="1034257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১৭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B163EE4E-7CCB-4159-91B7-1D33D59D2964}"/>
              </a:ext>
            </a:extLst>
          </p:cNvPr>
          <p:cNvSpPr/>
          <p:nvPr/>
        </p:nvSpPr>
        <p:spPr>
          <a:xfrm>
            <a:off x="2117619" y="3829452"/>
            <a:ext cx="105349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(গ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১৮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3E2805E1-B6BE-4C3B-86B0-F72DBAF2CC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7236" y="2226256"/>
            <a:ext cx="495335" cy="606510"/>
          </a:xfrm>
          <a:prstGeom prst="rect">
            <a:avLst/>
          </a:prstGeom>
        </p:spPr>
      </p:pic>
      <p:sp>
        <p:nvSpPr>
          <p:cNvPr id="37" name="TextBox 20">
            <a:extLst>
              <a:ext uri="{FF2B5EF4-FFF2-40B4-BE49-F238E27FC236}">
                <a16:creationId xmlns:a16="http://schemas.microsoft.com/office/drawing/2014/main" xmlns="" id="{49AB57AE-8D0E-4766-84C3-84C5193746AD}"/>
              </a:ext>
            </a:extLst>
          </p:cNvPr>
          <p:cNvSpPr txBox="1"/>
          <p:nvPr/>
        </p:nvSpPr>
        <p:spPr>
          <a:xfrm>
            <a:off x="6086306" y="558927"/>
            <a:ext cx="2509053" cy="461665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</a:t>
            </a:r>
            <a:r>
              <a:rPr kumimoji="0" lang="as-IN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ঠ</a:t>
            </a:r>
            <a:r>
              <a:rPr kumimoji="0" lang="en-US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ি</a:t>
            </a:r>
            <a:r>
              <a:rPr kumimoji="0" lang="as-IN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উত্তরের জন্য ক্লিক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6C0AA9BD-3815-4909-B6E5-DC59C89B36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6644" y="3322069"/>
            <a:ext cx="477584" cy="584775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5D13BC8-6AEA-488B-A349-0E44602F1865}"/>
              </a:ext>
            </a:extLst>
          </p:cNvPr>
          <p:cNvSpPr/>
          <p:nvPr/>
        </p:nvSpPr>
        <p:spPr>
          <a:xfrm>
            <a:off x="1016157" y="4386183"/>
            <a:ext cx="6766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as-IN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৩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।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 শিশুদের উপযুক্ত শিক্ষায় শিক্ষিত করে তুলতে হবে কেন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?</a:t>
            </a: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83FF306-E7C3-4BD6-A670-8EC7175CB2FD}"/>
              </a:ext>
            </a:extLst>
          </p:cNvPr>
          <p:cNvSpPr/>
          <p:nvPr/>
        </p:nvSpPr>
        <p:spPr>
          <a:xfrm>
            <a:off x="2117619" y="4890178"/>
            <a:ext cx="344715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(ক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অর্থ উপার্জনের জন্য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1A27A9A6-6674-45EC-BD7A-35062A47D971}"/>
              </a:ext>
            </a:extLst>
          </p:cNvPr>
          <p:cNvSpPr/>
          <p:nvPr/>
        </p:nvSpPr>
        <p:spPr>
          <a:xfrm>
            <a:off x="4831130" y="4845824"/>
            <a:ext cx="3084961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সচেতনার জন্য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3FD5A58D-271A-428E-8C9B-26D62B7A3022}"/>
              </a:ext>
            </a:extLst>
          </p:cNvPr>
          <p:cNvSpPr/>
          <p:nvPr/>
        </p:nvSpPr>
        <p:spPr>
          <a:xfrm>
            <a:off x="2054126" y="5356292"/>
            <a:ext cx="318408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(গ</a:t>
            </a:r>
            <a:r>
              <a:rPr kumimoji="0" lang="bn-BD" sz="2800" b="1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r>
              <a:rPr kumimoji="0" lang="bn-IN" sz="2800" b="1" i="0" u="none" strike="noStrike" kern="1200" normalizeH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সুনাম অর্জনের জন্য </a:t>
            </a:r>
            <a:endParaRPr kumimoji="0" lang="en-US" sz="2800" b="1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2800" b="1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2E3366B8-3729-45B2-95B9-458E9C0E2F86}"/>
              </a:ext>
            </a:extLst>
          </p:cNvPr>
          <p:cNvSpPr/>
          <p:nvPr/>
        </p:nvSpPr>
        <p:spPr>
          <a:xfrm>
            <a:off x="4831129" y="5294093"/>
            <a:ext cx="2889019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(ঘ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প্রতিযোগিতার জন্য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5960E7AC-60B1-4840-9057-882C958537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3149" y="4728510"/>
            <a:ext cx="500999" cy="60651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2E3366B8-3729-45B2-95B9-458E9C0E2F86}"/>
              </a:ext>
            </a:extLst>
          </p:cNvPr>
          <p:cNvSpPr/>
          <p:nvPr/>
        </p:nvSpPr>
        <p:spPr>
          <a:xfrm>
            <a:off x="4815016" y="3832111"/>
            <a:ext cx="185139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(ঘ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২০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283527" y="347489"/>
            <a:ext cx="2865574" cy="7921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Half Frame 22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Half Frame 23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Half Frame 24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Half Frame 45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9616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7" grpId="0"/>
      <p:bldP spid="28" grpId="0" build="allAtOnce"/>
      <p:bldP spid="29" grpId="0" build="p"/>
      <p:bldP spid="30" grpId="0"/>
      <p:bldP spid="31" grpId="0"/>
      <p:bldP spid="32" grpId="0"/>
      <p:bldP spid="33" grpId="0"/>
      <p:bldP spid="34" grpId="0"/>
      <p:bldP spid="35" grpId="0"/>
      <p:bldP spid="37" grpId="0" animBg="1"/>
      <p:bldP spid="39" grpId="0"/>
      <p:bldP spid="40" grpId="0"/>
      <p:bldP spid="41" grpId="0"/>
      <p:bldP spid="42" grpId="0"/>
      <p:bldP spid="43" grpId="0"/>
      <p:bldP spid="4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843FBDA-4030-4A72-A127-46D4C1E80BF2}"/>
              </a:ext>
            </a:extLst>
          </p:cNvPr>
          <p:cNvSpPr/>
          <p:nvPr/>
        </p:nvSpPr>
        <p:spPr>
          <a:xfrm>
            <a:off x="561703" y="4824429"/>
            <a:ext cx="787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বাল্যবিবাহের ৩টি ধারা লিখে আনবে । 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218" name="Picture 2" descr="C:\Users\TAREK\Pictures\images (5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4216" y="676276"/>
            <a:ext cx="5426664" cy="40647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1" name="Rectangle 20"/>
          <p:cNvSpPr/>
          <p:nvPr/>
        </p:nvSpPr>
        <p:spPr>
          <a:xfrm>
            <a:off x="2560320" y="1907177"/>
            <a:ext cx="3291840" cy="1123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9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3385" y="4604987"/>
            <a:ext cx="71313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578818" y="2085614"/>
            <a:ext cx="1847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42" name="Picture 2" descr="C:\Users\TAREK\Picture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654" y="948419"/>
            <a:ext cx="5715545" cy="3582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7759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1176" y="332777"/>
            <a:ext cx="3177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4587" y="4248165"/>
            <a:ext cx="777635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অনুমান করছো আমরা আজ কী পড়তে যাচ্ছি?</a:t>
            </a:r>
            <a:endParaRPr lang="en-US" sz="4000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3" name="Picture 5" descr="C:\Users\TAREK\Pictures\images (5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61" y="1408068"/>
            <a:ext cx="2554913" cy="2275658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4" name="Picture 6" descr="C:\Users\TAREK\Pictures\images (3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3997" y="1383030"/>
            <a:ext cx="2667000" cy="2248444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5" name="Picture 7" descr="C:\Users\TAREK\Pictures\images (4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4763" y="1397318"/>
            <a:ext cx="2705100" cy="2234156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5465360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9318" y="0"/>
            <a:ext cx="9163318" cy="6858000"/>
            <a:chOff x="-19318" y="0"/>
            <a:chExt cx="9163318" cy="6858000"/>
          </a:xfrm>
        </p:grpSpPr>
        <p:sp>
          <p:nvSpPr>
            <p:cNvPr id="4" name="Frame 3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3862"/>
              </a:avLst>
            </a:prstGeom>
            <a:solidFill>
              <a:srgbClr val="00B0F0"/>
            </a:solidFill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>
              <a:off x="0" y="0"/>
              <a:ext cx="837127" cy="1004552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>
              <a:off x="8306873" y="0"/>
              <a:ext cx="837127" cy="1004552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 flipV="1">
              <a:off x="8306872" y="5853448"/>
              <a:ext cx="837127" cy="1004552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 flipH="1" flipV="1">
              <a:off x="64394" y="5917843"/>
              <a:ext cx="837127" cy="1004552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528354" y="354586"/>
            <a:ext cx="6871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43000" y="1447800"/>
            <a:ext cx="6553200" cy="1600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 অধ্যায়</a:t>
            </a:r>
          </a:p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সামাজিক সমস্যা 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TAREK\Pictures\images (3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836" y="3339058"/>
            <a:ext cx="4694414" cy="2604542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74858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9318" y="0"/>
            <a:ext cx="9163318" cy="6858000"/>
            <a:chOff x="-19318" y="0"/>
            <a:chExt cx="9163318" cy="6858000"/>
          </a:xfrm>
        </p:grpSpPr>
        <p:sp>
          <p:nvSpPr>
            <p:cNvPr id="4" name="Frame 3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3862"/>
              </a:avLst>
            </a:prstGeom>
            <a:solidFill>
              <a:srgbClr val="00B0F0"/>
            </a:solidFill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>
              <a:off x="0" y="0"/>
              <a:ext cx="837127" cy="1004552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>
              <a:off x="8306873" y="0"/>
              <a:ext cx="837127" cy="1004552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 flipV="1">
              <a:off x="8306872" y="5853448"/>
              <a:ext cx="837127" cy="1004552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 flipH="1" flipV="1">
              <a:off x="64394" y="5917843"/>
              <a:ext cx="837127" cy="1004552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384678" y="502276"/>
            <a:ext cx="2048976" cy="830997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855020166"/>
              </p:ext>
            </p:extLst>
          </p:nvPr>
        </p:nvGraphicFramePr>
        <p:xfrm>
          <a:off x="548639" y="1672046"/>
          <a:ext cx="8046721" cy="4558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1286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8563" y="981302"/>
            <a:ext cx="2952166" cy="6597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2656" y="948369"/>
            <a:ext cx="3762562" cy="6865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8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ছাত্রী</a:t>
            </a:r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2957" y="1909204"/>
            <a:ext cx="8037230" cy="3581642"/>
            <a:chOff x="700718" y="1133301"/>
            <a:chExt cx="8874357" cy="362239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00718" y="1133301"/>
              <a:ext cx="3393258" cy="3622392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70461" y="1133301"/>
              <a:ext cx="4604614" cy="362239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287137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32314" y="659674"/>
            <a:ext cx="38862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– ৪ বাল্যবিবাহের ধারণা</a:t>
            </a:r>
            <a:r>
              <a:rPr lang="bn-IN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AREK\Pictures\images (4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800" y="1726338"/>
            <a:ext cx="8276000" cy="479727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83326" y="1841863"/>
            <a:ext cx="8177347" cy="4545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বাল্য বিবাহ বলতে বোঝায়, যে বিয়েতে বর ও কনে উভয়ই শিশু বা  বর ও কনের মধ্যে যে কোনো একজন শিশু । </a:t>
            </a:r>
          </a:p>
          <a:p>
            <a:r>
              <a:rPr lang="bn-IN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 নিরোধ আইন ১৯২৯ অনুযায়ী , শিশু বলতে ১৮ বছরের কম বয়সী মেয়ে এবং ২১ বছরের কম ছেলেকে বোঝায় । সুতরাং বিয়ের জন্য আইন অনুমোদিত বয়সের চেয়ে উভয়ই যদি কম বয়সী হয় তাহলে সে বিয়েকে বাল্য বিবাহ বলে । 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2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alf Frame 2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533400"/>
            <a:ext cx="3124200" cy="10215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10" tIns="45705" rIns="91410" bIns="45705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2" descr="C:\Users\Home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852" y="2092234"/>
            <a:ext cx="3581400" cy="1996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9" name="TextBox 8"/>
          <p:cNvSpPr txBox="1"/>
          <p:nvPr/>
        </p:nvSpPr>
        <p:spPr>
          <a:xfrm>
            <a:off x="1190898" y="5131526"/>
            <a:ext cx="6267993" cy="923330"/>
          </a:xfrm>
          <a:prstGeom prst="rect">
            <a:avLst/>
          </a:prstGeom>
          <a:ln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bn-IN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বাল্য বিবাহের সংজ্ঞা লিখ ? </a:t>
            </a:r>
            <a:endParaRPr 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2108" y="485502"/>
            <a:ext cx="27432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বাল্যবিবাহের কারণ  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TAREK\Pictures\download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061" y="1714499"/>
            <a:ext cx="6595577" cy="369352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44137" y="1567543"/>
            <a:ext cx="8255726" cy="4963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বাংলাদেশে বাল্য বিবাহের প্রধান কারণ হচ্ছে দারিদ্রতা  । দরিদ্র পিতা তার কন্যা সন্তানের জীবনযাপনের ব্যয়ভার বহন করতে না পেরে মেয়েকে দ্রুত বিয়ে দেবার সিদ্ধান্ত গ্রহণ করে । শুধু দারিদ্রর কারণে নয় অনেক সময় সামাজিক নিরাপত্তার অভাবে বাল্যবিবাহের প্রবণতা দেখা যায় ।  এছাড়াও কুসংস্কার , ধর্মীয় গোড়ামী এসবের কারণেও বাল্য বিবাহ লক্ষ্য করা যায় । বাল্যবিবাহের পিছনে বাবা-মা কিংবা দাদি-নানির শখও অন্যতম কারণ ।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2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1447</TotalTime>
  <Words>371</Words>
  <Application>Microsoft Office PowerPoint</Application>
  <PresentationFormat>On-screen Show (4:3)</PresentationFormat>
  <Paragraphs>80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Shahjalal</dc:creator>
  <cp:lastModifiedBy>TAREK</cp:lastModifiedBy>
  <cp:revision>174</cp:revision>
  <dcterms:created xsi:type="dcterms:W3CDTF">2020-02-26T00:57:42Z</dcterms:created>
  <dcterms:modified xsi:type="dcterms:W3CDTF">2020-11-15T11:57:02Z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8174268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