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28CC5-12D5-4E29-92E7-1D54CBC67EB2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28995-DE42-47FF-991A-5445675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শিক্ষার্থীদের কাছ থেকে জানার চেষ্টা করব যদি তারা বলতে না পারে তাহলে আমি আলোচনা করার চেষ্টা করব।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8995-DE42-47FF-991A-5445675350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2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এখানে আমি কিছু তাদের সাথে আলোচনা করার চেষ্টা করব। তারা না জানলে আমি আলোচনা করব।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8995-DE42-47FF-991A-5445675350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5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এখানে আমি কিছু আলোচনা করব এবং তাদের সাথে শেয়ার করব।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8995-DE42-47FF-991A-5445675350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94EC-444C-4948-8B00-044D6C45C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AF19C-44D9-4B3D-9A0A-A6FA9B4CA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9281B-A652-470D-A5C1-60B8608A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E9B4-CE19-47E7-AC43-43102746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DFD8E-0689-45BB-93DF-0F992D34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1BF13-90DB-4D71-BC0A-6C9BB80D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5D782-033B-40C7-A238-D54E5B28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E8A2B-A938-4CE3-A9EE-75D9DD86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16165-9BC7-43B7-B22B-A77E1215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820DB-9485-4D92-BAEC-3F4ED011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13F52E-22E4-4DA6-B55C-29559FDC7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B7E68-D4E1-481B-A318-B57A0046C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E4BFE-7FA9-4240-A8ED-29D3008F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B7360-AA30-420C-AA33-D8544B41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BA6A9-9BF0-4394-80BB-25CB48F0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6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51A1-88D4-484A-98A5-8328A626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1310-CF38-4D7C-82ED-8AF72AD0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E028-4329-4936-BFDE-A9D08069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326F-FD17-433F-B521-4D8EC6B9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59E6-12D4-42F9-8327-A65C13A4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8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6A53-000E-4BEE-91EE-756D82D7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426F2-AAAE-4394-AE69-98E7AB932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B01BA-A944-41A9-8124-B23F351C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B0BCB-31C1-457B-8012-EF0C7DBF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50469-D8E1-48EB-8AC7-99AFA540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3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0D36-9D46-4515-9357-F39B7998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5211-4893-4D57-AD80-5D33C8E6A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6CC56-0FBC-4CB5-8555-321805382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D8030-B104-45B0-9541-5B64E63B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18B79-8BC7-4AA4-8731-BE21D717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14796-01D1-40AA-A850-902089E4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A95B4-D1A5-432F-99AC-4B548C6F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C0680-89DA-42DE-AB5B-C95E6B7C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928AB-7579-4A97-B8D3-BB46BFD80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719EA-1CEE-4249-BF90-282279EF1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BACA6-AF3F-4B20-81B3-A466BF8A4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D0FD1-A610-433F-80E0-B0169386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F36E8-97B9-4CD6-A111-BB3371B7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4013B-FC00-4825-B75E-265F4462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8482-E8B4-4904-B501-7412B5B2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4E297-FF8C-447B-B00B-A5B7C88C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6A3F1-A916-4111-A23B-0DB0B000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6BB69-96F4-42FA-849B-A555E6C1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0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1F3E4-1CE2-4066-BEEA-B68BDECE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DDF2C-3153-4CF3-BE7F-5170CE75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89D32-DF9B-4870-9CFC-7261EA67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B945-44A8-441C-82E2-E30AB53F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950F5-6C4F-45D6-9725-1C466A0B1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A5D7F-36E2-4E26-B793-4FBCF6CFF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D8B33-44BF-4964-9ABD-93B0E426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E173C-4D08-437C-808A-DBFF7754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45E65-33D7-48D2-A09A-F5BBACB4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FD9A-8162-4CB1-8009-17DCA498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ED5C7-D29A-4E2F-B165-73B7943FC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4D3C5-E538-4E76-8EEE-5F67EC17E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BB2D9-8312-44FC-B15E-EA5CEA92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D3487-4A3E-426B-B7EA-6C11DA27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79A37-B621-4DFC-8224-CCA0F149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038B5-609E-4459-B0FE-60AF959C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17CA6-957D-4D82-B1B8-55E2F8511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2A5C7-6F8C-41AE-971D-A31BFA1B3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F8AC-D85E-4287-B2A2-177858E50655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46C9-A265-4CFA-A394-712978D3A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89A80-BD76-4015-8AA1-EF6C13B89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72DF-533A-4F89-B91E-2CD9798A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1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1B68F9EC-C215-421E-84A9-6A85E79146C5}"/>
              </a:ext>
            </a:extLst>
          </p:cNvPr>
          <p:cNvSpPr/>
          <p:nvPr/>
        </p:nvSpPr>
        <p:spPr>
          <a:xfrm>
            <a:off x="832757" y="1045028"/>
            <a:ext cx="10744200" cy="4169229"/>
          </a:xfrm>
          <a:prstGeom prst="bevel">
            <a:avLst/>
          </a:prstGeom>
          <a:solidFill>
            <a:srgbClr val="00B050"/>
          </a:solidFill>
          <a:ln w="365125">
            <a:solidFill>
              <a:srgbClr val="00B0F0">
                <a:alpha val="8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</a:p>
          <a:p>
            <a:pPr algn="ctr"/>
            <a:r>
              <a:rPr lang="en-US" sz="239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68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24C0D-A4D6-4ABC-8CF9-EF061EB20BDC}"/>
              </a:ext>
            </a:extLst>
          </p:cNvPr>
          <p:cNvSpPr/>
          <p:nvPr/>
        </p:nvSpPr>
        <p:spPr>
          <a:xfrm>
            <a:off x="1914954" y="1105877"/>
            <a:ext cx="2090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F9CCF6-3E51-482A-8C2B-6039CFD8B95E}"/>
              </a:ext>
            </a:extLst>
          </p:cNvPr>
          <p:cNvSpPr/>
          <p:nvPr/>
        </p:nvSpPr>
        <p:spPr>
          <a:xfrm>
            <a:off x="1795211" y="3152392"/>
            <a:ext cx="92429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ংকাইটিস হওয়ার কারণ ব্যাখ্যা কর।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EF20DA-0658-40FD-A612-6124E3E1C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626" y="0"/>
            <a:ext cx="3140796" cy="20900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2217F6-7B38-4136-BB69-FAF4A0586B84}"/>
              </a:ext>
            </a:extLst>
          </p:cNvPr>
          <p:cNvSpPr txBox="1"/>
          <p:nvPr/>
        </p:nvSpPr>
        <p:spPr>
          <a:xfrm>
            <a:off x="2184626" y="2688771"/>
            <a:ext cx="4423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86352-3615-4E41-9154-3B490134BA59}"/>
              </a:ext>
            </a:extLst>
          </p:cNvPr>
          <p:cNvSpPr txBox="1"/>
          <p:nvPr/>
        </p:nvSpPr>
        <p:spPr>
          <a:xfrm>
            <a:off x="1993785" y="2281927"/>
            <a:ext cx="4423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কেন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7A574-2274-45AD-8636-3FC96F5CDF43}"/>
              </a:ext>
            </a:extLst>
          </p:cNvPr>
          <p:cNvSpPr txBox="1"/>
          <p:nvPr/>
        </p:nvSpPr>
        <p:spPr>
          <a:xfrm>
            <a:off x="1797841" y="2952102"/>
            <a:ext cx="5931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রোগের কী কী লক্ষণ থাকে?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BC09BE-50B5-4129-906E-034DDA1283AC}"/>
              </a:ext>
            </a:extLst>
          </p:cNvPr>
          <p:cNvSpPr txBox="1"/>
          <p:nvPr/>
        </p:nvSpPr>
        <p:spPr>
          <a:xfrm>
            <a:off x="1685000" y="2274838"/>
            <a:ext cx="860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ফুসফুসে কফ জমা হয়।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কাশি ও শ্বাসকষ্ট হয়।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বেশি জ্বর হয়।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চূড়ান্ত পর্যায়ে বুকের মধ্যে ঘড়ঘড় আওয়াজ হয়।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788C54-CEB4-48B8-AA1F-F6EF9C1D1C4C}"/>
              </a:ext>
            </a:extLst>
          </p:cNvPr>
          <p:cNvSpPr txBox="1"/>
          <p:nvPr/>
        </p:nvSpPr>
        <p:spPr>
          <a:xfrm>
            <a:off x="1858561" y="3444466"/>
            <a:ext cx="86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নিউমোনিয়ার প্রতিকার কী হতে পারে?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37134D-8768-4CD2-8EE3-4050BE75260F}"/>
              </a:ext>
            </a:extLst>
          </p:cNvPr>
          <p:cNvSpPr txBox="1"/>
          <p:nvPr/>
        </p:nvSpPr>
        <p:spPr>
          <a:xfrm>
            <a:off x="2032122" y="2890468"/>
            <a:ext cx="860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ডাক্তারের পরামর্শমত চলতে হবে।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তরল ও পুষ্টিকর খাবার খাওয়াতে হবে।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বেশি করে পানি পান করতে হবে।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AE089B-2CDC-4F80-949B-7A22BF8DBA1D}"/>
              </a:ext>
            </a:extLst>
          </p:cNvPr>
          <p:cNvSpPr txBox="1"/>
          <p:nvPr/>
        </p:nvSpPr>
        <p:spPr>
          <a:xfrm>
            <a:off x="2547257" y="4046195"/>
            <a:ext cx="86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নিউমোনিয়ার প্রতিরোধ ব্যবস্থা জানা প্রয়োজন।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823FC4-8533-40D7-8E56-DB8EB044C97E}"/>
              </a:ext>
            </a:extLst>
          </p:cNvPr>
          <p:cNvSpPr txBox="1"/>
          <p:nvPr/>
        </p:nvSpPr>
        <p:spPr>
          <a:xfrm>
            <a:off x="1024422" y="2818576"/>
            <a:ext cx="860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শিশু, বয়স্কদের ঠান্ডা লাগতে পারবেনা।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ধুমপান পরিহার করতে হবে।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রোগীকে সহনীয় তাপমাত্রায় ও শুষ্ক পরিবেশে রাখতে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 build="p"/>
      <p:bldP spid="8" grpId="1" build="p"/>
      <p:bldP spid="9" grpId="0" build="p"/>
      <p:bldP spid="9" grpId="1" build="p"/>
      <p:bldP spid="11" grpId="0" build="p"/>
      <p:bldP spid="11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E1247B-68F4-4B63-97CB-6C06F3188AC4}"/>
              </a:ext>
            </a:extLst>
          </p:cNvPr>
          <p:cNvSpPr/>
          <p:nvPr/>
        </p:nvSpPr>
        <p:spPr>
          <a:xfrm>
            <a:off x="814316" y="735763"/>
            <a:ext cx="24208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400" b="1" cap="none" spc="0" dirty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E26585-F491-44FE-B1ED-748C22D4DB44}"/>
              </a:ext>
            </a:extLst>
          </p:cNvPr>
          <p:cNvSpPr/>
          <p:nvPr/>
        </p:nvSpPr>
        <p:spPr>
          <a:xfrm>
            <a:off x="1859344" y="2705725"/>
            <a:ext cx="69798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IN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রোগ থেকে বাঁচতে হলে আমাদের কী করা উচিৎ? </a:t>
            </a:r>
            <a:endParaRPr lang="en-US" sz="44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8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A8D5F-94C3-4ADC-88B2-1891440AF318}"/>
              </a:ext>
            </a:extLst>
          </p:cNvPr>
          <p:cNvSpPr/>
          <p:nvPr/>
        </p:nvSpPr>
        <p:spPr>
          <a:xfrm>
            <a:off x="1448214" y="605135"/>
            <a:ext cx="15231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57E8F0-32EE-4729-82F4-13FAAC326302}"/>
              </a:ext>
            </a:extLst>
          </p:cNvPr>
          <p:cNvSpPr/>
          <p:nvPr/>
        </p:nvSpPr>
        <p:spPr>
          <a:xfrm>
            <a:off x="1448214" y="1661050"/>
            <a:ext cx="8425129" cy="4154984"/>
          </a:xfrm>
          <a:prstGeom prst="rect">
            <a:avLst/>
          </a:prstGeom>
          <a:noFill/>
          <a:ln w="460375" cap="rnd" cmpd="tri">
            <a:solidFill>
              <a:srgbClr val="C00000">
                <a:alpha val="84000"/>
              </a:srgb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arenR"/>
            </a:pPr>
            <a:r>
              <a:rPr lang="bn-IN" sz="4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কী? </a:t>
            </a:r>
          </a:p>
          <a:p>
            <a:pPr marL="742950" indent="-742950">
              <a:buAutoNum type="arabicParenR"/>
            </a:pPr>
            <a:r>
              <a:rPr lang="bn-IN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কেন হয়?</a:t>
            </a:r>
          </a:p>
          <a:p>
            <a:pPr marL="742950" indent="-742950">
              <a:buAutoNum type="arabicParenR"/>
            </a:pPr>
            <a:r>
              <a:rPr lang="bn-IN" sz="4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ব্রংকাইটিস কেন হয়?</a:t>
            </a:r>
          </a:p>
          <a:p>
            <a:pPr marL="742950" indent="-742950">
              <a:buAutoNum type="arabicParenR"/>
            </a:pPr>
            <a:r>
              <a:rPr lang="bn-IN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ব্র</a:t>
            </a:r>
            <a:r>
              <a:rPr lang="bn-IN" sz="4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ংকাইটিস থেকে বাঁচার উপায় কী?</a:t>
            </a:r>
          </a:p>
          <a:p>
            <a:pPr marL="742950" indent="-742950">
              <a:buAutoNum type="arabicParenR"/>
            </a:pPr>
            <a:r>
              <a:rPr lang="bn-IN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কী?</a:t>
            </a:r>
          </a:p>
          <a:p>
            <a:pPr marL="742950" indent="-742950">
              <a:buAutoNum type="arabicParenR"/>
            </a:pPr>
            <a:r>
              <a:rPr lang="bn-IN" sz="4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নিউমোনিয়ার প্রতিকার কী হতে পারে? </a:t>
            </a:r>
            <a:endParaRPr lang="en-US" sz="4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78214B-F45A-43F7-8238-847EAEDE529C}"/>
              </a:ext>
            </a:extLst>
          </p:cNvPr>
          <p:cNvSpPr/>
          <p:nvPr/>
        </p:nvSpPr>
        <p:spPr>
          <a:xfrm>
            <a:off x="786694" y="2105561"/>
            <a:ext cx="10618612" cy="2646878"/>
          </a:xfrm>
          <a:prstGeom prst="rect">
            <a:avLst/>
          </a:prstGeom>
          <a:noFill/>
          <a:ln w="371475" cmpd="dbl">
            <a:solidFill>
              <a:schemeClr val="tx1">
                <a:alpha val="83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66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আবারো</a:t>
            </a:r>
            <a:endParaRPr lang="en-US" sz="166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5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BE529462-593A-463A-92ED-DCF18D749F60}"/>
              </a:ext>
            </a:extLst>
          </p:cNvPr>
          <p:cNvSpPr/>
          <p:nvPr/>
        </p:nvSpPr>
        <p:spPr>
          <a:xfrm>
            <a:off x="5094514" y="1012370"/>
            <a:ext cx="6900302" cy="4408715"/>
          </a:xfrm>
          <a:prstGeom prst="bevel">
            <a:avLst>
              <a:gd name="adj" fmla="val 10278"/>
            </a:avLst>
          </a:prstGeom>
          <a:solidFill>
            <a:srgbClr val="00B050"/>
          </a:solidFill>
          <a:ln w="390525">
            <a:solidFill>
              <a:schemeClr val="tx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ফেরদৌস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িজ্ঞান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মোবাইল-০১৭১০১৯৬৪০২ 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6919B4-E9B3-4C53-9A35-2B8A50B34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66" y="635452"/>
            <a:ext cx="4220673" cy="552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3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1C7DB2AA-19E6-406A-A0C9-C6CD00739AD0}"/>
              </a:ext>
            </a:extLst>
          </p:cNvPr>
          <p:cNvSpPr/>
          <p:nvPr/>
        </p:nvSpPr>
        <p:spPr>
          <a:xfrm>
            <a:off x="2449286" y="1202871"/>
            <a:ext cx="6651171" cy="4452257"/>
          </a:xfrm>
          <a:prstGeom prst="cube">
            <a:avLst/>
          </a:prstGeom>
          <a:solidFill>
            <a:schemeClr val="accent6">
              <a:lumMod val="75000"/>
            </a:schemeClr>
          </a:solidFill>
          <a:ln w="374650">
            <a:solidFill>
              <a:srgbClr val="00B050">
                <a:alpha val="73000"/>
              </a:srgb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/দ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িজ্ঞান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অধ্যায়-৭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0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FFB835-5392-447F-95F0-8F7A161DF9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20"/>
          <a:stretch/>
        </p:blipFill>
        <p:spPr>
          <a:xfrm>
            <a:off x="2122715" y="328613"/>
            <a:ext cx="5056343" cy="31003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7368E0-9475-40BE-A9F2-E5CF0436702A}"/>
              </a:ext>
            </a:extLst>
          </p:cNvPr>
          <p:cNvSpPr txBox="1"/>
          <p:nvPr/>
        </p:nvSpPr>
        <p:spPr>
          <a:xfrm>
            <a:off x="2122715" y="4376057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দেখানো রোগটি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4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73693-AA88-454A-81C4-120268AA0EE3}"/>
              </a:ext>
            </a:extLst>
          </p:cNvPr>
          <p:cNvSpPr txBox="1"/>
          <p:nvPr/>
        </p:nvSpPr>
        <p:spPr>
          <a:xfrm>
            <a:off x="1404257" y="1328057"/>
            <a:ext cx="5671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বিষয়---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FC2B2C-B9D0-4FA8-81DB-CF870A648F03}"/>
              </a:ext>
            </a:extLst>
          </p:cNvPr>
          <p:cNvSpPr/>
          <p:nvPr/>
        </p:nvSpPr>
        <p:spPr>
          <a:xfrm>
            <a:off x="3223557" y="2727849"/>
            <a:ext cx="530946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9900" b="1" cap="none" spc="0" dirty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হাঁপানি</a:t>
            </a:r>
            <a:endParaRPr lang="en-US" sz="199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0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CBDD95-940B-4E3C-A088-324D719697A1}"/>
              </a:ext>
            </a:extLst>
          </p:cNvPr>
          <p:cNvSpPr/>
          <p:nvPr/>
        </p:nvSpPr>
        <p:spPr>
          <a:xfrm>
            <a:off x="1440617" y="648678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6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4B741-815B-4028-BBBD-1DC337E90A91}"/>
              </a:ext>
            </a:extLst>
          </p:cNvPr>
          <p:cNvSpPr/>
          <p:nvPr/>
        </p:nvSpPr>
        <p:spPr>
          <a:xfrm>
            <a:off x="478971" y="2216220"/>
            <a:ext cx="1139734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143000" indent="-1143000" algn="ctr">
              <a:buAutoNum type="arabicParenR"/>
            </a:pPr>
            <a:r>
              <a:rPr lang="bn-IN" sz="6000" b="1" cap="none" spc="0" dirty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হাঁপানি রোগ সম্পর্কে ব্যাখ্যা করতে পারবে,</a:t>
            </a:r>
          </a:p>
          <a:p>
            <a:pPr marL="1143000" indent="-1143000">
              <a:buAutoNum type="arabicParenR"/>
            </a:pPr>
            <a:r>
              <a:rPr lang="bn-IN" sz="6000" b="1" cap="none" spc="0" dirty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ব্রংকাইটিস রোগ ব্যাখ্যা করতে পারবে,</a:t>
            </a:r>
          </a:p>
          <a:p>
            <a:pPr marL="1143000" indent="-1143000">
              <a:buAutoNum type="arabicParenR"/>
            </a:pPr>
            <a:r>
              <a:rPr lang="bn-IN" sz="6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 রোগ ব্যাখ্যা করতে পারবে।</a:t>
            </a:r>
            <a:endParaRPr lang="en-US" sz="60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7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E921EB-FE01-4EE7-A754-5078388CD6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070"/>
          <a:stretch/>
        </p:blipFill>
        <p:spPr>
          <a:xfrm>
            <a:off x="2158273" y="98651"/>
            <a:ext cx="3937727" cy="25901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EC468E-489C-4F53-AC78-B02871B56D48}"/>
              </a:ext>
            </a:extLst>
          </p:cNvPr>
          <p:cNvSpPr txBox="1"/>
          <p:nvPr/>
        </p:nvSpPr>
        <p:spPr>
          <a:xfrm>
            <a:off x="2318657" y="3522899"/>
            <a:ext cx="550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5477D1-CC08-40F5-A1D4-ACCB3D6E79DC}"/>
              </a:ext>
            </a:extLst>
          </p:cNvPr>
          <p:cNvSpPr txBox="1"/>
          <p:nvPr/>
        </p:nvSpPr>
        <p:spPr>
          <a:xfrm>
            <a:off x="2667001" y="3846064"/>
            <a:ext cx="550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কী ছোঁয়াচে?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0B90B-EA1D-4F47-BE34-47565F194E5C}"/>
              </a:ext>
            </a:extLst>
          </p:cNvPr>
          <p:cNvSpPr txBox="1"/>
          <p:nvPr/>
        </p:nvSpPr>
        <p:spPr>
          <a:xfrm>
            <a:off x="2841172" y="3361316"/>
            <a:ext cx="550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কী জীবাণুবাহিত রোগ?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BB8C8-10F1-4DAC-B1ED-0A661B06282F}"/>
              </a:ext>
            </a:extLst>
          </p:cNvPr>
          <p:cNvSpPr txBox="1"/>
          <p:nvPr/>
        </p:nvSpPr>
        <p:spPr>
          <a:xfrm>
            <a:off x="2362200" y="3658266"/>
            <a:ext cx="550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হাঁপানি কেন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E2164-3D8F-4F21-9E0A-BCB23CA42BF4}"/>
              </a:ext>
            </a:extLst>
          </p:cNvPr>
          <p:cNvSpPr txBox="1"/>
          <p:nvPr/>
        </p:nvSpPr>
        <p:spPr>
          <a:xfrm>
            <a:off x="1081945" y="3912182"/>
            <a:ext cx="10028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এলার্জি যুক্ত খাবার খেলে(চিংড়ি, ইলিশ, গরুর মাংস), ধোঁয়া, ধূলিকণা, ফুলের রেণু ইত্যাদি শ্বাস গ্রহনের সময় ফুসফুসে প্রবেশ করলে হাঁপানি হতে পারে।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C6160-254B-45E2-91CC-33D5C346A9EE}"/>
              </a:ext>
            </a:extLst>
          </p:cNvPr>
          <p:cNvSpPr txBox="1"/>
          <p:nvPr/>
        </p:nvSpPr>
        <p:spPr>
          <a:xfrm>
            <a:off x="2214471" y="3589016"/>
            <a:ext cx="550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হাঁপানি হলে কী লক্ষণ দেখা দেয়?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35A3CC-8C82-490D-8F2E-A1572405F4AE}"/>
              </a:ext>
            </a:extLst>
          </p:cNvPr>
          <p:cNvSpPr txBox="1"/>
          <p:nvPr/>
        </p:nvSpPr>
        <p:spPr>
          <a:xfrm>
            <a:off x="1103716" y="2952821"/>
            <a:ext cx="100281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হঠাৎ শ্বাসকষ্ট বেড়ে যেতে পারে।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শ্বাসকষ্টে দম বন্ধ হয়ে যাওয়ার মত অবস্থার সৃষ্টি হয়।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গলার শিরা ফুলে যেতে পারে।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ঘ) রোগী জোরে জোরে শ্বাস নেওয়ার চেষ্টা করে।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ঙ) কাশির সাথে সাদা কফ বের হতে পারে।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চ) সাধারণত  জ্বর থাকে না।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ছ) শ্বাস নেওয়ার সময় রোগীর পাঁজরের চামড়া ভিতরে ঢুকে যায়।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94F70D-9E06-45F6-97BE-27AD88D349F0}"/>
              </a:ext>
            </a:extLst>
          </p:cNvPr>
          <p:cNvSpPr txBox="1"/>
          <p:nvPr/>
        </p:nvSpPr>
        <p:spPr>
          <a:xfrm>
            <a:off x="1060174" y="4824912"/>
            <a:ext cx="1002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হাপানির প্রতিকার কী হতে পারে?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6BA970-349D-44D7-9C71-64AE11E8E2BA}"/>
              </a:ext>
            </a:extLst>
          </p:cNvPr>
          <p:cNvSpPr txBox="1"/>
          <p:nvPr/>
        </p:nvSpPr>
        <p:spPr>
          <a:xfrm>
            <a:off x="2089050" y="2952821"/>
            <a:ext cx="100281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চিকিৎসায় এই রোগ সম্পুর্ণ ভাল না হলেও ঔষধ সেবনে রোগী কিছুটা আরাম্বোধ করে।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শ্বাস কষ্ট হয় এমন খাবার না খাওয়া।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যেসব জিনিস ব্যবহার করলে হাঁপানি হতে পারে সেগুলো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ধুমপান না করা।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শ্বাসকষ্টের সময় রোগীকে তরল খাবার খাওয়ানো।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 পরামর্শমত চলতে হবে।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26EDC4-75F1-4484-A309-2646FAAA74EB}"/>
              </a:ext>
            </a:extLst>
          </p:cNvPr>
          <p:cNvSpPr txBox="1"/>
          <p:nvPr/>
        </p:nvSpPr>
        <p:spPr>
          <a:xfrm>
            <a:off x="2089050" y="4488477"/>
            <a:ext cx="1002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এরোগের প্রতিরোধ ব্যবস্থা কী হতে পারে?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F72957-29E4-48E9-98ED-876E52B01C8F}"/>
              </a:ext>
            </a:extLst>
          </p:cNvPr>
          <p:cNvSpPr txBox="1"/>
          <p:nvPr/>
        </p:nvSpPr>
        <p:spPr>
          <a:xfrm>
            <a:off x="1552841" y="3383614"/>
            <a:ext cx="10028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শ্বাস্থ্যকর পরিবেশে বাস করা।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বায়ুদূষণ, বাসস্থান এ শ্বাসকষ্ট হতে পারে , এমন বস্তু স্পর্শ না করা।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রোগীর সবসময় ঔষধ রাখা। </a:t>
            </a:r>
          </a:p>
        </p:txBody>
      </p:sp>
    </p:spTree>
    <p:extLst>
      <p:ext uri="{BB962C8B-B14F-4D97-AF65-F5344CB8AC3E}">
        <p14:creationId xmlns:p14="http://schemas.microsoft.com/office/powerpoint/2010/main" val="7824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B88BBB-E405-4FBF-B395-9AF60EDDB44C}"/>
              </a:ext>
            </a:extLst>
          </p:cNvPr>
          <p:cNvSpPr/>
          <p:nvPr/>
        </p:nvSpPr>
        <p:spPr>
          <a:xfrm>
            <a:off x="1632858" y="899049"/>
            <a:ext cx="21323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2AE14-12EB-411D-872D-2B8157A7B61C}"/>
              </a:ext>
            </a:extLst>
          </p:cNvPr>
          <p:cNvSpPr/>
          <p:nvPr/>
        </p:nvSpPr>
        <p:spPr>
          <a:xfrm>
            <a:off x="1632858" y="3044279"/>
            <a:ext cx="83384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3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73A8F5-DF2C-4B14-AA7D-D5A6113615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30"/>
          <a:stretch/>
        </p:blipFill>
        <p:spPr>
          <a:xfrm>
            <a:off x="2107716" y="34787"/>
            <a:ext cx="4341589" cy="3394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926071-1294-4A22-9619-38092D371420}"/>
              </a:ext>
            </a:extLst>
          </p:cNvPr>
          <p:cNvSpPr txBox="1"/>
          <p:nvPr/>
        </p:nvSpPr>
        <p:spPr>
          <a:xfrm>
            <a:off x="3180521" y="3791634"/>
            <a:ext cx="73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ব্রংকাইটিস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96261-E3F0-4DC9-B498-B65D29E829CB}"/>
              </a:ext>
            </a:extLst>
          </p:cNvPr>
          <p:cNvSpPr txBox="1"/>
          <p:nvPr/>
        </p:nvSpPr>
        <p:spPr>
          <a:xfrm>
            <a:off x="2761887" y="3791633"/>
            <a:ext cx="73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ব্রংকাইটিস কেন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6D49D-726E-4B91-89AE-6703B1AD97AC}"/>
              </a:ext>
            </a:extLst>
          </p:cNvPr>
          <p:cNvSpPr txBox="1"/>
          <p:nvPr/>
        </p:nvSpPr>
        <p:spPr>
          <a:xfrm>
            <a:off x="2761886" y="4180123"/>
            <a:ext cx="73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ব্রংকাইটিস এর লক্ষণ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0E086-723D-4115-8AC3-B0C054D6B2BB}"/>
              </a:ext>
            </a:extLst>
          </p:cNvPr>
          <p:cNvSpPr txBox="1"/>
          <p:nvPr/>
        </p:nvSpPr>
        <p:spPr>
          <a:xfrm>
            <a:off x="1303217" y="4154553"/>
            <a:ext cx="7374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কাশি, বুক ব্যথা ও শ্বাসকষ্ট হয়।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খ) কাশির সময় বুকে ব্যথা হতে পারে।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শক্ত খাবার খেতে পারেনা।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ঘ) কাশির সাথে অনেক সময় কফ বের হয়।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542E1-DAFE-4B19-82C3-9CE77E6D1A44}"/>
              </a:ext>
            </a:extLst>
          </p:cNvPr>
          <p:cNvSpPr txBox="1"/>
          <p:nvPr/>
        </p:nvSpPr>
        <p:spPr>
          <a:xfrm>
            <a:off x="2107716" y="4895737"/>
            <a:ext cx="737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ব্রংকাইটিস এর প্রতিকার কী আছে?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3F6DC-9A78-4F9D-AF5F-250C67AD0507}"/>
              </a:ext>
            </a:extLst>
          </p:cNvPr>
          <p:cNvSpPr txBox="1"/>
          <p:nvPr/>
        </p:nvSpPr>
        <p:spPr>
          <a:xfrm>
            <a:off x="2107716" y="3600555"/>
            <a:ext cx="93912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ধুমপান, মদ্যপান, তামাক বা সাদাপাতা খাওয়া বন্ধ করা।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 পরামর্শমত চিকিৎসা করা।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রোগীকে সহনীয় তাপমাত্রায় রাখা।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তরল ও গরম খাবার খাওয়ানো। দুধ স্যুপ।</a:t>
            </a:r>
          </a:p>
          <a:p>
            <a:pPr marL="742950" indent="-742950">
              <a:buAutoNum type="arabicParenR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রোগীর পূর্ণ বিশ্রাম নেওয়া।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596</Words>
  <Application>Microsoft Office PowerPoint</Application>
  <PresentationFormat>Widescreen</PresentationFormat>
  <Paragraphs>90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2020-09-02T13:42:01Z</dcterms:created>
  <dcterms:modified xsi:type="dcterms:W3CDTF">2020-09-08T13:29:29Z</dcterms:modified>
</cp:coreProperties>
</file>