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  <p:sldMasterId id="2147483958" r:id="rId2"/>
  </p:sldMasterIdLst>
  <p:sldIdLst>
    <p:sldId id="256" r:id="rId3"/>
    <p:sldId id="258" r:id="rId4"/>
    <p:sldId id="292" r:id="rId5"/>
    <p:sldId id="284" r:id="rId6"/>
    <p:sldId id="257" r:id="rId7"/>
    <p:sldId id="259" r:id="rId8"/>
    <p:sldId id="260" r:id="rId9"/>
    <p:sldId id="287" r:id="rId10"/>
    <p:sldId id="28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9" r:id="rId23"/>
    <p:sldId id="291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90" r:id="rId32"/>
    <p:sldId id="281" r:id="rId33"/>
    <p:sldId id="282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ECC082D-A307-4830-8691-27B51C8A985F}">
          <p14:sldIdLst>
            <p14:sldId id="256"/>
            <p14:sldId id="258"/>
            <p14:sldId id="292"/>
            <p14:sldId id="284"/>
            <p14:sldId id="257"/>
            <p14:sldId id="259"/>
            <p14:sldId id="260"/>
            <p14:sldId id="287"/>
            <p14:sldId id="28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89"/>
            <p14:sldId id="291"/>
            <p14:sldId id="274"/>
            <p14:sldId id="275"/>
            <p14:sldId id="276"/>
            <p14:sldId id="277"/>
            <p14:sldId id="278"/>
            <p14:sldId id="279"/>
            <p14:sldId id="280"/>
            <p14:sldId id="29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E4B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59" autoAdjust="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37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6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468000" y="2318433"/>
            <a:ext cx="9256000" cy="22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2052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608133" y="2274933"/>
            <a:ext cx="4449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⊳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6528193" y="2274933"/>
            <a:ext cx="4449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⊳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3259533" y="2108033"/>
            <a:ext cx="7644400" cy="89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3259533" y="3034700"/>
            <a:ext cx="7644400" cy="4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968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608133" y="2274933"/>
            <a:ext cx="9369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⊳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08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602400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4858229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3"/>
          </p:nvPr>
        </p:nvSpPr>
        <p:spPr>
          <a:xfrm>
            <a:off x="8114059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376000" y="5643233"/>
            <a:ext cx="11440000" cy="7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600"/>
              <a:buNone/>
              <a:defRPr sz="213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5769533" y="6397233"/>
            <a:ext cx="647200" cy="4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29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525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16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637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63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6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05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93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6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85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77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3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8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17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&#2439;-&#2478;&#2503;&#2439;&#2482;&#2435;msislamsorder@gmail.com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5">
                <a:lumMod val="5000"/>
                <a:lumOff val="95000"/>
              </a:schemeClr>
            </a:gs>
            <a:gs pos="82000">
              <a:schemeClr val="accent5">
                <a:lumMod val="45000"/>
                <a:lumOff val="55000"/>
              </a:schemeClr>
            </a:gs>
            <a:gs pos="91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53825" y="2457450"/>
            <a:ext cx="9256000" cy="2653683"/>
          </a:xfrm>
        </p:spPr>
        <p:txBody>
          <a:bodyPr/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9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9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24262" y="600075"/>
            <a:ext cx="6715125" cy="1300163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ক্লাসে তোমাদের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359637" y="2386013"/>
            <a:ext cx="2683850" cy="3540080"/>
          </a:xfrm>
        </p:spPr>
        <p:txBody>
          <a:bodyPr/>
          <a:lstStyle/>
          <a:p>
            <a:endParaRPr lang="en-US" sz="4000" dirty="0" smtClean="0"/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চর্যাপদ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2396" indent="0">
              <a:buNone/>
            </a:pP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7399167" y="2386013"/>
            <a:ext cx="4319796" cy="4233862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সীমানার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276" y="2700832"/>
            <a:ext cx="2678150" cy="1487442"/>
          </a:xfrm>
          <a:prstGeom prst="rect">
            <a:avLst/>
          </a:prstGeom>
        </p:spPr>
      </p:pic>
      <p:pic>
        <p:nvPicPr>
          <p:cNvPr id="1026" name="Picture 2" descr="হারিয়ে গেছে গ্রামের কাচারিঘর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76" y="4544725"/>
            <a:ext cx="2678150" cy="18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451312" y="979062"/>
            <a:ext cx="4514850" cy="1228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7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172" y="1189083"/>
            <a:ext cx="2863200" cy="4086400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ডিঙ্গার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বহর</a:t>
            </a:r>
            <a:endParaRPr lang="en-US" sz="48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কৈবর্ত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endParaRPr lang="en-US" sz="4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900050" y="985838"/>
            <a:ext cx="4876799" cy="5375495"/>
          </a:xfrm>
        </p:spPr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মঙ্গলকাব্যে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সওদাগরের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আনুমানিক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(১০৭০-১০৭৭)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অনন্ত-সামন্ত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/>
              <a:t>করা</a:t>
            </a:r>
            <a:r>
              <a:rPr lang="en-US" sz="3000" dirty="0" smtClean="0"/>
              <a:t> </a:t>
            </a:r>
            <a:r>
              <a:rPr lang="en-US" sz="3000" dirty="0" err="1" smtClean="0"/>
              <a:t>হয়</a:t>
            </a:r>
            <a:r>
              <a:rPr lang="en-US" sz="3000" dirty="0" smtClean="0"/>
              <a:t>।</a:t>
            </a:r>
          </a:p>
        </p:txBody>
      </p:sp>
      <p:pic>
        <p:nvPicPr>
          <p:cNvPr id="4098" name="Picture 2" descr="প্রাচীন ঢাকার ইতিহাস: নৌযান (পর্ব-৩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99" y="820773"/>
            <a:ext cx="2952751" cy="241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বাংলাদেশ ও বিশ্বপরিচয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98" y="3409950"/>
            <a:ext cx="3091677" cy="25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5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621104"/>
            <a:ext cx="2836824" cy="4086400"/>
          </a:xfrm>
        </p:spPr>
        <p:txBody>
          <a:bodyPr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পালযুগ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2396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7156796" y="1621104"/>
            <a:ext cx="4158904" cy="442427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৭৫০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গোপালের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বঙ্গে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পালযুগের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বদলগাছি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থানায়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6" name="Picture 6" descr="HISTORY ACADEMY: মন্দির নগরী বিষ্ণুপু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47" y="1446258"/>
            <a:ext cx="2886427" cy="217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aharpur Buddhist or Sompur Bihar(পাহাড়পু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46" y="3879807"/>
            <a:ext cx="2886427" cy="201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5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588" y="2292011"/>
            <a:ext cx="3600450" cy="4086400"/>
          </a:xfrm>
        </p:spPr>
        <p:txBody>
          <a:bodyPr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সোনামসজিদ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দেউল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7273157" y="2017758"/>
            <a:ext cx="4077941" cy="40864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চাপাইনবাবগঞ্জ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সোনামসজিদকে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দেবালয়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Choto Sona Mosque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07" y="1714500"/>
            <a:ext cx="3056450" cy="24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মথুরাপুর দেউল | 570172 | কালের কণ্ঠ | kalerkanth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07" y="4335211"/>
            <a:ext cx="3056451" cy="20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3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812" y="2503533"/>
            <a:ext cx="3034649" cy="4086400"/>
          </a:xfrm>
        </p:spPr>
        <p:txBody>
          <a:bodyPr/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বারোভুইয়াঁ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দীঘি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5972174" y="1746295"/>
            <a:ext cx="6025337" cy="4625930"/>
          </a:xfrm>
        </p:spPr>
        <p:txBody>
          <a:bodyPr/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কররানী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শ্রীহট্টে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উত্থান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১৫৭৫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মোঘল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ঈসা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মোঘল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রুঁখে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বারোভূইয়াঁ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মৈয়মনসিংহ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170" name="Picture 2" descr="ভূঁইয়া - উইকিপিডিয়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16" y="1640742"/>
            <a:ext cx="2709372" cy="244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কমলা রানীর দিঘী, রাজনগর, মৌলভীবাজার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45" y="4484464"/>
            <a:ext cx="2837959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89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061" y="1157288"/>
            <a:ext cx="3526813" cy="4486274"/>
          </a:xfrm>
        </p:spPr>
        <p:txBody>
          <a:bodyPr/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মহুয়ার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7000874" y="1301772"/>
            <a:ext cx="4810701" cy="4197305"/>
          </a:xfrm>
        </p:spPr>
        <p:txBody>
          <a:bodyPr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মৈয়মনসিংহ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পরগনা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হায়দরপুর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১৭৮২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ওরফে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শিল্পকলা একাডেমিতে ময়মনসিংহের বহুরূপী নাট্যগোষ্ঠী মঞ্চস্থ করে নৃত্যনাট্য ‘মহুয়ার পালা’। ছবি- জয়ন্ত সাহ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25" y="792161"/>
            <a:ext cx="2408550" cy="250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তিতুমীর নামটি হবার পিছনের গল্প এবং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3789917"/>
            <a:ext cx="2586037" cy="235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8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891" y="1105237"/>
            <a:ext cx="3113240" cy="4038264"/>
          </a:xfrm>
        </p:spPr>
        <p:txBody>
          <a:bodyPr/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শরীয়ত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757988" y="617583"/>
            <a:ext cx="4857750" cy="4197305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শরীয়তুল্লাহ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(১৭৮১-১৮৪০খ্রি)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সামাইল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800" b="1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(১৮৮৯-১৯০৮খ্রি)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মেদিনীপুর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মৌবানি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20" name="Picture 4" descr="হাজী শরীয়তুল্লাহ : সমাজ সংস্কারক ও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53" y="508133"/>
            <a:ext cx="2173135" cy="24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ক্ষুদিরাম বসু - উইকিপিডিয়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91" y="3332476"/>
            <a:ext cx="2063597" cy="229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1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3063" y="855533"/>
            <a:ext cx="2222462" cy="4086400"/>
          </a:xfrm>
        </p:spPr>
        <p:txBody>
          <a:bodyPr/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313833" y="184282"/>
            <a:ext cx="5244755" cy="40864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মাস্টার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(১৮৯৩-১৯৩৪খ্রি)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নোয়াপাড়া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আবেদিন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(১৯১৪-১৯৭৬সালে)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কেন্দুয়া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 descr="সূর্য সেন - উইকিপিডিয়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23" y="539839"/>
            <a:ext cx="2164226" cy="2358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শিল্পাচার্য জয়নুল আবেদিনের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24" y="2898732"/>
            <a:ext cx="2320963" cy="2259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6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337" y="574719"/>
            <a:ext cx="2863200" cy="4583067"/>
          </a:xfrm>
        </p:spPr>
        <p:txBody>
          <a:bodyPr/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অবনঠাকুর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রাজপথ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828737" y="527866"/>
            <a:ext cx="4729851" cy="4944245"/>
          </a:xfrm>
        </p:spPr>
        <p:txBody>
          <a:bodyPr/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অবনীন্দ্রনাথ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(১৮৭১-১৯৫১খ্রি)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রঞ্জিত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অবনীন্দ্রনাথ ঠাকুরের 'ক্ষীরের পুতুল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37" y="371476"/>
            <a:ext cx="2499806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ভাষা আন্দোলন কি জানে না এ প্রজন্ম ?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37" y="3024091"/>
            <a:ext cx="2748088" cy="24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5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285" y="2103483"/>
            <a:ext cx="3641113" cy="3025730"/>
          </a:xfrm>
        </p:spPr>
        <p:txBody>
          <a:bodyPr/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899746" y="2230570"/>
            <a:ext cx="4916017" cy="4086400"/>
          </a:xfrm>
        </p:spPr>
        <p:txBody>
          <a:bodyPr/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(১৯২০-১৯৭৫সাল)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অবিসাংবাদিত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প্রতিভাদীপ্ত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দুঃখী মানুষের নেতা বঙ্গবন্ধু শেখ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7" y="2230570"/>
            <a:ext cx="2556349" cy="25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6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91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57774" y="655950"/>
            <a:ext cx="4810801" cy="119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6109" y="2462823"/>
            <a:ext cx="49006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06900" algn="l"/>
              </a:tabLst>
            </a:pP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সিরাজুল ইসলাম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সরদার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406900" algn="l"/>
              </a:tabLs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ক(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406900" algn="l"/>
              </a:tabLs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চৌমুহনী দারুস সুন্নাত আলিম মাদ্রাসা</a:t>
            </a:r>
          </a:p>
          <a:p>
            <a:pPr>
              <a:tabLst>
                <a:tab pos="4406900" algn="l"/>
              </a:tabLs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      কচুয়া-চাঁদপুর ।</a:t>
            </a:r>
          </a:p>
          <a:p>
            <a:pPr>
              <a:tabLst>
                <a:tab pos="4406900" algn="l"/>
              </a:tabLs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মোবাইলঃ ০১৮১৯-৪৮৩৯৮৯</a:t>
            </a:r>
          </a:p>
          <a:p>
            <a:pPr>
              <a:tabLst>
                <a:tab pos="4406900" algn="l"/>
              </a:tabLst>
            </a:pPr>
            <a:r>
              <a:rPr lang="bn-BD" sz="2800" dirty="0">
                <a:latin typeface="NikoshBAN" pitchFamily="2" charset="0"/>
                <a:cs typeface="NikoshBAN" pitchFamily="2" charset="0"/>
                <a:hlinkClick r:id="rId2"/>
              </a:rPr>
              <a:t>   </a:t>
            </a:r>
            <a:r>
              <a:rPr lang="bn-BD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2"/>
              </a:rPr>
              <a:t>ই-মেইলঃ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2"/>
              </a:rPr>
              <a:t>msislamsorder@gmail.com</a:t>
            </a:r>
            <a:endParaRPr lang="bn-BD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52" y="2462823"/>
            <a:ext cx="3184779" cy="33807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6225531" y="2234223"/>
            <a:ext cx="246708" cy="385225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16" y="2376556"/>
            <a:ext cx="3728896" cy="1711280"/>
          </a:xfrm>
        </p:spPr>
        <p:txBody>
          <a:bodyPr/>
          <a:lstStyle/>
          <a:p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জয়বাংলা</a:t>
            </a:r>
            <a:endParaRPr lang="en-US" sz="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7613996" y="2274933"/>
            <a:ext cx="3773142" cy="4086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স্লোগান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শব্দমালা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স্লোগান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সংহতির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10" descr="জয় বাংলা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4" name="Picture 12" descr="জয় বাংলা' কেন জাতীয় স্লোগান নয়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26" y="2403521"/>
            <a:ext cx="3494370" cy="33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2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574" y="955988"/>
            <a:ext cx="3871913" cy="1001400"/>
          </a:xfrm>
        </p:spPr>
        <p:txBody>
          <a:bodyPr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1312" y="2546395"/>
            <a:ext cx="8081962" cy="2511380"/>
          </a:xfrm>
        </p:spPr>
        <p:txBody>
          <a:bodyPr/>
          <a:lstStyle/>
          <a:p>
            <a:pPr marL="101598" indent="0" algn="ctr">
              <a:buNone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দেউল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জয়বাংলা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6677" y="242888"/>
            <a:ext cx="11369270" cy="5372100"/>
            <a:chOff x="406677" y="242888"/>
            <a:chExt cx="11369270" cy="5372100"/>
          </a:xfrm>
        </p:grpSpPr>
        <p:pic>
          <p:nvPicPr>
            <p:cNvPr id="6" name="Picture 5" descr="SSC- BanglaShahitto- কবিতা- আমার পরিচয়- সৈয়দ শামসুল হক - eShikhon.com - ইশিখন.কম - Mozilla Firefox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" t="21067" r="26621" b="42725"/>
            <a:stretch/>
          </p:blipFill>
          <p:spPr>
            <a:xfrm>
              <a:off x="406677" y="985837"/>
              <a:ext cx="11369270" cy="46291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Oval 6"/>
            <p:cNvSpPr/>
            <p:nvPr/>
          </p:nvSpPr>
          <p:spPr>
            <a:xfrm>
              <a:off x="3686175" y="242888"/>
              <a:ext cx="3829050" cy="10287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সার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মর্ম</a:t>
              </a:r>
              <a:endParaRPr lang="en-US" sz="4400" b="1" dirty="0">
                <a:solidFill>
                  <a:srgbClr val="7030A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08876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08295" y="3459109"/>
            <a:ext cx="9064455" cy="2941691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জন্মেছি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 কথা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বাংলার আলপথ দিয়ে, হাজার বছর চলি।</a:t>
            </a:r>
          </a:p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 পলিমাটি কোমলে আমার চলার চিহ্ন ফেলে।</a:t>
            </a:r>
          </a:p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শুধায় আমাকে,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তুমি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2800" dirty="0">
              <a:cs typeface="Ekushey Mohua" panose="03080603080002020207" pitchFamily="66"/>
            </a:endParaRPr>
          </a:p>
        </p:txBody>
      </p:sp>
      <p:pic>
        <p:nvPicPr>
          <p:cNvPr id="1034" name="Picture 10" descr="Fed up of mundane life, embrace nature at Dulu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69" y="455100"/>
            <a:ext cx="5134105" cy="28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946" y="3311697"/>
            <a:ext cx="9423929" cy="3231978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চর্যাপদের অক্ষরগুলো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সওদাগরের ডিঙার বহর থেকে।</a:t>
            </a:r>
          </a:p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কৈবর্তের বিদ্রোহী গ্রাম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পালযুগ নামে চিত্রকলার থেকে।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43186" y="0"/>
            <a:ext cx="5832917" cy="3171825"/>
            <a:chOff x="1783207" y="199326"/>
            <a:chExt cx="6049960" cy="3591230"/>
          </a:xfrm>
        </p:grpSpPr>
        <p:pic>
          <p:nvPicPr>
            <p:cNvPr id="2050" name="Picture 2" descr="চর্যাপদ সম্পর্কিত কিছু ...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207" y="199326"/>
              <a:ext cx="2838450" cy="160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বাংলার বিলুপ্তপ্রায় নৌকা নিয়ে ...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667" y="199326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Kaivarta revolt, India's first successful revolt and the first ..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207" y="1957893"/>
              <a:ext cx="2838450" cy="183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চিত্রকলা - বাংলাপিডিয়া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667" y="1957893"/>
              <a:ext cx="2857500" cy="183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55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3899" y="3182830"/>
            <a:ext cx="8596667" cy="2871216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bn-BD" sz="4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1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bn-BD" sz="1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 পাহাড়পুরের বৌদ্ধবিহার থেকে</a:t>
            </a:r>
          </a:p>
          <a:p>
            <a:pPr algn="ctr"/>
            <a:r>
              <a:rPr lang="bn-BD" sz="1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জোড়বাংলার মন্দির বেদি থেকে।</a:t>
            </a:r>
          </a:p>
          <a:p>
            <a:pPr algn="ctr"/>
            <a:r>
              <a:rPr lang="bn-BD" sz="1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বরেন্দ্রভূমে সোনা মসজিদ </a:t>
            </a:r>
            <a:r>
              <a:rPr lang="bn-BD" sz="1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12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12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আউল-বাউল মাটির দেউল থেকে।</a:t>
            </a:r>
          </a:p>
          <a:p>
            <a:r>
              <a:rPr lang="bn-BD" sz="1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00263" y="0"/>
            <a:ext cx="7503940" cy="2990914"/>
            <a:chOff x="1326007" y="109474"/>
            <a:chExt cx="7978158" cy="3498278"/>
          </a:xfrm>
        </p:grpSpPr>
        <p:pic>
          <p:nvPicPr>
            <p:cNvPr id="3074" name="Picture 2" descr="ঐতিহাসিক পাহাড়পুর বৌদ্ধ বিহার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007" y="109474"/>
              <a:ext cx="2619248" cy="1800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জোড় বাংলা মন্দির (বিষ্ণুপুর ...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917" y="109474"/>
              <a:ext cx="2619248" cy="1800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ছোট-সোনা-মসজিদ - প্রত্নতত্ত্ব ..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007" y="2134679"/>
              <a:ext cx="2619248" cy="147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মথুরাপুর দেউল | 570172 | কালের কণ্ঠ | kalerkanth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917" y="1995233"/>
              <a:ext cx="2619248" cy="161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বাউল মানস ও বাঙালির অসাম্প্রদায়িক ...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818" y="1090778"/>
              <a:ext cx="2002536" cy="2087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85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299" y="3535758"/>
            <a:ext cx="9150751" cy="2765029"/>
          </a:xfrm>
          <a:noFill/>
          <a:ln w="3810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bn-BD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সার্বভৌম বারোভূঁইয়ার </a:t>
            </a:r>
            <a:r>
              <a:rPr lang="bn-BD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5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‘কমলার দীঘি’ ‘মহুয়ার পালা’ থেকে।</a:t>
            </a:r>
          </a:p>
          <a:p>
            <a:pPr algn="ctr"/>
            <a:r>
              <a:rPr lang="bn-BD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তিতুমীর আর হাজী শরীয়ত </a:t>
            </a:r>
            <a:r>
              <a:rPr lang="bn-BD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5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গীতাঞ্জলি ও অগ্নিবীণার থেকে।</a:t>
            </a:r>
          </a:p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86088" y="76898"/>
            <a:ext cx="6008252" cy="3037777"/>
            <a:chOff x="2517637" y="76898"/>
            <a:chExt cx="6476703" cy="4346448"/>
          </a:xfrm>
        </p:grpSpPr>
        <p:pic>
          <p:nvPicPr>
            <p:cNvPr id="4098" name="Picture 2" descr="বাংলার বীর শাসক ঈসা খাঁ'র জীবন ও ...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637" y="76898"/>
              <a:ext cx="1764665" cy="200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২৫ সেপ্টেম্বর থেকে ময়মনসিংহ গীতিকা ...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311" y="76899"/>
              <a:ext cx="1764665" cy="200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তিতুমীর নামটি হবার পিছনের গল্প এবং ..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387" y="2216148"/>
              <a:ext cx="1764665" cy="212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হাজী শরীয়তুল্লাহ - উইকিপিডিয়া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597" y="2216149"/>
              <a:ext cx="1764665" cy="212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গীতাঞ্জলি - রবীন্দ্রনাথ ঠাকুর | Buy ...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235" y="76899"/>
              <a:ext cx="1975105" cy="2004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অগ্নীবীণা - কাজী নজরুল ইসলাম ❤ Agni Bina ...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235" y="2297493"/>
              <a:ext cx="1975105" cy="212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847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749" y="3384027"/>
            <a:ext cx="8158163" cy="3031061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b="1" dirty="0">
                <a:ln w="0"/>
                <a:solidFill>
                  <a:srgbClr val="880E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ক্ষুদিরাম আর সূর্যসেনের </a:t>
            </a:r>
            <a:r>
              <a:rPr lang="bn-BD" sz="3200" b="1" dirty="0" smtClean="0">
                <a:ln w="0"/>
                <a:solidFill>
                  <a:srgbClr val="880E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3200" b="1" dirty="0" smtClean="0">
                <a:ln w="0"/>
                <a:solidFill>
                  <a:srgbClr val="880E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0"/>
              <a:solidFill>
                <a:srgbClr val="880E4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 w="0"/>
                <a:solidFill>
                  <a:srgbClr val="880E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জয়নুল আর অবন ঠাকুর থেকে।</a:t>
            </a:r>
          </a:p>
          <a:p>
            <a:pPr algn="ctr"/>
            <a:r>
              <a:rPr lang="bn-BD" sz="3200" b="1" dirty="0">
                <a:ln w="0"/>
                <a:solidFill>
                  <a:srgbClr val="880E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রাষ্ট্রভাষার লাল রাজপথ </a:t>
            </a:r>
            <a:r>
              <a:rPr lang="bn-BD" sz="3200" b="1" dirty="0" smtClean="0">
                <a:ln w="0"/>
                <a:solidFill>
                  <a:srgbClr val="880E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3200" b="1" dirty="0" smtClean="0">
                <a:ln w="0"/>
                <a:solidFill>
                  <a:srgbClr val="880E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0"/>
              <a:solidFill>
                <a:srgbClr val="880E4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 w="0"/>
                <a:solidFill>
                  <a:srgbClr val="880E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বঙ্গবন্ধু শেখ মুজিবুর থেকে।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0300" y="152047"/>
            <a:ext cx="6126816" cy="3019778"/>
            <a:chOff x="2203705" y="252060"/>
            <a:chExt cx="6294836" cy="3824566"/>
          </a:xfrm>
        </p:grpSpPr>
        <p:pic>
          <p:nvPicPr>
            <p:cNvPr id="5122" name="Picture 2" descr="ক্ষুদিরাম বসু - উইকিপিডিয়া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705" y="252060"/>
              <a:ext cx="1737360" cy="192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এক অসীম সাহসী বীরের কথা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159" y="252061"/>
              <a:ext cx="1737360" cy="19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ধাবমান: জয়নুল আবেদিন ও আলতামিরা ..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705" y="2404872"/>
              <a:ext cx="1737360" cy="162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অবনীন্দ্রনাথ ঠাকুর - সবজান্তা ..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159" y="2448994"/>
              <a:ext cx="1737361" cy="162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শেখ মুজিব কেন বাংলাদেশ রাষ্ট্রের ...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446" y="2448994"/>
              <a:ext cx="2139095" cy="162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সেদিন দুটি স্লোগানে কাঁপছিল রাজপথ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446" y="252060"/>
              <a:ext cx="2139095" cy="1928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92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3088" y="3241548"/>
            <a:ext cx="7658100" cy="328784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যে এসেছি জয়বাংলার বজ্রকণ্ঠ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থেকে।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যে এসেছি একাত্তরের মুক্তিযুদ্ধ থেকে।</a:t>
            </a: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 আমার পেছনে হাজার চরণচিহ্ন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শুধাও আমাকে ‘এতদূর তুমি কোন প্রেরণায় এলে ?</a:t>
            </a:r>
          </a:p>
          <a:p>
            <a:r>
              <a:rPr lang="bn-BD" sz="2800" dirty="0"/>
              <a:t/>
            </a:r>
            <a:br>
              <a:rPr lang="bn-BD" sz="2800" dirty="0"/>
            </a:br>
            <a:endParaRPr lang="en-US" sz="2800" dirty="0"/>
          </a:p>
        </p:txBody>
      </p:sp>
      <p:pic>
        <p:nvPicPr>
          <p:cNvPr id="6146" name="Picture 2" descr="মুক্তিযুদ্ধ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7"/>
          <a:stretch/>
        </p:blipFill>
        <p:spPr bwMode="auto">
          <a:xfrm>
            <a:off x="3286125" y="0"/>
            <a:ext cx="5470969" cy="28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43" y="3362391"/>
            <a:ext cx="9566232" cy="2854071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তুমি বুঝি বাঙালি জাতির </a:t>
            </a:r>
            <a:r>
              <a:rPr lang="bn-IN" sz="32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বীজমন্ত্রটি</a:t>
            </a:r>
            <a:r>
              <a:rPr lang="bn-BD" sz="32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শোনো নাই-</a:t>
            </a:r>
          </a:p>
          <a:p>
            <a:pPr algn="ctr"/>
            <a:r>
              <a:rPr lang="bn-BD" sz="3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‘সবার উপরে মানুষ সত্য, তাহার উপরে নাই।’</a:t>
            </a:r>
          </a:p>
          <a:p>
            <a:pPr algn="ctr"/>
            <a:r>
              <a:rPr lang="bn-BD" sz="3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একসাথে আছি, একসাথে বাঁচি, আজো একসাথে </a:t>
            </a:r>
            <a:r>
              <a:rPr lang="bn-BD" sz="32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থাকবোই</a:t>
            </a:r>
            <a:r>
              <a:rPr lang="bn-IN" sz="32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2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বিভেদের রেখা মুছে দিয়ে সাম্যের </a:t>
            </a:r>
            <a:r>
              <a:rPr lang="bn-BD" sz="32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320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আঁকবই</a:t>
            </a:r>
            <a:r>
              <a:rPr lang="bn-BD" sz="3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কবিতার শিরোনাম :- &quot; সাম্যের জয় গান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64" y="171216"/>
            <a:ext cx="5894790" cy="319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Internal Storage 2"/>
          <p:cNvSpPr/>
          <p:nvPr/>
        </p:nvSpPr>
        <p:spPr>
          <a:xfrm>
            <a:off x="3043237" y="1371600"/>
            <a:ext cx="7272337" cy="4171950"/>
          </a:xfrm>
          <a:prstGeom prst="flowChartInternalStora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দশম- শ্রেণি</a:t>
            </a:r>
          </a:p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</a:t>
            </a:r>
          </a:p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(পদ্যাংশ )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43337" y="855975"/>
            <a:ext cx="5429251" cy="1015688"/>
          </a:xfrm>
        </p:spPr>
        <p:txBody>
          <a:bodyPr/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24224" y="2451146"/>
            <a:ext cx="7162801" cy="2292305"/>
          </a:xfrm>
        </p:spPr>
        <p:txBody>
          <a:bodyPr/>
          <a:lstStyle/>
          <a:p>
            <a:pPr marL="101598" indent="0" algn="ctr"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কৈবর্ত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20624" y="91440"/>
            <a:ext cx="11771376" cy="62522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সামসুল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১৯৩৬   খ/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১৯৩৮   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গ/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১৯৩৫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১৯৩৭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২.বাংলা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শ্রীকৃষ্ণকীর্তন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মঙ্গলকাব্য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ঘ/</a:t>
            </a:r>
            <a:r>
              <a:rPr lang="bn-IN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চর্যাপদ</a:t>
            </a:r>
            <a:endParaRPr lang="en-US" sz="2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৩.তিতুমীরের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কাসেম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নিসার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ঘ/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৪.”আমার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গ/</a:t>
            </a:r>
            <a:r>
              <a:rPr lang="bn-IN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সাম্যের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ঘ/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ভ্রাতৃত্বের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7886700" y="5157788"/>
            <a:ext cx="4200526" cy="1185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ctr" rtl="0" eaLnBrk="1" hangingPunct="1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Encode Sans Semi Condensed Light"/>
              <a:buNone/>
              <a:defRPr sz="2133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১.গ/     ২.ঘ/    ৩.খ/   ৪.গ/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00" dirty="0"/>
          </a:p>
          <a:p>
            <a:endParaRPr lang="en-US" kern="0" dirty="0"/>
          </a:p>
        </p:txBody>
      </p:sp>
      <p:sp>
        <p:nvSpPr>
          <p:cNvPr id="2" name="Oval 1"/>
          <p:cNvSpPr/>
          <p:nvPr/>
        </p:nvSpPr>
        <p:spPr>
          <a:xfrm>
            <a:off x="5286376" y="271464"/>
            <a:ext cx="2371725" cy="971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48483" y="755963"/>
            <a:ext cx="4688500" cy="1194400"/>
          </a:xfrm>
        </p:spPr>
        <p:txBody>
          <a:bodyPr/>
          <a:lstStyle/>
          <a:p>
            <a:pPr algn="ctr"/>
            <a:r>
              <a:rPr lang="en-US" sz="72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08132" y="2274933"/>
            <a:ext cx="9821867" cy="2125617"/>
          </a:xfrm>
        </p:spPr>
        <p:txBody>
          <a:bodyPr/>
          <a:lstStyle/>
          <a:p>
            <a:pPr marL="101598" indent="0" algn="ctr">
              <a:buNone/>
            </a:pP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ভ্রমণের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5912" y="-485775"/>
            <a:ext cx="5200651" cy="542925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63" y="951459"/>
            <a:ext cx="4576388" cy="39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6818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6">
                <a:lumMod val="5000"/>
                <a:lumOff val="95000"/>
              </a:schemeClr>
            </a:gs>
            <a:gs pos="88000">
              <a:schemeClr val="accent6">
                <a:lumMod val="45000"/>
                <a:lumOff val="55000"/>
              </a:schemeClr>
            </a:gs>
            <a:gs pos="95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2727" y="870240"/>
            <a:ext cx="3539672" cy="1332464"/>
          </a:xfrm>
          <a:gradFill>
            <a:gsLst>
              <a:gs pos="92027">
                <a:srgbClr val="D6DCD2"/>
              </a:gs>
              <a:gs pos="72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কিছু ছবি দে</a:t>
            </a:r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গণমাধ্যমে অবহেলিত ছিল বঙ্গবন্ধুর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2" y="275452"/>
            <a:ext cx="3051554" cy="287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যেভাবে শহীদ হলেন সাত বীরশ্রেষ্ঠ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86" y="2979867"/>
            <a:ext cx="4941228" cy="312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নজরুল জীবনে নারী। (জাতীয় কবি কাজী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39" y="93077"/>
            <a:ext cx="3008088" cy="3239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24357" y="560642"/>
            <a:ext cx="8322000" cy="1564929"/>
          </a:xfrm>
        </p:spPr>
        <p:txBody>
          <a:bodyPr/>
          <a:lstStyle/>
          <a:p>
            <a:r>
              <a:rPr lang="en-US" sz="8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39106" y="3687352"/>
            <a:ext cx="3714749" cy="1122288"/>
          </a:xfrm>
        </p:spPr>
        <p:txBody>
          <a:bodyPr/>
          <a:lstStyle/>
          <a:p>
            <a:r>
              <a:rPr lang="bn-IN" sz="4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3" y="2462213"/>
            <a:ext cx="3224393" cy="357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56988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71763" y="2362582"/>
            <a:ext cx="8285606" cy="394185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IN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অন্তর্নিহিত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57963" y="0"/>
            <a:ext cx="3043237" cy="2028825"/>
            <a:chOff x="4943475" y="12354"/>
            <a:chExt cx="3300414" cy="2499608"/>
          </a:xfrm>
        </p:grpSpPr>
        <p:sp>
          <p:nvSpPr>
            <p:cNvPr id="2" name="Cloud Callout 1"/>
            <p:cNvSpPr/>
            <p:nvPr/>
          </p:nvSpPr>
          <p:spPr>
            <a:xfrm>
              <a:off x="4943475" y="12354"/>
              <a:ext cx="3300414" cy="2499608"/>
            </a:xfrm>
            <a:prstGeom prst="cloudCallout">
              <a:avLst/>
            </a:prstGeom>
            <a:noFill/>
            <a:ln w="28575">
              <a:solidFill>
                <a:srgbClr val="880E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5495155" y="647378"/>
              <a:ext cx="2448695" cy="8164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ctr" anchorCtr="0">
              <a:noAutofit/>
            </a:bodyPr>
            <a:lstStyle>
              <a:lvl1pPr lvl="0" algn="l" defTabSz="914400" rtl="0" eaLnBrk="1" latinLnBrk="0" hangingPunct="1">
                <a:lnSpc>
                  <a:spcPct val="99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4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r>
                <a:rPr lang="en-US" sz="5400" b="1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6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2052"/>
          <p:cNvGrpSpPr/>
          <p:nvPr/>
        </p:nvGrpSpPr>
        <p:grpSpPr>
          <a:xfrm>
            <a:off x="4186237" y="585787"/>
            <a:ext cx="6872288" cy="5711358"/>
            <a:chOff x="3057312" y="449284"/>
            <a:chExt cx="5798479" cy="5890725"/>
          </a:xfrm>
        </p:grpSpPr>
        <p:sp>
          <p:nvSpPr>
            <p:cNvPr id="28" name="Hexagon 27"/>
            <p:cNvSpPr/>
            <p:nvPr/>
          </p:nvSpPr>
          <p:spPr>
            <a:xfrm>
              <a:off x="5032592" y="2461265"/>
              <a:ext cx="2063196" cy="1880538"/>
            </a:xfrm>
            <a:prstGeom prst="hexagon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Hexagon 29"/>
            <p:cNvSpPr/>
            <p:nvPr/>
          </p:nvSpPr>
          <p:spPr>
            <a:xfrm>
              <a:off x="6792591" y="1465368"/>
              <a:ext cx="2063199" cy="1840164"/>
            </a:xfrm>
            <a:prstGeom prst="hex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জন্মস্থানঃ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কুড়িগ্রাম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>
              <a:off x="6792592" y="3497537"/>
              <a:ext cx="2063199" cy="1840164"/>
            </a:xfrm>
            <a:prstGeom prst="hexagon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পেশাঃ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সাংবাদিকতা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Hexagon 31"/>
            <p:cNvSpPr/>
            <p:nvPr/>
          </p:nvSpPr>
          <p:spPr>
            <a:xfrm>
              <a:off x="5032592" y="4499845"/>
              <a:ext cx="2063199" cy="1840164"/>
            </a:xfrm>
            <a:prstGeom prst="hex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পুরষ্কারঃ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একুশে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বাংলা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একাডেমী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Hexagon 32"/>
            <p:cNvSpPr/>
            <p:nvPr/>
          </p:nvSpPr>
          <p:spPr>
            <a:xfrm>
              <a:off x="3057312" y="3497537"/>
              <a:ext cx="2278478" cy="1840164"/>
            </a:xfrm>
            <a:prstGeom prst="hex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নাটকঃ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পায়ের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আওয়াজ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পাওয়া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Hexagon 33"/>
            <p:cNvSpPr/>
            <p:nvPr/>
          </p:nvSpPr>
          <p:spPr>
            <a:xfrm>
              <a:off x="3272590" y="1485556"/>
              <a:ext cx="2063199" cy="1840164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মৃত্যুঃ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২৭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সেপ্টেম্বর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২০১৬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Hexagon 34"/>
            <p:cNvSpPr/>
            <p:nvPr/>
          </p:nvSpPr>
          <p:spPr>
            <a:xfrm>
              <a:off x="5032592" y="449284"/>
              <a:ext cx="2063199" cy="1840164"/>
            </a:xfrm>
            <a:prstGeom prst="hex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জন্মঃ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২৭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ডিসেম্বর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১৯৩৫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খ্রিষ্টাব্দ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itle 2"/>
          <p:cNvSpPr txBox="1">
            <a:spLocks/>
          </p:cNvSpPr>
          <p:nvPr/>
        </p:nvSpPr>
        <p:spPr>
          <a:xfrm rot="314153">
            <a:off x="842683" y="2487261"/>
            <a:ext cx="3445161" cy="9684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460" y="957262"/>
            <a:ext cx="5186363" cy="1190625"/>
          </a:xfrm>
        </p:spPr>
        <p:txBody>
          <a:bodyPr/>
          <a:lstStyle/>
          <a:p>
            <a:pPr algn="ctr"/>
            <a:r>
              <a:rPr lang="en-US" sz="80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৩৫৮ সরকারি হাইস্কুল : লেখাপড়া বিঘ্নিত শিক্ষক সংকটে - স্কুল - দৈনিকশিক্ষ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39" y="2328863"/>
            <a:ext cx="6476207" cy="3642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911" y="841688"/>
            <a:ext cx="5857875" cy="1194400"/>
          </a:xfrm>
        </p:spPr>
        <p:txBody>
          <a:bodyPr/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4" name="Picture 6" descr="জানুন এবং অন্যকে জানান Information is power : December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11" y="2271712"/>
            <a:ext cx="6616577" cy="3714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Nell · SlidesCarnival</Template>
  <TotalTime>1726</TotalTime>
  <Words>799</Words>
  <Application>Microsoft Office PowerPoint</Application>
  <PresentationFormat>Widescreen</PresentationFormat>
  <Paragraphs>153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Calibri</vt:lpstr>
      <vt:lpstr>Century Schoolbook</vt:lpstr>
      <vt:lpstr>Corbel</vt:lpstr>
      <vt:lpstr>Ekushey Mohua</vt:lpstr>
      <vt:lpstr>Encode Sans Semi Condensed Light</vt:lpstr>
      <vt:lpstr>NikoshBAN</vt:lpstr>
      <vt:lpstr>Vrinda</vt:lpstr>
      <vt:lpstr>Feathered</vt:lpstr>
      <vt:lpstr>1_Feathered</vt:lpstr>
      <vt:lpstr>স্বাগতম</vt:lpstr>
      <vt:lpstr>শিক্ষক পরিচিতি</vt:lpstr>
      <vt:lpstr>PowerPoint Presentation</vt:lpstr>
      <vt:lpstr>চলো আমরা কিছু ছবি দেখি</vt:lpstr>
      <vt:lpstr>আমার পরিচয়</vt:lpstr>
      <vt:lpstr>PowerPoint Presentation</vt:lpstr>
      <vt:lpstr>PowerPoint Presentation</vt:lpstr>
      <vt:lpstr>আদর্শ পাঠ</vt:lpstr>
      <vt:lpstr>সরব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বাড়ির কাজ</vt:lpstr>
      <vt:lpstr>তোমাদের  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125</cp:revision>
  <dcterms:created xsi:type="dcterms:W3CDTF">2020-06-24T03:29:19Z</dcterms:created>
  <dcterms:modified xsi:type="dcterms:W3CDTF">2020-11-14T19:36:42Z</dcterms:modified>
</cp:coreProperties>
</file>