
<file path=[Content_Types].xml><?xml version="1.0" encoding="utf-8"?>
<Types xmlns="http://schemas.openxmlformats.org/package/2006/content-types">
  <Default Extension="png" ContentType="image/png"/>
  <Default Extension="jfif" ContentType="image/jpe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5"/>
  </p:notesMasterIdLst>
  <p:sldIdLst>
    <p:sldId id="293" r:id="rId2"/>
    <p:sldId id="277" r:id="rId3"/>
    <p:sldId id="292" r:id="rId4"/>
    <p:sldId id="291" r:id="rId5"/>
    <p:sldId id="278" r:id="rId6"/>
    <p:sldId id="279" r:id="rId7"/>
    <p:sldId id="280" r:id="rId8"/>
    <p:sldId id="296" r:id="rId9"/>
    <p:sldId id="281" r:id="rId10"/>
    <p:sldId id="297" r:id="rId11"/>
    <p:sldId id="295" r:id="rId12"/>
    <p:sldId id="298" r:id="rId13"/>
    <p:sldId id="283" r:id="rId14"/>
    <p:sldId id="299" r:id="rId15"/>
    <p:sldId id="303" r:id="rId16"/>
    <p:sldId id="300" r:id="rId17"/>
    <p:sldId id="302" r:id="rId18"/>
    <p:sldId id="282" r:id="rId19"/>
    <p:sldId id="284" r:id="rId20"/>
    <p:sldId id="285" r:id="rId21"/>
    <p:sldId id="286" r:id="rId22"/>
    <p:sldId id="288"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0ED44-9081-4780-B7DA-1D3E35842F1D}" type="datetimeFigureOut">
              <a:rPr lang="en-US" smtClean="0"/>
              <a:t>11/15/2020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EC9EF-AC3F-4F2E-9A3E-5A36D44C3CA2}" type="slidenum">
              <a:rPr lang="en-US" smtClean="0"/>
              <a:t>‹#›</a:t>
            </a:fld>
            <a:endParaRPr lang="en-US"/>
          </a:p>
        </p:txBody>
      </p:sp>
    </p:spTree>
    <p:extLst>
      <p:ext uri="{BB962C8B-B14F-4D97-AF65-F5344CB8AC3E}">
        <p14:creationId xmlns:p14="http://schemas.microsoft.com/office/powerpoint/2010/main" val="264194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EC9EF-AC3F-4F2E-9A3E-5A36D44C3CA2}" type="slidenum">
              <a:rPr lang="en-US" smtClean="0"/>
              <a:t>1</a:t>
            </a:fld>
            <a:endParaRPr lang="en-US"/>
          </a:p>
        </p:txBody>
      </p:sp>
    </p:spTree>
    <p:extLst>
      <p:ext uri="{BB962C8B-B14F-4D97-AF65-F5344CB8AC3E}">
        <p14:creationId xmlns:p14="http://schemas.microsoft.com/office/powerpoint/2010/main" val="2118025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71C8E32-FC3B-4F60-9A8A-46093B8E0DA4}" type="datetime3">
              <a:rPr lang="en-US" smtClean="0"/>
              <a:t>15 November 2020</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13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8C18A1-01C8-43C3-9ED4-3FCDFD949A17}" type="datetime3">
              <a:rPr lang="en-US" smtClean="0"/>
              <a:t>15 November 2020</a:t>
            </a:fld>
            <a:endParaRPr lang="en-US"/>
          </a:p>
        </p:txBody>
      </p:sp>
      <p:sp>
        <p:nvSpPr>
          <p:cNvPr id="6" name="Footer Placeholder 5"/>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38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02D66-B67D-4E50-80D6-1399F903610A}"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6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82D61-B434-4DDC-9737-E3F009A140AA}"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48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A35FB-B8A4-47CC-9172-B6DF64E7AD92}"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35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3B46F-217C-4583-89B3-74125CDE89EB}"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09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7A0A7-2D66-46F2-AEDB-CE262387AA03}"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41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14321-E82F-44AD-9844-3EE53AD51F02}"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04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024FBF-BF86-4364-A0E0-ED5F8A9C0E22}"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74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D878C-C455-48C1-8BEE-BDA53BA55B3B}"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18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6D5C4-6D52-4620-9EF1-650DB89D921A}" type="datetime3">
              <a:rPr lang="en-US" smtClean="0"/>
              <a:t>15 November 2020</a:t>
            </a:fld>
            <a:endParaRPr lang="en-US"/>
          </a:p>
        </p:txBody>
      </p:sp>
      <p:sp>
        <p:nvSpPr>
          <p:cNvPr id="5" name="Footer Placeholder 4"/>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46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1200BA-9A2C-4DC3-ACCF-443D644CC10B}" type="datetime3">
              <a:rPr lang="en-US" smtClean="0"/>
              <a:t>15 November 2020</a:t>
            </a:fld>
            <a:endParaRPr lang="en-US"/>
          </a:p>
        </p:txBody>
      </p:sp>
      <p:sp>
        <p:nvSpPr>
          <p:cNvPr id="6" name="Footer Placeholder 5"/>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956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7F3379-3F67-4470-AA34-64B0217CB3FB}" type="datetime3">
              <a:rPr lang="en-US" smtClean="0"/>
              <a:t>15 November 2020</a:t>
            </a:fld>
            <a:endParaRPr lang="en-US"/>
          </a:p>
        </p:txBody>
      </p:sp>
      <p:sp>
        <p:nvSpPr>
          <p:cNvPr id="8" name="Footer Placeholder 7"/>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0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32455-01D4-4AF8-84BE-3468E800AA9F}" type="datetime3">
              <a:rPr lang="en-US" smtClean="0"/>
              <a:t>15 November 2020</a:t>
            </a:fld>
            <a:endParaRPr lang="en-US"/>
          </a:p>
        </p:txBody>
      </p:sp>
      <p:sp>
        <p:nvSpPr>
          <p:cNvPr id="4" name="Footer Placeholder 3"/>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38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C661C-448F-47A1-8538-727654135485}" type="datetime3">
              <a:rPr lang="en-US" smtClean="0"/>
              <a:t>15 November 2020</a:t>
            </a:fld>
            <a:endParaRPr lang="en-US"/>
          </a:p>
        </p:txBody>
      </p:sp>
      <p:sp>
        <p:nvSpPr>
          <p:cNvPr id="3" name="Footer Placeholder 2"/>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90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C1755-D711-4B1C-B914-83E5B711A745}" type="datetime3">
              <a:rPr lang="en-US" smtClean="0"/>
              <a:t>15 November 2020</a:t>
            </a:fld>
            <a:endParaRPr lang="en-US"/>
          </a:p>
        </p:txBody>
      </p:sp>
      <p:sp>
        <p:nvSpPr>
          <p:cNvPr id="6" name="Footer Placeholder 5"/>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5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7493E-B19E-4B4D-8F32-5FA843C26FF2}" type="datetime3">
              <a:rPr lang="en-US" smtClean="0"/>
              <a:t>15 November 2020</a:t>
            </a:fld>
            <a:endParaRPr lang="en-US"/>
          </a:p>
        </p:txBody>
      </p:sp>
      <p:sp>
        <p:nvSpPr>
          <p:cNvPr id="6" name="Footer Placeholder 5"/>
          <p:cNvSpPr>
            <a:spLocks noGrp="1"/>
          </p:cNvSpPr>
          <p:nvPr>
            <p:ph type="ftr" sz="quarter" idx="11"/>
          </p:nvPr>
        </p:nvSpPr>
        <p:spPr/>
        <p:txBody>
          <a:bodyPr/>
          <a:lstStyle/>
          <a:p>
            <a:r>
              <a:rPr lang="as-IN" smtClean="0"/>
              <a:t>মোহাম্মদ রবি উল্লাহ সহকারী শিক্ষক,রাজামেহার উচ্চ বিদ্যালয়,দেবিদ্বার,কুমিল্লা।</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555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rgbClr val="00B050"/>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5D786D-6956-4A84-842C-CA7BE0B34492}" type="datetime3">
              <a:rPr lang="en-US" smtClean="0"/>
              <a:t>15 November 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as-IN" smtClean="0"/>
              <a:t>মোহাম্মদ রবি উল্লাহ সহকারী শিক্ষক,রাজামেহার উচ্চ বিদ্যালয়,দেবিদ্বার,কুমিল্লা।</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9392951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openDmnd">
          <a:fgClr>
            <a:srgbClr val="00B050"/>
          </a:fgClr>
          <a:bgClr>
            <a:srgbClr val="C00000"/>
          </a:bgClr>
        </a:patt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356670" y="5960533"/>
            <a:ext cx="1148283" cy="279400"/>
          </a:xfrm>
        </p:spPr>
        <p:txBody>
          <a:bodyPr/>
          <a:lstStyle/>
          <a:p>
            <a:fld id="{DC6F5951-AD68-40D2-A9CF-E34D170B86BC}" type="datetime3">
              <a:rPr lang="en-US" smtClean="0"/>
              <a:t>15 November 2020</a:t>
            </a:fld>
            <a:endParaRPr lang="en-US" dirty="0"/>
          </a:p>
        </p:txBody>
      </p:sp>
      <p:sp>
        <p:nvSpPr>
          <p:cNvPr id="3"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
        <p:nvSpPr>
          <p:cNvPr id="4" name="Title 1"/>
          <p:cNvSpPr txBox="1">
            <a:spLocks/>
          </p:cNvSpPr>
          <p:nvPr/>
        </p:nvSpPr>
        <p:spPr>
          <a:xfrm>
            <a:off x="775492" y="2068696"/>
            <a:ext cx="1081906" cy="4177502"/>
          </a:xfrm>
          <a:prstGeom prst="rect">
            <a:avLst/>
          </a:prstGeom>
          <a:pattFill prst="solidDmnd">
            <a:fgClr>
              <a:schemeClr val="accent1"/>
            </a:fgClr>
            <a:bgClr>
              <a:srgbClr val="00B0F0"/>
            </a:bgClr>
          </a:pattFill>
        </p:spPr>
        <p:style>
          <a:lnRef idx="0">
            <a:schemeClr val="dk1"/>
          </a:lnRef>
          <a:fillRef idx="3">
            <a:schemeClr val="dk1"/>
          </a:fillRef>
          <a:effectRef idx="3">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6600" dirty="0" err="1" smtClean="0">
                <a:solidFill>
                  <a:srgbClr val="FFFF00"/>
                </a:solidFill>
                <a:latin typeface="NikoshBAN" pitchFamily="2" charset="0"/>
                <a:cs typeface="NikoshBAN" pitchFamily="2" charset="0"/>
              </a:rPr>
              <a:t>স্বা</a:t>
            </a:r>
            <a:endParaRPr lang="en-US" sz="6600" dirty="0" smtClean="0">
              <a:solidFill>
                <a:srgbClr val="FFFF00"/>
              </a:solidFill>
              <a:latin typeface="NikoshBAN" pitchFamily="2" charset="0"/>
              <a:cs typeface="NikoshBAN" pitchFamily="2" charset="0"/>
            </a:endParaRPr>
          </a:p>
          <a:p>
            <a:pPr algn="ctr"/>
            <a:r>
              <a:rPr lang="en-US" sz="6600" dirty="0" smtClean="0">
                <a:solidFill>
                  <a:srgbClr val="FFFF00"/>
                </a:solidFill>
                <a:latin typeface="NikoshBAN" pitchFamily="2" charset="0"/>
                <a:cs typeface="NikoshBAN" pitchFamily="2" charset="0"/>
              </a:rPr>
              <a:t>গ</a:t>
            </a:r>
          </a:p>
          <a:p>
            <a:pPr algn="ctr"/>
            <a:r>
              <a:rPr lang="en-US" sz="6600" dirty="0" smtClean="0">
                <a:solidFill>
                  <a:srgbClr val="FFFF00"/>
                </a:solidFill>
                <a:latin typeface="NikoshBAN" pitchFamily="2" charset="0"/>
                <a:cs typeface="NikoshBAN" pitchFamily="2" charset="0"/>
              </a:rPr>
              <a:t>ত</a:t>
            </a:r>
          </a:p>
          <a:p>
            <a:pPr algn="ctr"/>
            <a:r>
              <a:rPr lang="en-US" sz="6600" dirty="0" smtClean="0">
                <a:solidFill>
                  <a:srgbClr val="FFFF00"/>
                </a:solidFill>
                <a:latin typeface="NikoshBAN" pitchFamily="2" charset="0"/>
                <a:cs typeface="NikoshBAN" pitchFamily="2" charset="0"/>
              </a:rPr>
              <a:t>ম</a:t>
            </a:r>
            <a:endParaRPr lang="en-US" sz="6600" dirty="0">
              <a:solidFill>
                <a:srgbClr val="FFFF00"/>
              </a:solidFill>
              <a:latin typeface="NikoshBAN" pitchFamily="2" charset="0"/>
              <a:cs typeface="NikoshBAN" pitchFamily="2" charset="0"/>
            </a:endParaRPr>
          </a:p>
        </p:txBody>
      </p:sp>
      <p:pic>
        <p:nvPicPr>
          <p:cNvPr id="5" name="Picture 4" descr="13.gif"/>
          <p:cNvPicPr>
            <a:picLocks noChangeAspect="1"/>
          </p:cNvPicPr>
          <p:nvPr/>
        </p:nvPicPr>
        <p:blipFill>
          <a:blip r:embed="rId3" cstate="print"/>
          <a:stretch>
            <a:fillRect/>
          </a:stretch>
        </p:blipFill>
        <p:spPr>
          <a:xfrm>
            <a:off x="1046612" y="1125721"/>
            <a:ext cx="628650" cy="942975"/>
          </a:xfrm>
          <a:prstGeom prst="rect">
            <a:avLst/>
          </a:prstGeom>
        </p:spPr>
      </p:pic>
      <p:pic>
        <p:nvPicPr>
          <p:cNvPr id="6" name="Picture 5" descr="13.gif"/>
          <p:cNvPicPr>
            <a:picLocks noChangeAspect="1"/>
          </p:cNvPicPr>
          <p:nvPr/>
        </p:nvPicPr>
        <p:blipFill>
          <a:blip r:embed="rId3" cstate="print"/>
          <a:stretch>
            <a:fillRect/>
          </a:stretch>
        </p:blipFill>
        <p:spPr>
          <a:xfrm>
            <a:off x="7349748" y="513169"/>
            <a:ext cx="628650" cy="942975"/>
          </a:xfrm>
          <a:prstGeom prst="rect">
            <a:avLst/>
          </a:prstGeom>
        </p:spPr>
      </p:pic>
      <p:pic>
        <p:nvPicPr>
          <p:cNvPr id="7" name="Picture 6" descr="13.gif"/>
          <p:cNvPicPr>
            <a:picLocks noChangeAspect="1"/>
          </p:cNvPicPr>
          <p:nvPr/>
        </p:nvPicPr>
        <p:blipFill>
          <a:blip r:embed="rId3" cstate="print"/>
          <a:stretch>
            <a:fillRect/>
          </a:stretch>
        </p:blipFill>
        <p:spPr>
          <a:xfrm>
            <a:off x="590694" y="556355"/>
            <a:ext cx="628650" cy="942975"/>
          </a:xfrm>
          <a:prstGeom prst="rect">
            <a:avLst/>
          </a:prstGeom>
        </p:spPr>
      </p:pic>
      <p:pic>
        <p:nvPicPr>
          <p:cNvPr id="8" name="Picture 7" descr="13.gif"/>
          <p:cNvPicPr>
            <a:picLocks noChangeAspect="1"/>
          </p:cNvPicPr>
          <p:nvPr/>
        </p:nvPicPr>
        <p:blipFill>
          <a:blip r:embed="rId3" cstate="print"/>
          <a:stretch>
            <a:fillRect/>
          </a:stretch>
        </p:blipFill>
        <p:spPr>
          <a:xfrm>
            <a:off x="1702560" y="560412"/>
            <a:ext cx="628650" cy="942975"/>
          </a:xfrm>
          <a:prstGeom prst="rect">
            <a:avLst/>
          </a:prstGeom>
        </p:spPr>
      </p:pic>
      <p:pic>
        <p:nvPicPr>
          <p:cNvPr id="9" name="Picture 8" descr="13.gif"/>
          <p:cNvPicPr>
            <a:picLocks noChangeAspect="1"/>
          </p:cNvPicPr>
          <p:nvPr/>
        </p:nvPicPr>
        <p:blipFill>
          <a:blip r:embed="rId3" cstate="print"/>
          <a:stretch>
            <a:fillRect/>
          </a:stretch>
        </p:blipFill>
        <p:spPr>
          <a:xfrm>
            <a:off x="7978398" y="566947"/>
            <a:ext cx="628650" cy="942975"/>
          </a:xfrm>
          <a:prstGeom prst="rect">
            <a:avLst/>
          </a:prstGeom>
        </p:spPr>
      </p:pic>
      <p:pic>
        <p:nvPicPr>
          <p:cNvPr id="10" name="Picture 9" descr="13.gif"/>
          <p:cNvPicPr>
            <a:picLocks noChangeAspect="1"/>
          </p:cNvPicPr>
          <p:nvPr/>
        </p:nvPicPr>
        <p:blipFill>
          <a:blip r:embed="rId3" cstate="print"/>
          <a:stretch>
            <a:fillRect/>
          </a:stretch>
        </p:blipFill>
        <p:spPr>
          <a:xfrm>
            <a:off x="6721098" y="735487"/>
            <a:ext cx="628650" cy="942975"/>
          </a:xfrm>
          <a:prstGeom prst="rect">
            <a:avLst/>
          </a:prstGeom>
        </p:spPr>
      </p:pic>
      <p:sp>
        <p:nvSpPr>
          <p:cNvPr id="11" name="WordArt 2"/>
          <p:cNvSpPr>
            <a:spLocks noChangeArrowheads="1" noChangeShapeType="1" noTextEdit="1"/>
          </p:cNvSpPr>
          <p:nvPr/>
        </p:nvSpPr>
        <p:spPr bwMode="auto">
          <a:xfrm>
            <a:off x="2273525" y="842962"/>
            <a:ext cx="4683271" cy="4426780"/>
          </a:xfrm>
          <a:prstGeom prst="rect">
            <a:avLst/>
          </a:prstGeom>
          <a:pattFill prst="lgCheck">
            <a:fgClr>
              <a:srgbClr val="C00000"/>
            </a:fgClr>
            <a:bgClr>
              <a:srgbClr val="92D050"/>
            </a:bgClr>
          </a:pattFill>
          <a:ln/>
        </p:spPr>
        <p:style>
          <a:lnRef idx="0">
            <a:schemeClr val="accent2"/>
          </a:lnRef>
          <a:fillRef idx="3">
            <a:schemeClr val="accent2"/>
          </a:fillRef>
          <a:effectRef idx="3">
            <a:schemeClr val="accent2"/>
          </a:effectRef>
          <a:fontRef idx="minor">
            <a:schemeClr val="lt1"/>
          </a:fontRef>
        </p:style>
        <p:txBody>
          <a:bodyPr wrap="none" fromWordArt="1">
            <a:prstTxWarp prst="textCirclePour">
              <a:avLst>
                <a:gd name="adj1" fmla="val 10854717"/>
                <a:gd name="adj2" fmla="val 50000"/>
              </a:avLst>
            </a:prstTxWarp>
          </a:bodyPr>
          <a:lstStyle/>
          <a:p>
            <a:pPr algn="ctr" rtl="0">
              <a:buNone/>
            </a:pPr>
            <a:r>
              <a:rPr lang="en-US" sz="3600" b="1" kern="1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kern="10" dirty="0" err="1"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রাজামেহার</a:t>
            </a:r>
            <a:r>
              <a:rPr lang="en-US" sz="3600" b="1" kern="1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kern="10" dirty="0" err="1"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উচ্চ</a:t>
            </a:r>
            <a:r>
              <a:rPr lang="en-US" sz="3600" b="1" kern="1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kern="10" dirty="0" err="1"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বিদ্যালয়</a:t>
            </a:r>
            <a:r>
              <a:rPr lang="en-US" sz="3600" b="1" kern="1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kern="10" dirty="0" err="1"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অনলাইন</a:t>
            </a:r>
            <a:r>
              <a:rPr lang="en-US" sz="3600" b="1" kern="1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kern="10" dirty="0" err="1"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ক্লাশ</a:t>
            </a:r>
            <a:endParaRPr lang="en-US" sz="3600" b="1" kern="1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57" y="2026688"/>
            <a:ext cx="2488010" cy="2130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itle 1"/>
          <p:cNvSpPr txBox="1">
            <a:spLocks/>
          </p:cNvSpPr>
          <p:nvPr/>
        </p:nvSpPr>
        <p:spPr>
          <a:xfrm>
            <a:off x="7372923" y="2019568"/>
            <a:ext cx="1074295" cy="4258091"/>
          </a:xfrm>
          <a:prstGeom prst="rect">
            <a:avLst/>
          </a:prstGeom>
          <a:pattFill prst="solidDmnd">
            <a:fgClr>
              <a:schemeClr val="accent1"/>
            </a:fgClr>
            <a:bgClr>
              <a:srgbClr val="00B0F0"/>
            </a:bgClr>
          </a:pattFill>
        </p:spPr>
        <p:style>
          <a:lnRef idx="0">
            <a:schemeClr val="dk1"/>
          </a:lnRef>
          <a:fillRef idx="3">
            <a:schemeClr val="dk1"/>
          </a:fillRef>
          <a:effectRef idx="3">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6600" dirty="0" err="1" smtClean="0">
                <a:solidFill>
                  <a:srgbClr val="FFFF00"/>
                </a:solidFill>
                <a:latin typeface="NikoshBAN" pitchFamily="2" charset="0"/>
                <a:cs typeface="NikoshBAN" pitchFamily="2" charset="0"/>
              </a:rPr>
              <a:t>স্বা</a:t>
            </a:r>
            <a:endParaRPr lang="en-US" sz="6600" dirty="0" smtClean="0">
              <a:solidFill>
                <a:srgbClr val="FFFF00"/>
              </a:solidFill>
              <a:latin typeface="NikoshBAN" pitchFamily="2" charset="0"/>
              <a:cs typeface="NikoshBAN" pitchFamily="2" charset="0"/>
            </a:endParaRPr>
          </a:p>
          <a:p>
            <a:pPr algn="ctr"/>
            <a:r>
              <a:rPr lang="en-US" sz="6600" dirty="0" smtClean="0">
                <a:solidFill>
                  <a:srgbClr val="FFFF00"/>
                </a:solidFill>
                <a:latin typeface="NikoshBAN" pitchFamily="2" charset="0"/>
                <a:cs typeface="NikoshBAN" pitchFamily="2" charset="0"/>
              </a:rPr>
              <a:t>গ</a:t>
            </a:r>
          </a:p>
          <a:p>
            <a:pPr algn="ctr"/>
            <a:r>
              <a:rPr lang="en-US" sz="6600" dirty="0" smtClean="0">
                <a:solidFill>
                  <a:srgbClr val="FFFF00"/>
                </a:solidFill>
                <a:latin typeface="NikoshBAN" pitchFamily="2" charset="0"/>
                <a:cs typeface="NikoshBAN" pitchFamily="2" charset="0"/>
              </a:rPr>
              <a:t>ত</a:t>
            </a:r>
          </a:p>
          <a:p>
            <a:pPr algn="ctr"/>
            <a:r>
              <a:rPr lang="en-US" sz="6600" dirty="0" smtClean="0">
                <a:solidFill>
                  <a:srgbClr val="FFFF00"/>
                </a:solidFill>
                <a:latin typeface="NikoshBAN" pitchFamily="2" charset="0"/>
                <a:cs typeface="NikoshBAN" pitchFamily="2" charset="0"/>
              </a:rPr>
              <a:t>ম</a:t>
            </a:r>
            <a:endParaRPr lang="en-US" sz="6600" dirty="0">
              <a:solidFill>
                <a:srgbClr val="FFFF00"/>
              </a:solidFill>
              <a:latin typeface="NikoshBAN" pitchFamily="2" charset="0"/>
              <a:cs typeface="NikoshBAN" pitchFamily="2" charset="0"/>
            </a:endParaRPr>
          </a:p>
        </p:txBody>
      </p:sp>
      <p:sp>
        <p:nvSpPr>
          <p:cNvPr id="14" name="Title 1"/>
          <p:cNvSpPr txBox="1">
            <a:spLocks/>
          </p:cNvSpPr>
          <p:nvPr/>
        </p:nvSpPr>
        <p:spPr>
          <a:xfrm>
            <a:off x="1824210" y="5309109"/>
            <a:ext cx="5492350" cy="888472"/>
          </a:xfrm>
          <a:prstGeom prst="rect">
            <a:avLst/>
          </a:prstGeom>
          <a:pattFill prst="pct5">
            <a:fgClr>
              <a:srgbClr val="FFFF00"/>
            </a:fgClr>
            <a:bgClr>
              <a:srgbClr val="00B050"/>
            </a:bgClr>
          </a:pattFill>
        </p:spPr>
        <p:style>
          <a:lnRef idx="1">
            <a:schemeClr val="accent4"/>
          </a:lnRef>
          <a:fillRef idx="3">
            <a:schemeClr val="accent4"/>
          </a:fillRef>
          <a:effectRef idx="2">
            <a:schemeClr val="accent4"/>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8800" dirty="0" err="1" smtClean="0">
                <a:solidFill>
                  <a:srgbClr val="FFFF00"/>
                </a:solidFill>
                <a:latin typeface="NikoshBAN" pitchFamily="2" charset="0"/>
                <a:cs typeface="NikoshBAN" pitchFamily="2" charset="0"/>
              </a:rPr>
              <a:t>স্বাগতম</a:t>
            </a:r>
            <a:endParaRPr lang="en-US" sz="8800" dirty="0">
              <a:solidFill>
                <a:srgbClr val="FFFF00"/>
              </a:solidFill>
              <a:latin typeface="NikoshBAN" pitchFamily="2" charset="0"/>
              <a:cs typeface="NikoshBAN" pitchFamily="2" charset="0"/>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80266"/>
          <a:stretch/>
        </p:blipFill>
        <p:spPr>
          <a:xfrm>
            <a:off x="687013" y="133741"/>
            <a:ext cx="7956497" cy="638183"/>
          </a:xfrm>
          <a:prstGeom prst="rect">
            <a:avLst/>
          </a:prstGeom>
          <a:solidFill>
            <a:srgbClr val="00B050"/>
          </a:solidFill>
          <a:ln/>
        </p:spPr>
        <p:style>
          <a:lnRef idx="0">
            <a:schemeClr val="accent5"/>
          </a:lnRef>
          <a:fillRef idx="3">
            <a:schemeClr val="accent5"/>
          </a:fillRef>
          <a:effectRef idx="3">
            <a:schemeClr val="accent5"/>
          </a:effectRef>
          <a:fontRef idx="minor">
            <a:schemeClr val="lt1"/>
          </a:fontRef>
        </p:style>
      </p:pic>
      <p:sp>
        <p:nvSpPr>
          <p:cNvPr id="16" name="Date Placeholder 3"/>
          <p:cNvSpPr txBox="1">
            <a:spLocks/>
          </p:cNvSpPr>
          <p:nvPr/>
        </p:nvSpPr>
        <p:spPr>
          <a:xfrm>
            <a:off x="6136215" y="5806213"/>
            <a:ext cx="2286840" cy="294020"/>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FE5A4-3C69-4A6C-AC25-A2FE607E5FA7}" type="datetime3">
              <a:rPr lang="en-US" sz="1800" smtClean="0"/>
              <a:pPr/>
              <a:t>15 November 2020</a:t>
            </a:fld>
            <a:endParaRPr lang="en-US" dirty="0"/>
          </a:p>
        </p:txBody>
      </p:sp>
    </p:spTree>
    <p:extLst>
      <p:ext uri="{BB962C8B-B14F-4D97-AF65-F5344CB8AC3E}">
        <p14:creationId xmlns:p14="http://schemas.microsoft.com/office/powerpoint/2010/main" val="1537000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533400"/>
            <a:ext cx="73914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smtClean="0">
                <a:solidFill>
                  <a:srgbClr val="002060"/>
                </a:solidFill>
                <a:latin typeface="NikoshBAN" pitchFamily="2" charset="0"/>
                <a:cs typeface="NikoshBAN" pitchFamily="2" charset="0"/>
              </a:rPr>
              <a:t>ইসলাম অধিনস্থ লোকদের সাথে উত্তম ব্যবহার করতে নির্দেশ দিয়েছে। আল্লাহ তাআলা বলেন- </a:t>
            </a:r>
            <a:endParaRPr lang="en-US" sz="3200" dirty="0">
              <a:solidFill>
                <a:srgbClr val="002060"/>
              </a:solidFill>
              <a:latin typeface="NikoshBAN" pitchFamily="2" charset="0"/>
              <a:cs typeface="NikoshBAN" pitchFamily="2" charset="0"/>
            </a:endParaRPr>
          </a:p>
        </p:txBody>
      </p:sp>
      <p:sp>
        <p:nvSpPr>
          <p:cNvPr id="6" name="Rectangle 5"/>
          <p:cNvSpPr/>
          <p:nvPr/>
        </p:nvSpPr>
        <p:spPr>
          <a:xfrm>
            <a:off x="990601" y="1551709"/>
            <a:ext cx="7696200" cy="26392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1586345"/>
            <a:ext cx="7696200" cy="2604655"/>
          </a:xfrm>
          <a:prstGeom prst="rect">
            <a:avLst/>
          </a:prstGeom>
        </p:spPr>
      </p:pic>
      <p:sp>
        <p:nvSpPr>
          <p:cNvPr id="8" name="Rectangle 7"/>
          <p:cNvSpPr/>
          <p:nvPr/>
        </p:nvSpPr>
        <p:spPr>
          <a:xfrm>
            <a:off x="990601" y="4225636"/>
            <a:ext cx="7696200" cy="2133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2800" dirty="0" smtClean="0">
                <a:solidFill>
                  <a:srgbClr val="7030A0"/>
                </a:solidFill>
                <a:latin typeface="NikoshBAN" pitchFamily="2" charset="0"/>
                <a:cs typeface="NikoshBAN" pitchFamily="2" charset="0"/>
              </a:rPr>
              <a:t>হযরত আনাস (রাঃ) বলেন, “ আমি দশ বছর যাবত রাসুলুল্লাহ (সাঃ) এর খেদমত করেছি। তিনি আমার সম্পর্কে কখনো উহ ! শব্দ বলেননি এবং কখনো বলেননি, এটা করোনি কেন ? এটা করেছো কেন ? আমার বহু কাজ তিনি নিজ হাতে করে দিতেন।” (বোখারী) </a:t>
            </a:r>
            <a:endParaRPr lang="en-US" sz="2800" dirty="0">
              <a:solidFill>
                <a:srgbClr val="7030A0"/>
              </a:solidFill>
              <a:latin typeface="NikoshBAN" pitchFamily="2" charset="0"/>
              <a:cs typeface="NikoshBAN" pitchFamily="2" charset="0"/>
            </a:endParaRPr>
          </a:p>
        </p:txBody>
      </p:sp>
      <p:sp>
        <p:nvSpPr>
          <p:cNvPr id="9"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485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C661C-448F-47A1-8538-727654135485}" type="datetime3">
              <a:rPr lang="en-US" smtClean="0"/>
              <a:t>15 November 2020</a:t>
            </a:fld>
            <a:endParaRPr lang="en-US"/>
          </a:p>
        </p:txBody>
      </p:sp>
      <p:sp>
        <p:nvSpPr>
          <p:cNvPr id="3" name="Footer Placeholder 2"/>
          <p:cNvSpPr>
            <a:spLocks noGrp="1"/>
          </p:cNvSpPr>
          <p:nvPr>
            <p:ph type="ftr" sz="quarter" idx="11"/>
          </p:nvPr>
        </p:nvSpPr>
        <p:spPr>
          <a:xfrm>
            <a:off x="1143000" y="6533866"/>
            <a:ext cx="7810500" cy="304800"/>
          </a:xfrm>
        </p:spPr>
        <p:txBody>
          <a:bodyPr/>
          <a:lstStyle/>
          <a:p>
            <a:r>
              <a:rPr lang="as-IN" sz="2400" dirty="0" smtClean="0">
                <a:solidFill>
                  <a:schemeClr val="bg1"/>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609600" y="914400"/>
            <a:ext cx="7924800" cy="2062103"/>
          </a:xfrm>
          <a:prstGeom prst="rect">
            <a:avLst/>
          </a:prstGeom>
          <a:noFill/>
        </p:spPr>
        <p:txBody>
          <a:bodyPr wrap="square" rtlCol="0">
            <a:spAutoFit/>
          </a:bodyPr>
          <a:lstStyle/>
          <a:p>
            <a:pPr algn="just"/>
            <a:r>
              <a:rPr lang="ar-AE" sz="3200" dirty="0"/>
              <a:t>وَاعْبُدُوا اللَّهَ وَلَا تُشْرِكُوا بِهِ شَيْئًا وَبِالْوَالِدَيْنِ إِحْسَانًا وَبِذِي الْقُرْبَى وَالْيَتَامَى وَالْمَسَاكِينِ وَالْجَارِ ذِي الْقُرْبَى وَالْجَارِ الْجُنُبِ وَالصَّاحِبِ بِالْجَنْبِ وَابْنِ السَّبِيلِ وَمَا مَلَكَتْ أَيْمَانُكُمْ إِنَّ اللَّهَ لَا يُحِبُّ مَنْ كَانَ مُخْتَالًا فَخُورًا (36)</a:t>
            </a:r>
            <a:endParaRPr lang="en-US" sz="3200" dirty="0"/>
          </a:p>
        </p:txBody>
      </p:sp>
      <p:sp>
        <p:nvSpPr>
          <p:cNvPr id="5" name="TextBox 4"/>
          <p:cNvSpPr txBox="1"/>
          <p:nvPr/>
        </p:nvSpPr>
        <p:spPr>
          <a:xfrm>
            <a:off x="723900" y="3276600"/>
            <a:ext cx="7696200" cy="2554545"/>
          </a:xfrm>
          <a:prstGeom prst="rect">
            <a:avLst/>
          </a:prstGeom>
          <a:noFill/>
        </p:spPr>
        <p:txBody>
          <a:bodyPr wrap="square" rtlCol="0">
            <a:spAutoFit/>
          </a:bodyPr>
          <a:lstStyle/>
          <a:p>
            <a:pPr algn="just"/>
            <a:r>
              <a:rPr lang="as-IN" sz="3200" b="1" dirty="0">
                <a:latin typeface="NikoshBAN" panose="02000000000000000000" pitchFamily="2" charset="0"/>
                <a:cs typeface="NikoshBAN" panose="02000000000000000000" pitchFamily="2" charset="0"/>
              </a:rPr>
              <a:t>"তোমরা আল্লাহর বন্দেগী বা দাসত্ব কর। কোন কিছুকে তার শরীক করবে না। বাবা-মা আত্মীয়স্বজন এতিম বা দরিদ্র নিকট ও দূরের প্রতিবেশী সঙ্গী সাথী, পথচারী এবং তোমাদের অধিকারভূক্ত দাস-দাসীদের প্রতি সদ্ব্যবহার করবে। নিশ্চয়ই আল্লাহ দাম্ভিক ও অহংকারীকে ভালোবাসেন না।" (৪:৩৬)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845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188" y="533400"/>
            <a:ext cx="7442501" cy="5680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smtClean="0">
                <a:latin typeface="NikoshBAN" pitchFamily="2" charset="0"/>
                <a:cs typeface="NikoshBAN" pitchFamily="2" charset="0"/>
              </a:rPr>
              <a:t>মালিক ও শ্রমিক বিষয়ে একটি ঘটনা লক্ষ্য করি- </a:t>
            </a:r>
            <a:endParaRPr lang="en-US" sz="3200" dirty="0">
              <a:latin typeface="NikoshBAN" pitchFamily="2" charset="0"/>
              <a:cs typeface="NikoshBAN" pitchFamily="2" charset="0"/>
            </a:endParaRPr>
          </a:p>
        </p:txBody>
      </p:sp>
      <p:sp>
        <p:nvSpPr>
          <p:cNvPr id="5" name="Rectangle 4"/>
          <p:cNvSpPr/>
          <p:nvPr/>
        </p:nvSpPr>
        <p:spPr>
          <a:xfrm>
            <a:off x="606188" y="1561748"/>
            <a:ext cx="4191000" cy="4038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2800" dirty="0" smtClean="0">
                <a:solidFill>
                  <a:schemeClr val="tx1"/>
                </a:solidFill>
                <a:latin typeface="NikoshBAN" pitchFamily="2" charset="0"/>
                <a:cs typeface="NikoshBAN" pitchFamily="2" charset="0"/>
              </a:rPr>
              <a:t>হযরত উমর (রাঃ)  তখন আমিরুল মোমিনিন। জেরজালেম সফরে উটের পিঠে চড়া ও উট টেনে নেওয়ার ব্যাপারে তিনি সাম্য ও মানবতাবোধ প্রতিষ্ঠা করেছিলেন। তিনি উটের পিঠে চড়া ও উঠের রশি টানার বিষয়ে নিজের ও ভৃত্যের মাঝে পালাক্রম ঠিক করে নিয়েছিলেন। মালিক-শ্রমিকের এমন দৃষ্টান্ত ইতিহাসে বিরল।   </a:t>
            </a:r>
            <a:endParaRPr lang="en-US" sz="2800" dirty="0">
              <a:solidFill>
                <a:schemeClr val="tx1"/>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47800"/>
            <a:ext cx="4038600" cy="4572000"/>
          </a:xfrm>
          <a:prstGeom prst="rect">
            <a:avLst/>
          </a:prstGeom>
        </p:spPr>
      </p:pic>
      <p:sp>
        <p:nvSpPr>
          <p:cNvPr id="7"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474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rgbClr val="C00000"/>
          </a:bgClr>
        </a:pattFill>
        <a:effectLst/>
      </p:bgPr>
    </p:bg>
    <p:spTree>
      <p:nvGrpSpPr>
        <p:cNvPr id="1" name=""/>
        <p:cNvGrpSpPr/>
        <p:nvPr/>
      </p:nvGrpSpPr>
      <p:grpSpPr>
        <a:xfrm>
          <a:off x="0" y="0"/>
          <a:ext cx="0" cy="0"/>
          <a:chOff x="0" y="0"/>
          <a:chExt cx="0" cy="0"/>
        </a:xfrm>
      </p:grpSpPr>
      <p:sp>
        <p:nvSpPr>
          <p:cNvPr id="2" name="Rounded Rectangle 1"/>
          <p:cNvSpPr/>
          <p:nvPr/>
        </p:nvSpPr>
        <p:spPr>
          <a:xfrm>
            <a:off x="780765" y="473267"/>
            <a:ext cx="7543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latin typeface="NikoshBAN" pitchFamily="2" charset="0"/>
                <a:cs typeface="NikoshBAN" pitchFamily="2" charset="0"/>
              </a:rPr>
              <a:t>মালিক</a:t>
            </a:r>
            <a:r>
              <a:rPr lang="en-US" sz="4000" dirty="0" smtClean="0">
                <a:latin typeface="NikoshBAN" pitchFamily="2" charset="0"/>
                <a:cs typeface="NikoshBAN" pitchFamily="2" charset="0"/>
              </a:rPr>
              <a:t> ও </a:t>
            </a:r>
            <a:r>
              <a:rPr lang="en-US" sz="4000" dirty="0" err="1" smtClean="0">
                <a:latin typeface="NikoshBAN" pitchFamily="2" charset="0"/>
                <a:cs typeface="NikoshBAN" pitchFamily="2" charset="0"/>
              </a:rPr>
              <a:t>শ্রমিকের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সম্পর্ক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যেমন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হওয়া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উচিত</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3" name="Rounded Rectangle 2"/>
          <p:cNvSpPr/>
          <p:nvPr/>
        </p:nvSpPr>
        <p:spPr>
          <a:xfrm>
            <a:off x="780765" y="3733800"/>
            <a:ext cx="7772400" cy="21927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ওমর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খিলাফতে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অবস্থায়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জেরুজালেমে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সফরে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যাচ্ছিলেন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চড়তেন</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ক্রীতদাস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টানতেন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ক্রীতদাস</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চড়তেন</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রশি</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টানতেন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পালাক্রমে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জেরুজালেমের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খলিফার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জেরুজালেমবাসী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পিঠে</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ব্যক্তিকে</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খলিফা</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সম্ভাষণ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জানালে</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ক্রীতদাস</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বলেন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খলিফা</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টানছে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খলিফা</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ওমর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1026" name="Picture 2" descr="C:\Users\Yousuf\Desktop\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29" y="1333075"/>
            <a:ext cx="4038600" cy="226623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BA2B8CE-1F62-4CDC-9C96-17790E344C0F}" type="datetime3">
              <a:rPr lang="en-US" smtClean="0"/>
              <a:t>15 November 2020</a:t>
            </a:fld>
            <a:endParaRPr lang="en-US"/>
          </a:p>
        </p:txBody>
      </p:sp>
      <p:sp>
        <p:nvSpPr>
          <p:cNvPr id="8" name="Footer Placeholder 4"/>
          <p:cNvSpPr>
            <a:spLocks noGrp="1"/>
          </p:cNvSpPr>
          <p:nvPr>
            <p:ph type="ftr" sz="quarter" idx="11"/>
          </p:nvPr>
        </p:nvSpPr>
        <p:spPr>
          <a:xfrm>
            <a:off x="1067783" y="6477000"/>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965" y="1333075"/>
            <a:ext cx="3886200" cy="2250967"/>
          </a:xfrm>
          <a:prstGeom prst="rect">
            <a:avLst/>
          </a:prstGeom>
        </p:spPr>
      </p:pic>
    </p:spTree>
    <p:extLst>
      <p:ext uri="{BB962C8B-B14F-4D97-AF65-F5344CB8AC3E}">
        <p14:creationId xmlns:p14="http://schemas.microsoft.com/office/powerpoint/2010/main" val="2987393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4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1+#ppt_w/2"/>
                                          </p:val>
                                        </p:tav>
                                        <p:tav tm="100000">
                                          <p:val>
                                            <p:strVal val="#ppt_x"/>
                                          </p:val>
                                        </p:tav>
                                      </p:tavLst>
                                    </p:anim>
                                    <p:anim calcmode="lin" valueType="num">
                                      <p:cBhvr additive="base">
                                        <p:cTn id="8" dur="5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 by="(-#ppt_w*2)" calcmode="lin" valueType="num">
                                      <p:cBhvr rctx="PPT">
                                        <p:cTn id="13" dur="500" autoRev="1" fill="hold">
                                          <p:stCondLst>
                                            <p:cond delay="0"/>
                                          </p:stCondLst>
                                        </p:cTn>
                                        <p:tgtEl>
                                          <p:spTgt spid="3">
                                            <p:bg/>
                                          </p:spTgt>
                                        </p:tgtEl>
                                        <p:attrNameLst>
                                          <p:attrName>ppt_w</p:attrName>
                                        </p:attrNameLst>
                                      </p:cBhvr>
                                    </p:anim>
                                    <p:anim by="(#ppt_w*0.50)" calcmode="lin" valueType="num">
                                      <p:cBhvr>
                                        <p:cTn id="14" dur="500" decel="50000" autoRev="1" fill="hold">
                                          <p:stCondLst>
                                            <p:cond delay="0"/>
                                          </p:stCondLst>
                                        </p:cTn>
                                        <p:tgtEl>
                                          <p:spTgt spid="3">
                                            <p:bg/>
                                          </p:spTgt>
                                        </p:tgtEl>
                                        <p:attrNameLst>
                                          <p:attrName>ppt_x</p:attrName>
                                        </p:attrNameLst>
                                      </p:cBhvr>
                                    </p:anim>
                                    <p:anim from="(-#ppt_h/2)" to="(#ppt_y)" calcmode="lin" valueType="num">
                                      <p:cBhvr>
                                        <p:cTn id="15" dur="1000" fill="hold">
                                          <p:stCondLst>
                                            <p:cond delay="0"/>
                                          </p:stCondLst>
                                        </p:cTn>
                                        <p:tgtEl>
                                          <p:spTgt spid="3">
                                            <p:bg/>
                                          </p:spTgt>
                                        </p:tgtEl>
                                        <p:attrNameLst>
                                          <p:attrName>ppt_y</p:attrName>
                                        </p:attrNameLst>
                                      </p:cBhvr>
                                    </p:anim>
                                    <p:animRot by="21600000">
                                      <p:cBhvr>
                                        <p:cTn id="16" dur="1000" fill="hold">
                                          <p:stCondLst>
                                            <p:cond delay="0"/>
                                          </p:stCondLst>
                                        </p:cTn>
                                        <p:tgtEl>
                                          <p:spTgt spid="3">
                                            <p:bg/>
                                          </p:spTgt>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0" end="0"/>
                                            </p:txEl>
                                          </p:spTgt>
                                        </p:tgtEl>
                                        <p:attrNameLst>
                                          <p:attrName>ppt_x</p:attrName>
                                          <p:attrName>ppt_y</p:attrName>
                                        </p:attrNameLst>
                                      </p:cBhvr>
                                    </p:animMotion>
                                    <p:animRot by="1500000">
                                      <p:cBhvr>
                                        <p:cTn id="19" dur="125" fill="hold">
                                          <p:stCondLst>
                                            <p:cond delay="0"/>
                                          </p:stCondLst>
                                        </p:cTn>
                                        <p:tgtEl>
                                          <p:spTgt spid="3">
                                            <p:txEl>
                                              <p:pRg st="0" end="0"/>
                                            </p:txEl>
                                          </p:spTgt>
                                        </p:tgtEl>
                                        <p:attrNameLst>
                                          <p:attrName>r</p:attrName>
                                        </p:attrNameLst>
                                      </p:cBhvr>
                                    </p:animRot>
                                    <p:animRot by="-1500000">
                                      <p:cBhvr>
                                        <p:cTn id="20" dur="125" fill="hold">
                                          <p:stCondLst>
                                            <p:cond delay="125"/>
                                          </p:stCondLst>
                                        </p:cTn>
                                        <p:tgtEl>
                                          <p:spTgt spid="3">
                                            <p:txEl>
                                              <p:pRg st="0" end="0"/>
                                            </p:txEl>
                                          </p:spTgt>
                                        </p:tgtEl>
                                        <p:attrNameLst>
                                          <p:attrName>r</p:attrName>
                                        </p:attrNameLst>
                                      </p:cBhvr>
                                    </p:animRot>
                                    <p:animRot by="-1500000">
                                      <p:cBhvr>
                                        <p:cTn id="21" dur="125" fill="hold">
                                          <p:stCondLst>
                                            <p:cond delay="250"/>
                                          </p:stCondLst>
                                        </p:cTn>
                                        <p:tgtEl>
                                          <p:spTgt spid="3">
                                            <p:txEl>
                                              <p:pRg st="0" end="0"/>
                                            </p:txEl>
                                          </p:spTgt>
                                        </p:tgtEl>
                                        <p:attrNameLst>
                                          <p:attrName>r</p:attrName>
                                        </p:attrNameLst>
                                      </p:cBhvr>
                                    </p:animRot>
                                    <p:animRot by="1500000">
                                      <p:cBhvr>
                                        <p:cTn id="22" dur="125" fill="hold">
                                          <p:stCondLst>
                                            <p:cond delay="375"/>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609600"/>
            <a:ext cx="38862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solidFill>
                  <a:srgbClr val="002060"/>
                </a:solidFill>
                <a:latin typeface="NikoshBAN" pitchFamily="2" charset="0"/>
                <a:cs typeface="NikoshBAN" pitchFamily="2" charset="0"/>
              </a:rPr>
              <a:t>মহানবী (সাঃ) এর বানী- </a:t>
            </a:r>
            <a:endParaRPr lang="en-US" sz="3600" dirty="0">
              <a:solidFill>
                <a:srgbClr val="002060"/>
              </a:solidFill>
              <a:latin typeface="NikoshBAN" pitchFamily="2" charset="0"/>
              <a:cs typeface="NikoshBAN" pitchFamily="2" charset="0"/>
            </a:endParaRPr>
          </a:p>
        </p:txBody>
      </p:sp>
      <p:sp>
        <p:nvSpPr>
          <p:cNvPr id="4" name="Rectangle 3"/>
          <p:cNvSpPr/>
          <p:nvPr/>
        </p:nvSpPr>
        <p:spPr>
          <a:xfrm>
            <a:off x="1066800" y="1371600"/>
            <a:ext cx="7162800" cy="2514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600" b="1" dirty="0">
                <a:solidFill>
                  <a:srgbClr val="0070C0"/>
                </a:solidFill>
                <a:latin typeface="NikoshBAN" pitchFamily="2" charset="0"/>
                <a:cs typeface="NikoshBAN" pitchFamily="2" charset="0"/>
              </a:rPr>
              <a:t>বিদায় হজের সময় রাসুল (সাঃ)-কে জিজ্ঞাসা করা হলো যে, একজন অধীনস্থ কর্মচারীকে কতবার </a:t>
            </a:r>
            <a:r>
              <a:rPr lang="bn-IN" sz="3600" b="1" dirty="0" smtClean="0">
                <a:solidFill>
                  <a:srgbClr val="0070C0"/>
                </a:solidFill>
                <a:latin typeface="NikoshBAN" pitchFamily="2" charset="0"/>
                <a:cs typeface="NikoshBAN" pitchFamily="2" charset="0"/>
              </a:rPr>
              <a:t>ক্ষমা </a:t>
            </a:r>
            <a:r>
              <a:rPr lang="bn-IN" sz="3600" b="1" dirty="0">
                <a:solidFill>
                  <a:srgbClr val="0070C0"/>
                </a:solidFill>
                <a:latin typeface="NikoshBAN" pitchFamily="2" charset="0"/>
                <a:cs typeface="NikoshBAN" pitchFamily="2" charset="0"/>
              </a:rPr>
              <a:t>করা যেতে পারে ? হযরত মুহাম্মাদ (সাঃ) বলেছিলেন - </a:t>
            </a:r>
            <a:r>
              <a:rPr lang="bn-IN" sz="3600" b="1" dirty="0" smtClean="0">
                <a:solidFill>
                  <a:srgbClr val="0070C0"/>
                </a:solidFill>
                <a:latin typeface="NikoshBAN" pitchFamily="2" charset="0"/>
                <a:cs typeface="NikoshBAN" pitchFamily="2" charset="0"/>
              </a:rPr>
              <a:t> </a:t>
            </a:r>
            <a:endParaRPr lang="en-US" sz="3600" b="1" dirty="0">
              <a:solidFill>
                <a:srgbClr val="0070C0"/>
              </a:solidFill>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86200"/>
            <a:ext cx="7162800" cy="1828800"/>
          </a:xfrm>
          <a:prstGeom prst="rect">
            <a:avLst/>
          </a:prstGeom>
        </p:spPr>
      </p:pic>
    </p:spTree>
    <p:extLst>
      <p:ext uri="{BB962C8B-B14F-4D97-AF65-F5344CB8AC3E}">
        <p14:creationId xmlns:p14="http://schemas.microsoft.com/office/powerpoint/2010/main" val="30438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661554"/>
            <a:ext cx="7543800" cy="1014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IN" sz="3200" dirty="0" smtClean="0">
                <a:solidFill>
                  <a:srgbClr val="002060"/>
                </a:solidFill>
                <a:latin typeface="NikoshBAN" pitchFamily="2" charset="0"/>
                <a:cs typeface="NikoshBAN" pitchFamily="2" charset="0"/>
              </a:rPr>
              <a:t>মনিবের উচিত তার শ্রমিকের শক্তি ও সামর্থ্য বিচার করে তাকে কাজ দেওয়া। রাসুলুল্লাহ (সাঃ) বলেছেন - </a:t>
            </a:r>
            <a:endParaRPr lang="en-US" sz="3200" dirty="0">
              <a:solidFill>
                <a:srgbClr val="002060"/>
              </a:solidFill>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581400"/>
            <a:ext cx="5943600" cy="267522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752600"/>
            <a:ext cx="6972300" cy="14478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31395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533400"/>
            <a:ext cx="76962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200" b="1" dirty="0" smtClean="0">
                <a:solidFill>
                  <a:srgbClr val="0070C0"/>
                </a:solidFill>
                <a:latin typeface="NikoshBAN" pitchFamily="2" charset="0"/>
                <a:cs typeface="NikoshBAN" pitchFamily="2" charset="0"/>
              </a:rPr>
              <a:t>খুব দ্রুত শ্রমিকের পারিশ্রমিক আদায়ের ব্যাপারে রাসুলুল্লাহ (সাঃ) বলেছেন - </a:t>
            </a:r>
            <a:endParaRPr lang="en-US" sz="3200" b="1" dirty="0">
              <a:solidFill>
                <a:srgbClr val="0070C0"/>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447800"/>
            <a:ext cx="7696200" cy="1752600"/>
          </a:xfrm>
          <a:prstGeom prst="rect">
            <a:avLst/>
          </a:prstGeom>
        </p:spPr>
      </p:pic>
      <p:sp>
        <p:nvSpPr>
          <p:cNvPr id="5" name="Rectangle 4"/>
          <p:cNvSpPr/>
          <p:nvPr/>
        </p:nvSpPr>
        <p:spPr>
          <a:xfrm>
            <a:off x="762000" y="3276600"/>
            <a:ext cx="7696200" cy="2819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b="1" dirty="0" smtClean="0">
                <a:solidFill>
                  <a:srgbClr val="00B050"/>
                </a:solidFill>
                <a:latin typeface="NikoshBAN" pitchFamily="2" charset="0"/>
                <a:cs typeface="NikoshBAN" pitchFamily="2" charset="0"/>
              </a:rPr>
              <a:t>পারিশ্রমিক দিতে অকারণে বিলম্ব করা নমীচীন নয়। শ্রমিক যাতে তার শ্রমের সঠিক মূল্য পায় সে ব্যাপারে রাসুলুল্লাহ (সাঃ) বলেছেন – “ মজুরের পারিশ্রমিক নির্ধারণ না করে তাকে কাজে নিয়োগ করো না।”  </a:t>
            </a:r>
            <a:endParaRPr lang="en-US" sz="3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0074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52400"/>
            <a:ext cx="9144000" cy="6858000"/>
          </a:xfrm>
          <a:prstGeom prst="rect">
            <a:avLst/>
          </a:prstGeom>
        </p:spPr>
      </p:pic>
      <p:sp>
        <p:nvSpPr>
          <p:cNvPr id="4" name="Oval 3"/>
          <p:cNvSpPr/>
          <p:nvPr/>
        </p:nvSpPr>
        <p:spPr>
          <a:xfrm>
            <a:off x="3906982" y="540327"/>
            <a:ext cx="3893127" cy="983673"/>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3600" b="1" dirty="0" smtClean="0">
                <a:solidFill>
                  <a:srgbClr val="00B050"/>
                </a:solidFill>
                <a:latin typeface="NikoshBAN" pitchFamily="2" charset="0"/>
                <a:cs typeface="NikoshBAN" pitchFamily="2" charset="0"/>
              </a:rPr>
              <a:t>দলীয় কাজ </a:t>
            </a:r>
            <a:endParaRPr lang="en-US" sz="3600" b="1" dirty="0">
              <a:solidFill>
                <a:srgbClr val="00B050"/>
              </a:solidFill>
              <a:latin typeface="NikoshBAN" pitchFamily="2" charset="0"/>
              <a:cs typeface="NikoshBAN" pitchFamily="2" charset="0"/>
            </a:endParaRPr>
          </a:p>
        </p:txBody>
      </p:sp>
      <p:pic>
        <p:nvPicPr>
          <p:cNvPr id="5" name="Picture 2" descr="F:\r\IMG_46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524000"/>
            <a:ext cx="6019800" cy="27986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4572000"/>
            <a:ext cx="60198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600" b="1" dirty="0" smtClean="0">
                <a:latin typeface="NikoshBAN" pitchFamily="2" charset="0"/>
                <a:cs typeface="NikoshBAN" pitchFamily="2" charset="0"/>
              </a:rPr>
              <a:t>শ্রমিককে নির্ধারিত সময়ে পারিশ্রমিক দিলে কী কী উপকার হয় ? লিখ।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16599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00B050"/>
          </a:fgClr>
          <a:bgClr>
            <a:srgbClr val="FF0000"/>
          </a:bgClr>
        </a:pattFill>
        <a:effectLst/>
      </p:bgPr>
    </p:bg>
    <p:spTree>
      <p:nvGrpSpPr>
        <p:cNvPr id="1" name=""/>
        <p:cNvGrpSpPr/>
        <p:nvPr/>
      </p:nvGrpSpPr>
      <p:grpSpPr>
        <a:xfrm>
          <a:off x="0" y="0"/>
          <a:ext cx="0" cy="0"/>
          <a:chOff x="0" y="0"/>
          <a:chExt cx="0" cy="0"/>
        </a:xfrm>
      </p:grpSpPr>
      <p:sp>
        <p:nvSpPr>
          <p:cNvPr id="2" name="Rounded Rectangle 1"/>
          <p:cNvSpPr/>
          <p:nvPr/>
        </p:nvSpPr>
        <p:spPr>
          <a:xfrm>
            <a:off x="533400" y="3847531"/>
            <a:ext cx="7924800" cy="20312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err="1" smtClean="0">
                <a:latin typeface="NikoshBAN" pitchFamily="2" charset="0"/>
                <a:cs typeface="NikoshBAN" pitchFamily="2" charset="0"/>
              </a:rPr>
              <a:t>হযরত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আনাস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আমি</a:t>
            </a:r>
            <a:r>
              <a:rPr lang="en-US" sz="2800" dirty="0" smtClean="0">
                <a:latin typeface="NikoshBAN" pitchFamily="2" charset="0"/>
                <a:cs typeface="NikoshBAN" pitchFamily="2" charset="0"/>
              </a:rPr>
              <a:t> ১০ </a:t>
            </a:r>
            <a:r>
              <a:rPr lang="en-US" sz="2800" dirty="0" err="1" smtClean="0">
                <a:latin typeface="NikoshBAN" pitchFamily="2" charset="0"/>
                <a:cs typeface="NikoshBAN" pitchFamily="2" charset="0"/>
              </a:rPr>
              <a:t>বছর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রাসুল</a:t>
            </a:r>
            <a:r>
              <a:rPr lang="en-US" sz="2800" dirty="0" smtClean="0">
                <a:latin typeface="NikoshBAN" pitchFamily="2" charset="0"/>
                <a:cs typeface="NikoshBAN" pitchFamily="2" charset="0"/>
              </a:rPr>
              <a:t> (স</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এর</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খেদমতে</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ছিলাম</a:t>
            </a:r>
            <a:r>
              <a:rPr lang="en-US" sz="2800" dirty="0" smtClean="0">
                <a:latin typeface="NikoshBAN" pitchFamily="2" charset="0"/>
                <a:cs typeface="NikoshBAN" pitchFamily="2" charset="0"/>
                <a:sym typeface="Wingdings" pitchFamily="2" charset="2"/>
              </a:rPr>
              <a:t>, ঐ </a:t>
            </a:r>
            <a:r>
              <a:rPr lang="en-US" sz="2800" dirty="0" err="1" smtClean="0">
                <a:latin typeface="NikoshBAN" pitchFamily="2" charset="0"/>
                <a:cs typeface="NikoshBAN" pitchFamily="2" charset="0"/>
                <a:sym typeface="Wingdings" pitchFamily="2" charset="2"/>
              </a:rPr>
              <a:t>সময়</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তিনি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আমার</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সম্পর্কে</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কখনও</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উহ্</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শব্দ</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করেন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এবং</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কখনও</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বলেন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এটা</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কর</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কেন</a:t>
            </a:r>
            <a:r>
              <a:rPr lang="en-US" sz="2800" dirty="0" smtClean="0">
                <a:latin typeface="NikoshBAN" pitchFamily="2" charset="0"/>
                <a:cs typeface="NikoshBAN" pitchFamily="2" charset="0"/>
                <a:sym typeface="Wingdings" pitchFamily="2" charset="2"/>
              </a:rPr>
              <a:t>?</a:t>
            </a:r>
            <a:r>
              <a:rPr lang="en-US" sz="2800" dirty="0">
                <a:latin typeface="NikoshBAN" pitchFamily="2" charset="0"/>
                <a:cs typeface="NikoshBAN" pitchFamily="2" charset="0"/>
                <a:sym typeface="Wingdings" pitchFamily="2" charset="2"/>
              </a:rPr>
              <a:t> </a:t>
            </a:r>
            <a:r>
              <a:rPr lang="en-US" sz="2800" dirty="0" err="1">
                <a:latin typeface="NikoshBAN" pitchFamily="2" charset="0"/>
                <a:cs typeface="NikoshBAN" pitchFamily="2" charset="0"/>
                <a:sym typeface="Wingdings" pitchFamily="2" charset="2"/>
              </a:rPr>
              <a:t>এটা</a:t>
            </a:r>
            <a:r>
              <a:rPr lang="en-US" sz="2800" dirty="0">
                <a:latin typeface="NikoshBAN" pitchFamily="2" charset="0"/>
                <a:cs typeface="NikoshBAN" pitchFamily="2" charset="0"/>
                <a:sym typeface="Wingdings" pitchFamily="2" charset="2"/>
              </a:rPr>
              <a:t> </a:t>
            </a:r>
            <a:r>
              <a:rPr lang="en-US" sz="2800" dirty="0" err="1">
                <a:latin typeface="NikoshBAN" pitchFamily="2" charset="0"/>
                <a:cs typeface="NikoshBAN" pitchFamily="2" charset="0"/>
                <a:sym typeface="Wingdings" pitchFamily="2" charset="2"/>
              </a:rPr>
              <a:t>কর</a:t>
            </a:r>
            <a:r>
              <a:rPr lang="en-US" sz="2800" dirty="0">
                <a:latin typeface="NikoshBAN" pitchFamily="2" charset="0"/>
                <a:cs typeface="NikoshBAN" pitchFamily="2" charset="0"/>
                <a:sym typeface="Wingdings" pitchFamily="2" charset="2"/>
              </a:rPr>
              <a:t> </a:t>
            </a:r>
            <a:r>
              <a:rPr lang="en-US" sz="2800" dirty="0" err="1">
                <a:latin typeface="NikoshBAN" pitchFamily="2" charset="0"/>
                <a:cs typeface="NikoshBAN" pitchFamily="2" charset="0"/>
                <a:sym typeface="Wingdings" pitchFamily="2" charset="2"/>
              </a:rPr>
              <a:t>নি</a:t>
            </a:r>
            <a:r>
              <a:rPr lang="en-US" sz="2800" dirty="0">
                <a:latin typeface="NikoshBAN" pitchFamily="2" charset="0"/>
                <a:cs typeface="NikoshBAN" pitchFamily="2" charset="0"/>
                <a:sym typeface="Wingdings" pitchFamily="2" charset="2"/>
              </a:rPr>
              <a:t> </a:t>
            </a:r>
            <a:r>
              <a:rPr lang="en-US" sz="2800" dirty="0" err="1">
                <a:latin typeface="NikoshBAN" pitchFamily="2" charset="0"/>
                <a:cs typeface="NikoshBAN" pitchFamily="2" charset="0"/>
                <a:sym typeface="Wingdings" pitchFamily="2" charset="2"/>
              </a:rPr>
              <a:t>কেন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এমনকি</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তিনি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আমাকে</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কাজে</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সাহায্য</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করতেন</a:t>
            </a:r>
            <a:r>
              <a:rPr lang="en-US" sz="2800" dirty="0" smtClean="0">
                <a:latin typeface="NikoshBAN" pitchFamily="2" charset="0"/>
                <a:cs typeface="NikoshBAN" pitchFamily="2" charset="0"/>
                <a:sym typeface="Wingdings" pitchFamily="2" charset="2"/>
              </a:rPr>
              <a:t>।  (</a:t>
            </a:r>
            <a:r>
              <a:rPr lang="en-US" sz="2800" dirty="0" err="1" smtClean="0">
                <a:latin typeface="NikoshBAN" pitchFamily="2" charset="0"/>
                <a:cs typeface="NikoshBAN" pitchFamily="2" charset="0"/>
                <a:sym typeface="Wingdings" pitchFamily="2" charset="2"/>
              </a:rPr>
              <a:t>বুখারি</a:t>
            </a:r>
            <a:r>
              <a:rPr lang="en-US" sz="2800" dirty="0" smtClean="0">
                <a:latin typeface="NikoshBAN" pitchFamily="2" charset="0"/>
                <a:cs typeface="NikoshBAN" pitchFamily="2" charset="0"/>
                <a:sym typeface="Wingdings" pitchFamily="2" charset="2"/>
              </a:rPr>
              <a:t>)</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800100"/>
            <a:ext cx="8077201" cy="3009900"/>
          </a:xfrm>
          <a:prstGeom prst="rect">
            <a:avLst/>
          </a:prstGeom>
          <a:pattFill prst="dashDnDiag">
            <a:fgClr>
              <a:srgbClr val="00B050"/>
            </a:fgClr>
            <a:bgClr>
              <a:srgbClr val="FF0000"/>
            </a:bgClr>
          </a:pattFill>
        </p:spPr>
      </p:pic>
      <p:sp>
        <p:nvSpPr>
          <p:cNvPr id="4" name="Rounded Rectangle 3"/>
          <p:cNvSpPr/>
          <p:nvPr/>
        </p:nvSpPr>
        <p:spPr>
          <a:xfrm>
            <a:off x="228600" y="76200"/>
            <a:ext cx="85344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err="1" smtClean="0">
                <a:latin typeface="NikoshBAN" pitchFamily="2" charset="0"/>
                <a:cs typeface="NikoshBAN" pitchFamily="2" charset="0"/>
              </a:rPr>
              <a:t>মালিক</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শ্রমিকের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সম্পর্ক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যেমন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হওয়া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উচিত</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D2387EF3-BF19-43DA-A2A5-33B30E70F013}" type="datetime3">
              <a:rPr lang="en-US" smtClean="0"/>
              <a:t>15 November 2020</a:t>
            </a:fld>
            <a:endParaRPr lang="en-US"/>
          </a:p>
        </p:txBody>
      </p:sp>
      <p:sp>
        <p:nvSpPr>
          <p:cNvPr id="7"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951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solidDmnd">
          <a:fgClr>
            <a:srgbClr val="00B050"/>
          </a:fgClr>
          <a:bgClr>
            <a:srgbClr val="002060"/>
          </a:bgClr>
        </a:pattFill>
        <a:effectLst/>
      </p:bgPr>
    </p:bg>
    <p:spTree>
      <p:nvGrpSpPr>
        <p:cNvPr id="1" name=""/>
        <p:cNvGrpSpPr/>
        <p:nvPr/>
      </p:nvGrpSpPr>
      <p:grpSpPr>
        <a:xfrm>
          <a:off x="0" y="0"/>
          <a:ext cx="0" cy="0"/>
          <a:chOff x="0" y="0"/>
          <a:chExt cx="0" cy="0"/>
        </a:xfrm>
      </p:grpSpPr>
      <p:sp>
        <p:nvSpPr>
          <p:cNvPr id="2" name="TextBox 1"/>
          <p:cNvSpPr txBox="1"/>
          <p:nvPr/>
        </p:nvSpPr>
        <p:spPr>
          <a:xfrm>
            <a:off x="914399" y="501844"/>
            <a:ext cx="7239001" cy="840894"/>
          </a:xfrm>
          <a:prstGeom prst="rect">
            <a:avLst/>
          </a:prstGeom>
          <a:ln/>
        </p:spPr>
        <p:style>
          <a:lnRef idx="2">
            <a:schemeClr val="dk1"/>
          </a:lnRef>
          <a:fillRef idx="1">
            <a:schemeClr val="lt1"/>
          </a:fillRef>
          <a:effectRef idx="0">
            <a:schemeClr val="dk1"/>
          </a:effectRef>
          <a:fontRef idx="minor">
            <a:schemeClr val="dk1"/>
          </a:fontRef>
        </p:style>
        <p:txBody>
          <a:bodyPr wrap="square" lIns="101242" tIns="50621" rIns="101242" bIns="50621" rtlCol="0">
            <a:spAutoFit/>
          </a:bodyPr>
          <a:lstStyle/>
          <a:p>
            <a:pPr algn="ctr"/>
            <a:r>
              <a:rPr lang="bn-BD" sz="4800" b="1" dirty="0" smtClean="0">
                <a:solidFill>
                  <a:schemeClr val="tx1"/>
                </a:solidFill>
                <a:latin typeface="NikoshBAN" pitchFamily="2" charset="0"/>
                <a:cs typeface="NikoshBAN" pitchFamily="2" charset="0"/>
              </a:rPr>
              <a:t>শ্রমের ব্যাপারে আল্লাহ তায়ালা বলেন-</a:t>
            </a:r>
            <a:endParaRPr lang="en-US" sz="4800" b="1" dirty="0">
              <a:solidFill>
                <a:schemeClr val="tx1"/>
              </a:solidFill>
              <a:latin typeface="NikoshBAN" pitchFamily="2" charset="0"/>
              <a:cs typeface="NikoshBAN" pitchFamily="2"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42999"/>
            <a:ext cx="8001000" cy="1524001"/>
          </a:xfrm>
          <a:prstGeom prst="rect">
            <a:avLst/>
          </a:prstGeom>
        </p:spPr>
      </p:pic>
      <p:sp>
        <p:nvSpPr>
          <p:cNvPr id="4" name="TextBox 3"/>
          <p:cNvSpPr txBox="1"/>
          <p:nvPr/>
        </p:nvSpPr>
        <p:spPr>
          <a:xfrm>
            <a:off x="535675" y="2874175"/>
            <a:ext cx="8001000" cy="2933775"/>
          </a:xfrm>
          <a:prstGeom prst="rect">
            <a:avLst/>
          </a:prstGeom>
          <a:ln/>
        </p:spPr>
        <p:style>
          <a:lnRef idx="1">
            <a:schemeClr val="accent3"/>
          </a:lnRef>
          <a:fillRef idx="2">
            <a:schemeClr val="accent3"/>
          </a:fillRef>
          <a:effectRef idx="1">
            <a:schemeClr val="accent3"/>
          </a:effectRef>
          <a:fontRef idx="minor">
            <a:schemeClr val="dk1"/>
          </a:fontRef>
        </p:style>
        <p:txBody>
          <a:bodyPr wrap="square" lIns="101242" tIns="50621" rIns="101242" bIns="50621" rtlCol="0">
            <a:spAutoFit/>
          </a:bodyPr>
          <a:lstStyle/>
          <a:p>
            <a:r>
              <a:rPr lang="bn-BD" sz="4800" dirty="0" smtClean="0">
                <a:solidFill>
                  <a:schemeClr val="tx1"/>
                </a:solidFill>
                <a:latin typeface="NikoshBAN" pitchFamily="2" charset="0"/>
                <a:cs typeface="NikoshBAN" pitchFamily="2" charset="0"/>
              </a:rPr>
              <a:t>অর্থ- অতঃপর যখন নামায শেষ হবে তখন তোমরা জমিনের বুকে ছড়িয়ে পড়বে এবং আল্লাহর অনুগ্রহ (রিযিক) অন্বেষণ করবে। </a:t>
            </a:r>
          </a:p>
          <a:p>
            <a:pPr algn="ctr"/>
            <a:r>
              <a:rPr lang="bn-BD" sz="3600" dirty="0" smtClean="0">
                <a:solidFill>
                  <a:schemeClr val="tx1"/>
                </a:solidFill>
                <a:latin typeface="NikoshBAN" pitchFamily="2" charset="0"/>
                <a:cs typeface="NikoshBAN" pitchFamily="2" charset="0"/>
              </a:rPr>
              <a:t>(সূরা আল-জুমুআ, আয়াত-১০)</a:t>
            </a:r>
            <a:endParaRPr lang="en-US" sz="3600" dirty="0">
              <a:solidFill>
                <a:schemeClr val="tx1"/>
              </a:solidFill>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413B40BF-570E-4F5D-ADB5-2CF2A15395D8}" type="datetime3">
              <a:rPr lang="en-US" smtClean="0"/>
              <a:t>15 November 2020</a:t>
            </a:fld>
            <a:endParaRPr lang="en-US"/>
          </a:p>
        </p:txBody>
      </p:sp>
      <p:sp>
        <p:nvSpPr>
          <p:cNvPr id="7" name="Footer Placeholder 4"/>
          <p:cNvSpPr>
            <a:spLocks noGrp="1"/>
          </p:cNvSpPr>
          <p:nvPr>
            <p:ph type="ftr" sz="quarter" idx="11"/>
          </p:nvPr>
        </p:nvSpPr>
        <p:spPr>
          <a:xfrm>
            <a:off x="827810" y="6544871"/>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9401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6474"/>
            <a:ext cx="3357918" cy="102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066800"/>
            <a:ext cx="1981200" cy="2041236"/>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89898" y="2492988"/>
            <a:ext cx="4114800" cy="3416320"/>
          </a:xfrm>
          <a:prstGeom prst="rect">
            <a:avLst/>
          </a:prstGeom>
          <a:pattFill prst="smCheck">
            <a:fgClr>
              <a:srgbClr val="C00000"/>
            </a:fgClr>
            <a:bgClr>
              <a:srgbClr val="00B050"/>
            </a:bgClr>
          </a:patt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মোহাম্মদ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উল্লাহ</a:t>
            </a:r>
            <a:endParaRPr lang="en-US" sz="3600" dirty="0" smtClean="0">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সহকারী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রাজামেহার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উচ্চ</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বিদ্যালয়</a:t>
            </a:r>
            <a:endParaRPr lang="en-US" sz="3600" dirty="0" smtClean="0">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দেবিদ্বার,কুমিল্লা</a:t>
            </a:r>
            <a:r>
              <a:rPr lang="en-US" sz="3600" dirty="0" smtClean="0">
                <a:latin typeface="NikoshBAN" panose="02000000000000000000" pitchFamily="2" charset="0"/>
                <a:cs typeface="NikoshBAN" panose="02000000000000000000" pitchFamily="2" charset="0"/>
              </a:rPr>
              <a:t>।</a:t>
            </a:r>
          </a:p>
          <a:p>
            <a:pPr algn="ctr"/>
            <a:r>
              <a:rPr lang="en-US" sz="3600" dirty="0" smtClean="0">
                <a:latin typeface="NikoshBAN" panose="02000000000000000000" pitchFamily="2" charset="0"/>
                <a:cs typeface="NikoshBAN" panose="02000000000000000000" pitchFamily="2" charset="0"/>
              </a:rPr>
              <a:t>ই-</a:t>
            </a:r>
            <a:r>
              <a:rPr lang="en-US" sz="3600" dirty="0" err="1" smtClean="0">
                <a:latin typeface="NikoshBAN" panose="02000000000000000000" pitchFamily="2" charset="0"/>
                <a:cs typeface="NikoshBAN" panose="02000000000000000000" pitchFamily="2" charset="0"/>
              </a:rPr>
              <a:t>মেইলঃ</a:t>
            </a:r>
            <a:r>
              <a:rPr lang="en-US" sz="3600" dirty="0" smtClean="0">
                <a:latin typeface="NikoshBAN" panose="02000000000000000000" pitchFamily="2" charset="0"/>
                <a:cs typeface="NikoshBAN" panose="02000000000000000000" pitchFamily="2" charset="0"/>
              </a:rPr>
              <a:t> </a:t>
            </a:r>
            <a:r>
              <a:rPr lang="en-US" sz="3600" dirty="0" smtClean="0">
                <a:latin typeface="Adobe Arabic" panose="02040503050201020203" pitchFamily="18" charset="-78"/>
                <a:cs typeface="Adobe Arabic" panose="02040503050201020203" pitchFamily="18" charset="-78"/>
              </a:rPr>
              <a:t>rullah773@gmail.com</a:t>
            </a:r>
            <a:endParaRPr lang="en-US" sz="3600" dirty="0">
              <a:latin typeface="Adobe Arabic" panose="02040503050201020203" pitchFamily="18" charset="-78"/>
              <a:cs typeface="Adobe Arabic" panose="02040503050201020203" pitchFamily="18" charset="-78"/>
            </a:endParaRPr>
          </a:p>
        </p:txBody>
      </p:sp>
      <p:sp>
        <p:nvSpPr>
          <p:cNvPr id="6" name="TextBox 5"/>
          <p:cNvSpPr txBox="1"/>
          <p:nvPr/>
        </p:nvSpPr>
        <p:spPr>
          <a:xfrm>
            <a:off x="4577118" y="3354763"/>
            <a:ext cx="4419600" cy="2554545"/>
          </a:xfrm>
          <a:prstGeom prst="rect">
            <a:avLst/>
          </a:prstGeom>
          <a:pattFill prst="trellis">
            <a:fgClr>
              <a:schemeClr val="tx2"/>
            </a:fgClr>
            <a:bgClr>
              <a:srgbClr val="002060"/>
            </a:bgClr>
          </a:pattFill>
        </p:spPr>
        <p:txBody>
          <a:bodyPr wrap="square" rtlCol="0">
            <a:spAutoFit/>
          </a:bodyPr>
          <a:lstStyle/>
          <a:p>
            <a:pPr algn="ctr"/>
            <a:r>
              <a:rPr lang="en-US" sz="4000" dirty="0" err="1" smtClean="0">
                <a:solidFill>
                  <a:schemeClr val="bg1"/>
                </a:solidFill>
                <a:latin typeface="NikoshBAN" panose="02000000000000000000" pitchFamily="2" charset="0"/>
                <a:cs typeface="NikoshBAN" panose="02000000000000000000" pitchFamily="2" charset="0"/>
              </a:rPr>
              <a:t>শ্রেণিঃ</a:t>
            </a:r>
            <a:r>
              <a:rPr lang="en-US" sz="4000" dirty="0" smtClean="0">
                <a:solidFill>
                  <a:schemeClr val="bg1"/>
                </a:solidFill>
                <a:latin typeface="NikoshBAN" panose="02000000000000000000" pitchFamily="2" charset="0"/>
                <a:cs typeface="NikoshBAN" panose="02000000000000000000" pitchFamily="2" charset="0"/>
              </a:rPr>
              <a:t> </a:t>
            </a:r>
            <a:r>
              <a:rPr lang="en-US" sz="4000" dirty="0" err="1" smtClean="0">
                <a:solidFill>
                  <a:schemeClr val="bg1"/>
                </a:solidFill>
                <a:latin typeface="NikoshBAN" panose="02000000000000000000" pitchFamily="2" charset="0"/>
                <a:cs typeface="NikoshBAN" panose="02000000000000000000" pitchFamily="2" charset="0"/>
              </a:rPr>
              <a:t>নবম</a:t>
            </a:r>
            <a:endParaRPr lang="en-US" sz="4000" dirty="0" smtClean="0">
              <a:solidFill>
                <a:schemeClr val="bg1"/>
              </a:solidFill>
              <a:latin typeface="NikoshBAN" panose="02000000000000000000" pitchFamily="2" charset="0"/>
              <a:cs typeface="NikoshBAN" panose="02000000000000000000" pitchFamily="2" charset="0"/>
            </a:endParaRPr>
          </a:p>
          <a:p>
            <a:pPr algn="ctr"/>
            <a:r>
              <a:rPr lang="en-US" sz="4000" dirty="0" err="1" smtClean="0">
                <a:solidFill>
                  <a:schemeClr val="bg1"/>
                </a:solidFill>
                <a:latin typeface="NikoshBAN" panose="02000000000000000000" pitchFamily="2" charset="0"/>
                <a:cs typeface="NikoshBAN" panose="02000000000000000000" pitchFamily="2" charset="0"/>
              </a:rPr>
              <a:t>বিষয়য়ঃ</a:t>
            </a:r>
            <a:r>
              <a:rPr lang="en-US" sz="40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ইসলাম</a:t>
            </a:r>
            <a:r>
              <a:rPr lang="en-US" sz="2800" dirty="0" smtClean="0">
                <a:solidFill>
                  <a:schemeClr val="bg1"/>
                </a:solidFill>
                <a:latin typeface="NikoshBAN" panose="02000000000000000000" pitchFamily="2" charset="0"/>
                <a:cs typeface="NikoshBAN" panose="02000000000000000000" pitchFamily="2" charset="0"/>
              </a:rPr>
              <a:t> ও </a:t>
            </a:r>
            <a:r>
              <a:rPr lang="en-US" sz="2800" dirty="0" err="1" smtClean="0">
                <a:solidFill>
                  <a:schemeClr val="bg1"/>
                </a:solidFill>
                <a:latin typeface="NikoshBAN" panose="02000000000000000000" pitchFamily="2" charset="0"/>
                <a:cs typeface="NikoshBAN" panose="02000000000000000000" pitchFamily="2" charset="0"/>
              </a:rPr>
              <a:t>নৈতিক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শিক্ষা</a:t>
            </a:r>
            <a:endParaRPr lang="en-US" sz="2800" dirty="0" smtClean="0">
              <a:solidFill>
                <a:schemeClr val="bg1"/>
              </a:solidFill>
              <a:latin typeface="NikoshBAN" panose="02000000000000000000" pitchFamily="2" charset="0"/>
              <a:cs typeface="NikoshBAN" panose="02000000000000000000" pitchFamily="2" charset="0"/>
            </a:endParaRPr>
          </a:p>
          <a:p>
            <a:pPr algn="ctr"/>
            <a:r>
              <a:rPr lang="en-US" sz="4000" dirty="0" err="1" smtClean="0">
                <a:solidFill>
                  <a:schemeClr val="bg1"/>
                </a:solidFill>
                <a:latin typeface="NikoshBAN" panose="02000000000000000000" pitchFamily="2" charset="0"/>
                <a:cs typeface="NikoshBAN" panose="02000000000000000000" pitchFamily="2" charset="0"/>
              </a:rPr>
              <a:t>অধ্যায়ঃ</a:t>
            </a:r>
            <a:r>
              <a:rPr lang="en-US" sz="4000" dirty="0" smtClean="0">
                <a:solidFill>
                  <a:schemeClr val="bg1"/>
                </a:solidFill>
                <a:latin typeface="NikoshBAN" panose="02000000000000000000" pitchFamily="2" charset="0"/>
                <a:cs typeface="NikoshBAN" panose="02000000000000000000" pitchFamily="2" charset="0"/>
              </a:rPr>
              <a:t> </a:t>
            </a:r>
            <a:r>
              <a:rPr lang="en-US" sz="4000" dirty="0" err="1" smtClean="0">
                <a:solidFill>
                  <a:schemeClr val="bg1"/>
                </a:solidFill>
                <a:latin typeface="NikoshBAN" panose="02000000000000000000" pitchFamily="2" charset="0"/>
                <a:cs typeface="NikoshBAN" panose="02000000000000000000" pitchFamily="2" charset="0"/>
              </a:rPr>
              <a:t>তৃতীয়</a:t>
            </a:r>
            <a:endParaRPr lang="en-US" sz="4000" dirty="0" smtClean="0">
              <a:solidFill>
                <a:schemeClr val="bg1"/>
              </a:solidFill>
              <a:latin typeface="NikoshBAN" panose="02000000000000000000" pitchFamily="2" charset="0"/>
              <a:cs typeface="NikoshBAN" panose="02000000000000000000" pitchFamily="2" charset="0"/>
            </a:endParaRPr>
          </a:p>
          <a:p>
            <a:pPr algn="ctr"/>
            <a:r>
              <a:rPr lang="en-US" sz="4000" dirty="0" smtClean="0">
                <a:solidFill>
                  <a:schemeClr val="bg1"/>
                </a:solidFill>
                <a:latin typeface="NikoshBAN" panose="02000000000000000000" pitchFamily="2" charset="0"/>
                <a:cs typeface="NikoshBAN" panose="02000000000000000000" pitchFamily="2" charset="0"/>
              </a:rPr>
              <a:t>পাঠঃ০৬</a:t>
            </a:r>
            <a:endParaRPr lang="en-US" sz="4000" dirty="0">
              <a:solidFill>
                <a:schemeClr val="bg1"/>
              </a:solidFill>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p:txBody>
          <a:bodyPr/>
          <a:lstStyle/>
          <a:p>
            <a:fld id="{F9BA2F9F-9838-4890-87A2-A65E720E0B9E}" type="datetime3">
              <a:rPr lang="en-US" smtClean="0"/>
              <a:t>15 November 2020</a:t>
            </a:fld>
            <a:endParaRPr lang="en-US"/>
          </a:p>
        </p:txBody>
      </p:sp>
      <p:sp>
        <p:nvSpPr>
          <p:cNvPr id="25"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79667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8153400" cy="27432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986"/>
          <a:stretch/>
        </p:blipFill>
        <p:spPr>
          <a:xfrm>
            <a:off x="609600" y="3224041"/>
            <a:ext cx="3948078" cy="226236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2284"/>
          <a:stretch/>
        </p:blipFill>
        <p:spPr>
          <a:xfrm>
            <a:off x="4648200" y="3200401"/>
            <a:ext cx="3962400" cy="2362200"/>
          </a:xfrm>
          <a:prstGeom prst="rect">
            <a:avLst/>
          </a:prstGeom>
        </p:spPr>
      </p:pic>
      <p:sp>
        <p:nvSpPr>
          <p:cNvPr id="5" name="Date Placeholder 4"/>
          <p:cNvSpPr>
            <a:spLocks noGrp="1"/>
          </p:cNvSpPr>
          <p:nvPr>
            <p:ph type="dt" sz="half" idx="10"/>
          </p:nvPr>
        </p:nvSpPr>
        <p:spPr/>
        <p:txBody>
          <a:bodyPr/>
          <a:lstStyle/>
          <a:p>
            <a:fld id="{626D4B7A-ED6E-4EBE-A84E-79CD92488F00}" type="datetime3">
              <a:rPr lang="en-US" smtClean="0"/>
              <a:t>15 November 2020</a:t>
            </a:fld>
            <a:endParaRPr lang="en-US"/>
          </a:p>
        </p:txBody>
      </p:sp>
      <p:sp>
        <p:nvSpPr>
          <p:cNvPr id="7" name="Footer Placeholder 4"/>
          <p:cNvSpPr>
            <a:spLocks noGrp="1"/>
          </p:cNvSpPr>
          <p:nvPr>
            <p:ph type="ftr" sz="quarter" idx="11"/>
          </p:nvPr>
        </p:nvSpPr>
        <p:spPr>
          <a:xfrm>
            <a:off x="775492" y="6499446"/>
            <a:ext cx="8000018" cy="244993"/>
          </a:xfrm>
        </p:spPr>
        <p:txBody>
          <a:bodyPr/>
          <a:lstStyle/>
          <a:p>
            <a:r>
              <a:rPr lang="as-IN" sz="2400" dirty="0" smtClean="0">
                <a:solidFill>
                  <a:schemeClr val="bg1"/>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649228" y="393510"/>
            <a:ext cx="6858000"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শ্রমিকের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রাসুলুল্লাহ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0811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ashVert">
          <a:fgClr>
            <a:srgbClr val="00B050"/>
          </a:fgClr>
          <a:bgClr>
            <a:srgbClr val="002060"/>
          </a:bgClr>
        </a:pattFill>
        <a:effectLst/>
      </p:bgPr>
    </p:bg>
    <p:spTree>
      <p:nvGrpSpPr>
        <p:cNvPr id="1" name=""/>
        <p:cNvGrpSpPr/>
        <p:nvPr/>
      </p:nvGrpSpPr>
      <p:grpSpPr>
        <a:xfrm>
          <a:off x="0" y="0"/>
          <a:ext cx="0" cy="0"/>
          <a:chOff x="0" y="0"/>
          <a:chExt cx="0" cy="0"/>
        </a:xfrm>
      </p:grpSpPr>
      <p:sp>
        <p:nvSpPr>
          <p:cNvPr id="2" name="Down Arrow 1"/>
          <p:cNvSpPr/>
          <p:nvPr/>
        </p:nvSpPr>
        <p:spPr>
          <a:xfrm>
            <a:off x="3125176" y="117143"/>
            <a:ext cx="2578426" cy="76996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smtClean="0">
                <a:latin typeface="NikoshBAN" pitchFamily="2" charset="0"/>
                <a:cs typeface="NikoshBAN" pitchFamily="2" charset="0"/>
              </a:rPr>
              <a:t>মূল্যায়ণ</a:t>
            </a:r>
            <a:endParaRPr lang="en-US" sz="3200" dirty="0" smtClean="0">
              <a:latin typeface="NikoshBAN" pitchFamily="2" charset="0"/>
              <a:cs typeface="NikoshBAN" pitchFamily="2" charset="0"/>
            </a:endParaRPr>
          </a:p>
          <a:p>
            <a:pPr algn="ctr"/>
            <a:endParaRPr lang="en-US" sz="1000" dirty="0"/>
          </a:p>
        </p:txBody>
      </p:sp>
      <p:sp>
        <p:nvSpPr>
          <p:cNvPr id="3" name="Rounded Rectangle 2"/>
          <p:cNvSpPr/>
          <p:nvPr/>
        </p:nvSpPr>
        <p:spPr>
          <a:xfrm>
            <a:off x="566289" y="582304"/>
            <a:ext cx="7696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dirty="0" err="1" smtClean="0">
                <a:latin typeface="NikoshBAN" pitchFamily="2" charset="0"/>
                <a:cs typeface="NikoshBAN" pitchFamily="2" charset="0"/>
              </a:rPr>
              <a:t>প্রশ্ন</a:t>
            </a:r>
            <a:r>
              <a:rPr lang="en-US" sz="3200" b="1" dirty="0" smtClean="0">
                <a:latin typeface="NikoshBAN" pitchFamily="2" charset="0"/>
                <a:cs typeface="NikoshBAN" pitchFamily="2" charset="0"/>
              </a:rPr>
              <a:t> : </a:t>
            </a:r>
            <a:r>
              <a:rPr lang="en-US" sz="3200" b="1" dirty="0" err="1" smtClean="0">
                <a:latin typeface="NikoshBAN" pitchFamily="2" charset="0"/>
                <a:cs typeface="NikoshBAN" pitchFamily="2" charset="0"/>
              </a:rPr>
              <a:t>আনাস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বছর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রাসুলের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খেদমতে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ছিলেন</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4" name="Rounded Rectangle 3"/>
          <p:cNvSpPr/>
          <p:nvPr/>
        </p:nvSpPr>
        <p:spPr>
          <a:xfrm>
            <a:off x="642489" y="1278340"/>
            <a:ext cx="2631179" cy="5231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b="1" dirty="0" smtClean="0">
                <a:latin typeface="NikoshBAN" pitchFamily="2" charset="0"/>
                <a:cs typeface="NikoshBAN" pitchFamily="2" charset="0"/>
              </a:rPr>
              <a:t>উ: </a:t>
            </a:r>
            <a:r>
              <a:rPr lang="en-US" sz="3600" b="1" dirty="0" err="1" smtClean="0">
                <a:latin typeface="NikoshBAN" pitchFamily="2" charset="0"/>
                <a:cs typeface="NikoshBAN" pitchFamily="2" charset="0"/>
              </a:rPr>
              <a:t>দশ</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বছর</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5" name="Rounded Rectangle 4"/>
          <p:cNvSpPr/>
          <p:nvPr/>
        </p:nvSpPr>
        <p:spPr>
          <a:xfrm>
            <a:off x="654999" y="1945943"/>
            <a:ext cx="7498862"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b="1" dirty="0" err="1" smtClean="0">
                <a:latin typeface="NikoshBAN" pitchFamily="2" charset="0"/>
                <a:cs typeface="NikoshBAN" pitchFamily="2" charset="0"/>
              </a:rPr>
              <a:t>প্রশ্ন</a:t>
            </a:r>
            <a:r>
              <a:rPr lang="en-US" sz="3200" b="1" dirty="0" smtClean="0">
                <a:latin typeface="NikoshBAN" pitchFamily="2" charset="0"/>
                <a:cs typeface="NikoshBAN" pitchFamily="2" charset="0"/>
              </a:rPr>
              <a:t> : </a:t>
            </a:r>
            <a:r>
              <a:rPr lang="en-US" sz="3200" b="1" dirty="0" err="1" smtClean="0">
                <a:latin typeface="NikoshBAN" pitchFamily="2" charset="0"/>
                <a:cs typeface="NikoshBAN" pitchFamily="2" charset="0"/>
              </a:rPr>
              <a:t>কখন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শ্রমিকের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পারিশ্রমিক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দেওয়া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উচিত</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6" name="Rounded Rectangle 5"/>
          <p:cNvSpPr/>
          <p:nvPr/>
        </p:nvSpPr>
        <p:spPr>
          <a:xfrm>
            <a:off x="642489" y="2639704"/>
            <a:ext cx="7169964" cy="533400"/>
          </a:xfrm>
          <a:prstGeom prst="round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b="1" dirty="0" smtClean="0">
                <a:latin typeface="NikoshBAN" pitchFamily="2" charset="0"/>
                <a:cs typeface="NikoshBAN" pitchFamily="2" charset="0"/>
              </a:rPr>
              <a:t>উ: </a:t>
            </a:r>
            <a:r>
              <a:rPr lang="en-US" sz="3600" b="1" dirty="0" err="1" smtClean="0">
                <a:latin typeface="NikoshBAN" pitchFamily="2" charset="0"/>
                <a:cs typeface="NikoshBAN" pitchFamily="2" charset="0"/>
              </a:rPr>
              <a:t>শ্রমিকের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গায়ের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ঘাম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শুখানোর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পূর্বে</a:t>
            </a:r>
            <a:r>
              <a:rPr lang="en-US" sz="3600" b="1" dirty="0" smtClean="0">
                <a:latin typeface="NikoshBAN" pitchFamily="2" charset="0"/>
                <a:cs typeface="NikoshBAN" pitchFamily="2" charset="0"/>
              </a:rPr>
              <a:t>।</a:t>
            </a:r>
            <a:endParaRPr lang="en-US" sz="3600" b="1" dirty="0">
              <a:latin typeface="NikoshBAN" pitchFamily="2" charset="0"/>
              <a:cs typeface="NikoshBAN" pitchFamily="2" charset="0"/>
            </a:endParaRPr>
          </a:p>
        </p:txBody>
      </p:sp>
      <p:sp>
        <p:nvSpPr>
          <p:cNvPr id="7" name="Rounded Rectangle 6"/>
          <p:cNvSpPr/>
          <p:nvPr/>
        </p:nvSpPr>
        <p:spPr>
          <a:xfrm>
            <a:off x="642489" y="3249304"/>
            <a:ext cx="7169964"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b="1" dirty="0" err="1" smtClean="0">
                <a:latin typeface="NikoshBAN" pitchFamily="2" charset="0"/>
                <a:cs typeface="NikoshBAN" pitchFamily="2" charset="0"/>
              </a:rPr>
              <a:t>প্রশ্ন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মালিক-শ্রমিক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সম্পর্ক</a:t>
            </a:r>
            <a:r>
              <a:rPr lang="en-US" sz="3600" b="1" dirty="0" smtClean="0">
                <a:latin typeface="NikoshBAN" pitchFamily="2" charset="0"/>
                <a:cs typeface="NikoshBAN" pitchFamily="2" charset="0"/>
              </a:rPr>
              <a:t> </a:t>
            </a:r>
            <a:r>
              <a:rPr lang="en-US" sz="3600" b="1" dirty="0" err="1">
                <a:latin typeface="NikoshBAN" pitchFamily="2" charset="0"/>
                <a:cs typeface="NikoshBAN" pitchFamily="2" charset="0"/>
              </a:rPr>
              <a:t>কেমন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হওয়া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উচিত</a:t>
            </a:r>
            <a:r>
              <a:rPr lang="en-US" sz="3600" b="1" dirty="0">
                <a:latin typeface="NikoshBAN" pitchFamily="2" charset="0"/>
                <a:cs typeface="NikoshBAN" pitchFamily="2" charset="0"/>
              </a:rPr>
              <a:t>?</a:t>
            </a:r>
            <a:endParaRPr lang="en-US" sz="3600" b="1" dirty="0">
              <a:latin typeface="SutonnyMJ" pitchFamily="2" charset="0"/>
              <a:cs typeface="SutonnyMJ" pitchFamily="2" charset="0"/>
            </a:endParaRPr>
          </a:p>
        </p:txBody>
      </p:sp>
      <p:sp>
        <p:nvSpPr>
          <p:cNvPr id="8" name="Rounded Rectangle 7"/>
          <p:cNvSpPr/>
          <p:nvPr/>
        </p:nvSpPr>
        <p:spPr>
          <a:xfrm>
            <a:off x="642489" y="3935104"/>
            <a:ext cx="2039164"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b="1" dirty="0" smtClean="0">
                <a:latin typeface="NikoshBAN" pitchFamily="2" charset="0"/>
                <a:cs typeface="NikoshBAN" pitchFamily="2" charset="0"/>
              </a:rPr>
              <a:t>উ: </a:t>
            </a:r>
            <a:r>
              <a:rPr lang="en-US" sz="3600" b="1" dirty="0" err="1" smtClean="0">
                <a:latin typeface="NikoshBAN" pitchFamily="2" charset="0"/>
                <a:cs typeface="NikoshBAN" pitchFamily="2" charset="0"/>
              </a:rPr>
              <a:t>উত্তম</a:t>
            </a:r>
            <a:endParaRPr lang="en-US" sz="3600" b="1" dirty="0">
              <a:latin typeface="NikoshBAN" pitchFamily="2" charset="0"/>
              <a:cs typeface="NikoshBAN" pitchFamily="2" charset="0"/>
            </a:endParaRPr>
          </a:p>
        </p:txBody>
      </p:sp>
      <p:sp>
        <p:nvSpPr>
          <p:cNvPr id="9" name="Rounded Rectangle 8"/>
          <p:cNvSpPr/>
          <p:nvPr/>
        </p:nvSpPr>
        <p:spPr>
          <a:xfrm>
            <a:off x="566289" y="4544704"/>
            <a:ext cx="4407226" cy="609600"/>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err="1" smtClean="0">
                <a:latin typeface="NikoshBAN" pitchFamily="2" charset="0"/>
                <a:cs typeface="NikoshBAN" pitchFamily="2" charset="0"/>
              </a:rPr>
              <a:t>প্রশ্ন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শ্রমিক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বলে</a:t>
            </a:r>
            <a:r>
              <a:rPr lang="en-US" sz="3600" b="1" dirty="0" smtClean="0">
                <a:latin typeface="NikoshBAN" pitchFamily="2" charset="0"/>
                <a:cs typeface="NikoshBAN" pitchFamily="2" charset="0"/>
              </a:rPr>
              <a:t>?</a:t>
            </a:r>
            <a:endParaRPr lang="en-US" sz="3600" b="1" dirty="0">
              <a:latin typeface="NikoshBAN" pitchFamily="2" charset="0"/>
              <a:cs typeface="NikoshBAN" pitchFamily="2" charset="0"/>
            </a:endParaRPr>
          </a:p>
        </p:txBody>
      </p:sp>
      <p:sp>
        <p:nvSpPr>
          <p:cNvPr id="10" name="Rounded Rectangle 9"/>
          <p:cNvSpPr/>
          <p:nvPr/>
        </p:nvSpPr>
        <p:spPr>
          <a:xfrm>
            <a:off x="566289" y="5230504"/>
            <a:ext cx="7761979" cy="1219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smtClean="0">
                <a:latin typeface="NikoshBAN" pitchFamily="2" charset="0"/>
                <a:cs typeface="NikoshBAN" pitchFamily="2" charset="0"/>
              </a:rPr>
              <a:t>উ: </a:t>
            </a:r>
            <a:r>
              <a:rPr lang="bn-BD" sz="3200" dirty="0" smtClean="0">
                <a:effectLst>
                  <a:outerShdw blurRad="38100" dist="38100" dir="2700000" algn="tl">
                    <a:srgbClr val="000000">
                      <a:alpha val="43137"/>
                    </a:srgbClr>
                  </a:outerShdw>
                </a:effectLst>
                <a:latin typeface="NikoshBAN" pitchFamily="2" charset="0"/>
                <a:cs typeface="NikoshBAN" pitchFamily="2" charset="0"/>
              </a:rPr>
              <a:t>যারা দৈনন্দিন জীবনে </a:t>
            </a:r>
            <a:r>
              <a:rPr lang="bn-BD" sz="3200" dirty="0">
                <a:effectLst>
                  <a:outerShdw blurRad="38100" dist="38100" dir="2700000" algn="tl">
                    <a:srgbClr val="000000">
                      <a:alpha val="43137"/>
                    </a:srgbClr>
                  </a:outerShdw>
                </a:effectLst>
                <a:latin typeface="NikoshBAN" pitchFamily="2" charset="0"/>
                <a:cs typeface="NikoshBAN" pitchFamily="2" charset="0"/>
              </a:rPr>
              <a:t>নির্দিষ্ট পারিশ্রমিকের বিনিময়ে অন্যের কাজ সম্পাদন করেন তাদের শ্রমিক বলে </a:t>
            </a:r>
            <a:r>
              <a:rPr lang="bn-BD" sz="3200" dirty="0" smtClean="0">
                <a:effectLst>
                  <a:outerShdw blurRad="38100" dist="38100" dir="2700000" algn="tl">
                    <a:srgbClr val="000000">
                      <a:alpha val="43137"/>
                    </a:srgbClr>
                  </a:outerShdw>
                </a:effectLst>
                <a:latin typeface="NikoshBAN" pitchFamily="2" charset="0"/>
                <a:cs typeface="NikoshBAN" pitchFamily="2" charset="0"/>
              </a:rPr>
              <a:t>।</a:t>
            </a:r>
          </a:p>
        </p:txBody>
      </p:sp>
      <p:sp>
        <p:nvSpPr>
          <p:cNvPr id="11" name="Date Placeholder 10"/>
          <p:cNvSpPr>
            <a:spLocks noGrp="1"/>
          </p:cNvSpPr>
          <p:nvPr>
            <p:ph type="dt" sz="half" idx="10"/>
          </p:nvPr>
        </p:nvSpPr>
        <p:spPr>
          <a:xfrm>
            <a:off x="7238311" y="5916304"/>
            <a:ext cx="1148283" cy="279400"/>
          </a:xfrm>
        </p:spPr>
        <p:txBody>
          <a:bodyPr/>
          <a:lstStyle/>
          <a:p>
            <a:fld id="{0B8930DE-96A7-47D8-BEB4-F784D6F307A5}" type="datetime3">
              <a:rPr lang="en-US" smtClean="0"/>
              <a:t>15 November 2020</a:t>
            </a:fld>
            <a:endParaRPr lang="en-US" dirty="0"/>
          </a:p>
        </p:txBody>
      </p:sp>
      <p:sp>
        <p:nvSpPr>
          <p:cNvPr id="13" name="Footer Placeholder 4"/>
          <p:cNvSpPr>
            <a:spLocks noGrp="1"/>
          </p:cNvSpPr>
          <p:nvPr>
            <p:ph type="ftr" sz="quarter" idx="11"/>
          </p:nvPr>
        </p:nvSpPr>
        <p:spPr>
          <a:xfrm>
            <a:off x="827810" y="6544871"/>
            <a:ext cx="8000018" cy="244993"/>
          </a:xfrm>
        </p:spPr>
        <p:txBody>
          <a:bodyPr/>
          <a:lstStyle/>
          <a:p>
            <a:r>
              <a:rPr lang="as-IN" sz="2400" dirty="0" smtClean="0">
                <a:solidFill>
                  <a:schemeClr val="bg1"/>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67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0" fill="hold"/>
                                        <p:tgtEl>
                                          <p:spTgt spid="6"/>
                                        </p:tgtEl>
                                        <p:attrNameLst>
                                          <p:attrName>ppt_x</p:attrName>
                                        </p:attrNameLst>
                                      </p:cBhvr>
                                      <p:tavLst>
                                        <p:tav tm="0">
                                          <p:val>
                                            <p:strVal val="#ppt_x"/>
                                          </p:val>
                                        </p:tav>
                                        <p:tav tm="100000">
                                          <p:val>
                                            <p:strVal val="#ppt_x"/>
                                          </p:val>
                                        </p:tav>
                                      </p:tavLst>
                                    </p:anim>
                                    <p:anim calcmode="lin" valueType="num">
                                      <p:cBhvr additive="base">
                                        <p:cTn id="2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to="" calcmode="lin" valueType="num">
                                      <p:cBhvr>
                                        <p:cTn id="34" dur="1" fill="hold"/>
                                        <p:tgtEl>
                                          <p:spTgt spid="7"/>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0" fill="hold"/>
                                        <p:tgtEl>
                                          <p:spTgt spid="8"/>
                                        </p:tgtEl>
                                        <p:attrNameLst>
                                          <p:attrName>ppt_x</p:attrName>
                                        </p:attrNameLst>
                                      </p:cBhvr>
                                      <p:tavLst>
                                        <p:tav tm="0">
                                          <p:val>
                                            <p:strVal val="#ppt_x"/>
                                          </p:val>
                                        </p:tav>
                                        <p:tav tm="100000">
                                          <p:val>
                                            <p:strVal val="#ppt_x"/>
                                          </p:val>
                                        </p:tav>
                                      </p:tavLst>
                                    </p:anim>
                                    <p:anim calcmode="lin" valueType="num">
                                      <p:cBhvr additive="base">
                                        <p:cTn id="40"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0" fill="hold"/>
                                        <p:tgtEl>
                                          <p:spTgt spid="10"/>
                                        </p:tgtEl>
                                        <p:attrNameLst>
                                          <p:attrName>ppt_x</p:attrName>
                                        </p:attrNameLst>
                                      </p:cBhvr>
                                      <p:tavLst>
                                        <p:tav tm="0">
                                          <p:val>
                                            <p:strVal val="#ppt_x"/>
                                          </p:val>
                                        </p:tav>
                                        <p:tav tm="100000">
                                          <p:val>
                                            <p:strVal val="#ppt_x"/>
                                          </p:val>
                                        </p:tav>
                                      </p:tavLst>
                                    </p:anim>
                                    <p:anim calcmode="lin" valueType="num">
                                      <p:cBhvr additive="base">
                                        <p:cTn id="5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lgCheck">
          <a:fgClr>
            <a:srgbClr val="00B050"/>
          </a:fgClr>
          <a:bgClr>
            <a:srgbClr val="002060"/>
          </a:bgClr>
        </a:pattFill>
        <a:effectLst/>
      </p:bgPr>
    </p:bg>
    <p:spTree>
      <p:nvGrpSpPr>
        <p:cNvPr id="1" name=""/>
        <p:cNvGrpSpPr/>
        <p:nvPr/>
      </p:nvGrpSpPr>
      <p:grpSpPr>
        <a:xfrm>
          <a:off x="0" y="0"/>
          <a:ext cx="0" cy="0"/>
          <a:chOff x="0" y="0"/>
          <a:chExt cx="0" cy="0"/>
        </a:xfrm>
      </p:grpSpPr>
      <p:sp>
        <p:nvSpPr>
          <p:cNvPr id="2" name="Rounded Rectangle 1"/>
          <p:cNvSpPr/>
          <p:nvPr/>
        </p:nvSpPr>
        <p:spPr>
          <a:xfrm>
            <a:off x="3048000" y="535827"/>
            <a:ext cx="2700580" cy="416312"/>
          </a:xfrm>
          <a:prstGeom prst="roundRect">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smtClean="0">
                <a:latin typeface="NikoshBAN" pitchFamily="2" charset="0"/>
                <a:cs typeface="NikoshBAN" pitchFamily="2" charset="0"/>
              </a:rPr>
              <a:t>বাড়ির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কাজ</a:t>
            </a:r>
            <a:endParaRPr lang="en-US" sz="4400" b="1" dirty="0">
              <a:latin typeface="NikoshBAN" pitchFamily="2" charset="0"/>
              <a:cs typeface="NikoshBAN" pitchFamily="2" charset="0"/>
            </a:endParaRPr>
          </a:p>
        </p:txBody>
      </p:sp>
      <p:sp>
        <p:nvSpPr>
          <p:cNvPr id="3" name="Rounded Rectangle 2"/>
          <p:cNvSpPr/>
          <p:nvPr/>
        </p:nvSpPr>
        <p:spPr>
          <a:xfrm>
            <a:off x="654803" y="1022467"/>
            <a:ext cx="7848600" cy="2259980"/>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just"/>
            <a:r>
              <a:rPr lang="en-US" sz="2800" dirty="0" err="1" smtClean="0">
                <a:latin typeface="NikoshBAN" pitchFamily="2" charset="0"/>
                <a:cs typeface="NikoshBAN" pitchFamily="2" charset="0"/>
              </a:rPr>
              <a:t>আনিছ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সাভারে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গার্মেন্টস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কারখানার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যাব</a:t>
            </a:r>
            <a:r>
              <a:rPr lang="en-US" sz="2800" dirty="0" smtClean="0">
                <a:latin typeface="NikoshBAN" pitchFamily="2" charset="0"/>
                <a:cs typeface="NikoshBAN" pitchFamily="2" charset="0"/>
              </a:rPr>
              <a:t>ৎ </a:t>
            </a:r>
            <a:r>
              <a:rPr lang="en-US" sz="2800" dirty="0" err="1" smtClean="0">
                <a:latin typeface="NikoshBAN" pitchFamily="2" charset="0"/>
                <a:cs typeface="NikoshBAN" pitchFamily="2" charset="0"/>
              </a:rPr>
              <a:t>শ্রমিকদের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শ্রমিকরা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চাইলে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আগামী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মাসেও</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শ্রমিকরা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কারখানায়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ভাংচুর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চালায়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প্রচুর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ক্ষয়-ক্ষতি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4" name="Rounded Rectangle 3"/>
          <p:cNvSpPr/>
          <p:nvPr/>
        </p:nvSpPr>
        <p:spPr>
          <a:xfrm>
            <a:off x="766549" y="3423104"/>
            <a:ext cx="7848600" cy="2438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sz="2800" b="1" dirty="0" smtClean="0">
                <a:latin typeface="NikoshBAN" pitchFamily="2" charset="0"/>
                <a:cs typeface="NikoshBAN" pitchFamily="2" charset="0"/>
              </a:rPr>
              <a:t>ক ) </a:t>
            </a:r>
            <a:r>
              <a:rPr lang="en-US" sz="2800" b="1" dirty="0" err="1" smtClean="0">
                <a:latin typeface="NikoshBAN" pitchFamily="2" charset="0"/>
                <a:cs typeface="NikoshBAN" pitchFamily="2" charset="0"/>
              </a:rPr>
              <a:t>রাসুল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একজন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কর্মচিারীকে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কতবার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ক্ষমা</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বলেছেন</a:t>
            </a:r>
            <a:r>
              <a:rPr lang="en-US" sz="2800" b="1" dirty="0" smtClean="0">
                <a:latin typeface="NikoshBAN" pitchFamily="2" charset="0"/>
                <a:cs typeface="NikoshBAN" pitchFamily="2" charset="0"/>
              </a:rPr>
              <a:t>?</a:t>
            </a:r>
          </a:p>
          <a:p>
            <a:r>
              <a:rPr lang="en-US" sz="2800" b="1" dirty="0" smtClean="0">
                <a:latin typeface="NikoshBAN" pitchFamily="2" charset="0"/>
                <a:cs typeface="NikoshBAN" pitchFamily="2" charset="0"/>
              </a:rPr>
              <a:t>খ ) </a:t>
            </a:r>
            <a:r>
              <a:rPr lang="en-US" sz="2800" b="1" dirty="0" err="1" smtClean="0">
                <a:latin typeface="NikoshBAN" pitchFamily="2" charset="0"/>
                <a:cs typeface="NikoshBAN" pitchFamily="2" charset="0"/>
              </a:rPr>
              <a:t>মালিক</a:t>
            </a:r>
            <a:r>
              <a:rPr lang="en-US" sz="2800" b="1" dirty="0" err="1">
                <a:latin typeface="NikoshBAN" pitchFamily="2" charset="0"/>
                <a:cs typeface="NikoshBAN" pitchFamily="2" charset="0"/>
              </a:rPr>
              <a:t>-</a:t>
            </a:r>
            <a:r>
              <a:rPr lang="en-US" sz="2800" b="1" dirty="0" err="1" smtClean="0">
                <a:latin typeface="NikoshBAN" pitchFamily="2" charset="0"/>
                <a:cs typeface="NikoshBAN" pitchFamily="2" charset="0"/>
              </a:rPr>
              <a:t>শ্রমিক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সম্পকৃ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কেমন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হওয়া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উচিত</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ব্যাখ্যা</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কর</a:t>
            </a:r>
            <a:r>
              <a:rPr lang="en-US" sz="2800" b="1" dirty="0" smtClean="0">
                <a:latin typeface="NikoshBAN" pitchFamily="2" charset="0"/>
                <a:cs typeface="NikoshBAN" pitchFamily="2" charset="0"/>
              </a:rPr>
              <a:t>।</a:t>
            </a:r>
          </a:p>
          <a:p>
            <a:r>
              <a:rPr lang="en-US" sz="2800" b="1" dirty="0" smtClean="0">
                <a:latin typeface="NikoshBAN" pitchFamily="2" charset="0"/>
                <a:cs typeface="NikoshBAN" pitchFamily="2" charset="0"/>
              </a:rPr>
              <a:t>গ ) </a:t>
            </a:r>
            <a:r>
              <a:rPr lang="en-US" sz="2800" b="1" dirty="0" err="1" smtClean="0">
                <a:latin typeface="NikoshBAN" pitchFamily="2" charset="0"/>
                <a:cs typeface="NikoshBAN" pitchFamily="2" charset="0"/>
              </a:rPr>
              <a:t>কারখানায়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বিশৃংখলার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কারণ</a:t>
            </a:r>
            <a:r>
              <a:rPr lang="en-US" sz="2800" b="1" dirty="0" smtClean="0">
                <a:latin typeface="NikoshBAN" pitchFamily="2" charset="0"/>
                <a:cs typeface="NikoshBAN" pitchFamily="2" charset="0"/>
              </a:rPr>
              <a:t> </a:t>
            </a:r>
            <a:r>
              <a:rPr lang="en-US" sz="2800" b="1" dirty="0" err="1">
                <a:latin typeface="NikoshBAN" pitchFamily="2" charset="0"/>
                <a:cs typeface="NikoshBAN" pitchFamily="2" charset="0"/>
              </a:rPr>
              <a:t>বিশ্লেষণ</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কর</a:t>
            </a:r>
            <a:r>
              <a:rPr lang="en-US" sz="2800" b="1" dirty="0">
                <a:latin typeface="NikoshBAN" pitchFamily="2" charset="0"/>
                <a:cs typeface="NikoshBAN" pitchFamily="2" charset="0"/>
              </a:rPr>
              <a:t> ।</a:t>
            </a:r>
          </a:p>
          <a:p>
            <a:r>
              <a:rPr lang="en-US" sz="2800" b="1" dirty="0" smtClean="0">
                <a:latin typeface="NikoshBAN" pitchFamily="2" charset="0"/>
                <a:cs typeface="NikoshBAN" pitchFamily="2" charset="0"/>
              </a:rPr>
              <a:t>ঘ ) </a:t>
            </a:r>
            <a:r>
              <a:rPr lang="en-US" sz="2800" b="1" dirty="0" err="1" smtClean="0">
                <a:latin typeface="NikoshBAN" pitchFamily="2" charset="0"/>
                <a:cs typeface="NikoshBAN" pitchFamily="2" charset="0"/>
              </a:rPr>
              <a:t>উদ্দীপকের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আলোকে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মালিক-শ্রমিকের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আচরণ</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কতটুকু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শরিয়ত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সম্মত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হয়েছে</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মূল্যায়ণ</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
        <p:nvSpPr>
          <p:cNvPr id="5" name="Date Placeholder 4"/>
          <p:cNvSpPr>
            <a:spLocks noGrp="1"/>
          </p:cNvSpPr>
          <p:nvPr>
            <p:ph type="dt" sz="half" idx="10"/>
          </p:nvPr>
        </p:nvSpPr>
        <p:spPr>
          <a:xfrm>
            <a:off x="7010400" y="5975689"/>
            <a:ext cx="1480549" cy="287867"/>
          </a:xfrm>
        </p:spPr>
        <p:txBody>
          <a:bodyPr/>
          <a:lstStyle/>
          <a:p>
            <a:fld id="{A0871ABF-821E-4A7C-99F5-24A288E3A740}" type="datetime3">
              <a:rPr lang="en-US" sz="900" smtClean="0"/>
              <a:t>15 November 2020</a:t>
            </a:fld>
            <a:endParaRPr lang="en-US" sz="900" dirty="0"/>
          </a:p>
        </p:txBody>
      </p:sp>
      <p:sp>
        <p:nvSpPr>
          <p:cNvPr id="8" name="Footer Placeholder 4"/>
          <p:cNvSpPr>
            <a:spLocks noGrp="1"/>
          </p:cNvSpPr>
          <p:nvPr>
            <p:ph type="ftr" sz="quarter" idx="11"/>
          </p:nvPr>
        </p:nvSpPr>
        <p:spPr>
          <a:xfrm>
            <a:off x="827810" y="6544871"/>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2607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4500" decel="100000" fill="hold"/>
                                        <p:tgtEl>
                                          <p:spTgt spid="2"/>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4"/>
                                        </p:tgtEl>
                                        <p:attrNameLst>
                                          <p:attrName>style.visibility</p:attrName>
                                        </p:attrNameLst>
                                      </p:cBhvr>
                                      <p:to>
                                        <p:strVal val="visible"/>
                                      </p:to>
                                    </p:set>
                                    <p:set>
                                      <p:cBhvr>
                                        <p:cTn id="23" dur="455" fill="hold">
                                          <p:stCondLst>
                                            <p:cond delay="0"/>
                                          </p:stCondLst>
                                        </p:cTn>
                                        <p:tgtEl>
                                          <p:spTgt spid="4"/>
                                        </p:tgtEl>
                                        <p:attrNameLst>
                                          <p:attrName>style.rotation</p:attrName>
                                        </p:attrNameLst>
                                      </p:cBhvr>
                                      <p:to>
                                        <p:strVal val="-45.0"/>
                                      </p:to>
                                    </p:set>
                                    <p:anim calcmode="lin" valueType="num">
                                      <p:cBhvr>
                                        <p:cTn id="2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otGrid">
          <a:fgClr>
            <a:srgbClr val="00B050"/>
          </a:fgClr>
          <a:bgClr>
            <a:srgbClr val="002060"/>
          </a:bgClr>
        </a:patt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58556" y="5960533"/>
            <a:ext cx="1148283" cy="279400"/>
          </a:xfrm>
        </p:spPr>
        <p:txBody>
          <a:bodyPr/>
          <a:lstStyle/>
          <a:p>
            <a:fld id="{B34C661C-448F-47A1-8538-727654135485}" type="datetime3">
              <a:rPr lang="en-US" smtClean="0"/>
              <a:t>15 November 2020</a:t>
            </a:fld>
            <a:endParaRPr lang="en-US" dirty="0"/>
          </a:p>
        </p:txBody>
      </p:sp>
      <p:sp>
        <p:nvSpPr>
          <p:cNvPr id="4" name="Footer Placeholder 2"/>
          <p:cNvSpPr txBox="1">
            <a:spLocks/>
          </p:cNvSpPr>
          <p:nvPr/>
        </p:nvSpPr>
        <p:spPr>
          <a:xfrm>
            <a:off x="655093" y="6437312"/>
            <a:ext cx="7833814" cy="420688"/>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s-IN" sz="240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
        <p:nvSpPr>
          <p:cNvPr id="6" name="Donut 5"/>
          <p:cNvSpPr/>
          <p:nvPr/>
        </p:nvSpPr>
        <p:spPr>
          <a:xfrm>
            <a:off x="1064526" y="586854"/>
            <a:ext cx="6768172" cy="5653079"/>
          </a:xfrm>
          <a:prstGeom prst="donut">
            <a:avLst/>
          </a:prstGeom>
          <a:pattFill prst="lgCheck">
            <a:fgClr>
              <a:srgbClr val="002060"/>
            </a:fgClr>
            <a:bgClr>
              <a:srgbClr val="00B0F0"/>
            </a:bgClr>
          </a:pattFill>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2880" dirty="0">
              <a:solidFill>
                <a:srgbClr val="002060"/>
              </a:solidFill>
              <a:latin typeface="NikoshBAN" panose="02000000000000000000" pitchFamily="2" charset="0"/>
              <a:cs typeface="NikoshBAN" panose="02000000000000000000" pitchFamily="2" charset="0"/>
            </a:endParaRPr>
          </a:p>
        </p:txBody>
      </p:sp>
      <p:sp>
        <p:nvSpPr>
          <p:cNvPr id="7" name="TextBox 5"/>
          <p:cNvSpPr txBox="1">
            <a:spLocks noChangeArrowheads="1"/>
          </p:cNvSpPr>
          <p:nvPr/>
        </p:nvSpPr>
        <p:spPr bwMode="auto">
          <a:xfrm>
            <a:off x="2457354" y="1206516"/>
            <a:ext cx="4158132" cy="701731"/>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3960" dirty="0" err="1" smtClean="0">
                <a:solidFill>
                  <a:srgbClr val="002060"/>
                </a:solidFill>
                <a:latin typeface="NikoshBAN" panose="02000000000000000000" pitchFamily="2" charset="0"/>
                <a:cs typeface="NikoshBAN" panose="02000000000000000000" pitchFamily="2" charset="0"/>
              </a:rPr>
              <a:t>আজকের</a:t>
            </a:r>
            <a:r>
              <a:rPr lang="en-US" sz="3960" dirty="0" smtClean="0">
                <a:solidFill>
                  <a:srgbClr val="002060"/>
                </a:solidFill>
                <a:latin typeface="NikoshBAN" panose="02000000000000000000" pitchFamily="2" charset="0"/>
                <a:cs typeface="NikoshBAN" panose="02000000000000000000" pitchFamily="2" charset="0"/>
              </a:rPr>
              <a:t> </a:t>
            </a:r>
            <a:r>
              <a:rPr lang="en-US" sz="3960" dirty="0" err="1" smtClean="0">
                <a:solidFill>
                  <a:srgbClr val="002060"/>
                </a:solidFill>
                <a:latin typeface="NikoshBAN" panose="02000000000000000000" pitchFamily="2" charset="0"/>
                <a:cs typeface="NikoshBAN" panose="02000000000000000000" pitchFamily="2" charset="0"/>
              </a:rPr>
              <a:t>অনলাইন</a:t>
            </a:r>
            <a:r>
              <a:rPr lang="en-US" sz="3960" dirty="0" smtClean="0">
                <a:solidFill>
                  <a:srgbClr val="002060"/>
                </a:solidFill>
                <a:latin typeface="NikoshBAN" panose="02000000000000000000" pitchFamily="2" charset="0"/>
                <a:cs typeface="NikoshBAN" panose="02000000000000000000" pitchFamily="2" charset="0"/>
              </a:rPr>
              <a:t> </a:t>
            </a:r>
            <a:r>
              <a:rPr lang="en-US" sz="3960" dirty="0" err="1">
                <a:solidFill>
                  <a:srgbClr val="002060"/>
                </a:solidFill>
                <a:latin typeface="NikoshBAN" panose="02000000000000000000" pitchFamily="2" charset="0"/>
                <a:cs typeface="NikoshBAN" panose="02000000000000000000" pitchFamily="2" charset="0"/>
              </a:rPr>
              <a:t>ক্লাশে</a:t>
            </a:r>
            <a:endParaRPr lang="en-US" sz="3960" dirty="0">
              <a:solidFill>
                <a:srgbClr val="002060"/>
              </a:solidFill>
            </a:endParaRPr>
          </a:p>
        </p:txBody>
      </p:sp>
      <p:sp>
        <p:nvSpPr>
          <p:cNvPr id="8" name="TextBox 6"/>
          <p:cNvSpPr txBox="1">
            <a:spLocks noChangeArrowheads="1"/>
          </p:cNvSpPr>
          <p:nvPr/>
        </p:nvSpPr>
        <p:spPr bwMode="auto">
          <a:xfrm>
            <a:off x="6512958" y="2715376"/>
            <a:ext cx="1165860" cy="535531"/>
          </a:xfrm>
          <a:prstGeom prst="rect">
            <a:avLst/>
          </a:prstGeom>
          <a:ln/>
          <a:extLst/>
        </p:spPr>
        <p:style>
          <a:lnRef idx="1">
            <a:schemeClr val="accent2"/>
          </a:lnRef>
          <a:fillRef idx="3">
            <a:schemeClr val="accent2"/>
          </a:fillRef>
          <a:effectRef idx="2">
            <a:schemeClr val="accent2"/>
          </a:effectRef>
          <a:fontRef idx="minor">
            <a:schemeClr val="lt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880" dirty="0" err="1">
                <a:solidFill>
                  <a:srgbClr val="002060"/>
                </a:solidFill>
                <a:latin typeface="NikoshBAN" panose="02000000000000000000" pitchFamily="2" charset="0"/>
                <a:cs typeface="NikoshBAN" panose="02000000000000000000" pitchFamily="2" charset="0"/>
              </a:rPr>
              <a:t>সবাইকে</a:t>
            </a:r>
            <a:endParaRPr lang="en-US" sz="2880" dirty="0">
              <a:solidFill>
                <a:srgbClr val="002060"/>
              </a:solidFill>
              <a:latin typeface="NikoshBAN" panose="02000000000000000000" pitchFamily="2" charset="0"/>
              <a:cs typeface="NikoshBAN" panose="02000000000000000000" pitchFamily="2" charset="0"/>
            </a:endParaRPr>
          </a:p>
        </p:txBody>
      </p:sp>
      <p:sp>
        <p:nvSpPr>
          <p:cNvPr id="9" name="TextBox 7"/>
          <p:cNvSpPr txBox="1">
            <a:spLocks noChangeArrowheads="1"/>
          </p:cNvSpPr>
          <p:nvPr/>
        </p:nvSpPr>
        <p:spPr bwMode="auto">
          <a:xfrm>
            <a:off x="5851212" y="4537554"/>
            <a:ext cx="1097280" cy="535531"/>
          </a:xfrm>
          <a:prstGeom prst="rect">
            <a:avLst/>
          </a:prstGeom>
          <a:ln/>
          <a:extLst/>
        </p:spPr>
        <p:style>
          <a:lnRef idx="1">
            <a:schemeClr val="accent2"/>
          </a:lnRef>
          <a:fillRef idx="3">
            <a:schemeClr val="accent2"/>
          </a:fillRef>
          <a:effectRef idx="2">
            <a:schemeClr val="accent2"/>
          </a:effectRef>
          <a:fontRef idx="minor">
            <a:schemeClr val="lt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880" dirty="0" err="1">
                <a:solidFill>
                  <a:srgbClr val="002060"/>
                </a:solidFill>
                <a:latin typeface="NikoshBAN" panose="02000000000000000000" pitchFamily="2" charset="0"/>
                <a:cs typeface="NikoshBAN" panose="02000000000000000000" pitchFamily="2" charset="0"/>
              </a:rPr>
              <a:t>ধন্যবাদ</a:t>
            </a:r>
            <a:endParaRPr lang="en-US" sz="2880" dirty="0">
              <a:solidFill>
                <a:srgbClr val="002060"/>
              </a:solidFill>
              <a:latin typeface="NikoshBAN" panose="02000000000000000000" pitchFamily="2" charset="0"/>
              <a:cs typeface="NikoshBAN" panose="02000000000000000000" pitchFamily="2" charset="0"/>
            </a:endParaRPr>
          </a:p>
        </p:txBody>
      </p:sp>
      <p:sp>
        <p:nvSpPr>
          <p:cNvPr id="10" name="TextBox 8"/>
          <p:cNvSpPr txBox="1">
            <a:spLocks noChangeArrowheads="1"/>
          </p:cNvSpPr>
          <p:nvPr/>
        </p:nvSpPr>
        <p:spPr bwMode="auto">
          <a:xfrm>
            <a:off x="3929873" y="5324532"/>
            <a:ext cx="1508760" cy="535531"/>
          </a:xfrm>
          <a:prstGeom prst="rect">
            <a:avLst/>
          </a:prstGeom>
          <a:ln/>
          <a:extLst/>
        </p:spPr>
        <p:style>
          <a:lnRef idx="0">
            <a:schemeClr val="accent4"/>
          </a:lnRef>
          <a:fillRef idx="3">
            <a:schemeClr val="accent4"/>
          </a:fillRef>
          <a:effectRef idx="3">
            <a:schemeClr val="accent4"/>
          </a:effectRef>
          <a:fontRef idx="minor">
            <a:schemeClr val="lt1"/>
          </a:fontRef>
        </p:style>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880" dirty="0" err="1">
                <a:solidFill>
                  <a:srgbClr val="002060"/>
                </a:solidFill>
                <a:latin typeface="NikoshBAN" panose="02000000000000000000" pitchFamily="2" charset="0"/>
                <a:cs typeface="NikoshBAN" panose="02000000000000000000" pitchFamily="2" charset="0"/>
              </a:rPr>
              <a:t>জানিয়ে</a:t>
            </a:r>
            <a:endParaRPr lang="en-US" sz="2880" dirty="0">
              <a:solidFill>
                <a:srgbClr val="002060"/>
              </a:solidFill>
              <a:latin typeface="NikoshBAN" panose="02000000000000000000" pitchFamily="2" charset="0"/>
              <a:cs typeface="NikoshBAN" panose="02000000000000000000" pitchFamily="2" charset="0"/>
            </a:endParaRPr>
          </a:p>
        </p:txBody>
      </p:sp>
      <p:sp>
        <p:nvSpPr>
          <p:cNvPr id="11" name="TextBox 9"/>
          <p:cNvSpPr txBox="1">
            <a:spLocks noChangeArrowheads="1"/>
          </p:cNvSpPr>
          <p:nvPr/>
        </p:nvSpPr>
        <p:spPr bwMode="auto">
          <a:xfrm>
            <a:off x="1813276" y="4805320"/>
            <a:ext cx="1645920" cy="535531"/>
          </a:xfrm>
          <a:prstGeom prst="rect">
            <a:avLst/>
          </a:prstGeom>
          <a:solidFill>
            <a:srgbClr val="00B0F0"/>
          </a:solidFill>
          <a:ln>
            <a:noFill/>
          </a:ln>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880" dirty="0" err="1">
                <a:solidFill>
                  <a:srgbClr val="002060"/>
                </a:solidFill>
                <a:latin typeface="NikoshBAN" panose="02000000000000000000" pitchFamily="2" charset="0"/>
                <a:cs typeface="NikoshBAN" panose="02000000000000000000" pitchFamily="2" charset="0"/>
              </a:rPr>
              <a:t>বিদায়</a:t>
            </a:r>
            <a:r>
              <a:rPr lang="en-US" sz="2880" dirty="0">
                <a:solidFill>
                  <a:srgbClr val="002060"/>
                </a:solidFill>
                <a:latin typeface="NikoshBAN" panose="02000000000000000000" pitchFamily="2" charset="0"/>
                <a:cs typeface="NikoshBAN" panose="02000000000000000000" pitchFamily="2" charset="0"/>
              </a:rPr>
              <a:t> </a:t>
            </a:r>
            <a:r>
              <a:rPr lang="en-US" sz="2880" dirty="0" err="1">
                <a:solidFill>
                  <a:srgbClr val="002060"/>
                </a:solidFill>
                <a:latin typeface="NikoshBAN" panose="02000000000000000000" pitchFamily="2" charset="0"/>
                <a:cs typeface="NikoshBAN" panose="02000000000000000000" pitchFamily="2" charset="0"/>
              </a:rPr>
              <a:t>নিচ্ছি</a:t>
            </a:r>
            <a:endParaRPr lang="en-US" sz="2880" dirty="0">
              <a:solidFill>
                <a:srgbClr val="002060"/>
              </a:solidFill>
              <a:latin typeface="NikoshBAN" panose="02000000000000000000" pitchFamily="2" charset="0"/>
              <a:cs typeface="NikoshBAN" panose="02000000000000000000" pitchFamily="2" charset="0"/>
            </a:endParaRPr>
          </a:p>
        </p:txBody>
      </p:sp>
      <p:sp>
        <p:nvSpPr>
          <p:cNvPr id="12" name="TextBox 10"/>
          <p:cNvSpPr txBox="1">
            <a:spLocks noChangeArrowheads="1"/>
          </p:cNvSpPr>
          <p:nvPr/>
        </p:nvSpPr>
        <p:spPr bwMode="auto">
          <a:xfrm>
            <a:off x="1064526" y="2983141"/>
            <a:ext cx="1392828" cy="978729"/>
          </a:xfrm>
          <a:prstGeom prst="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880" dirty="0" err="1">
                <a:solidFill>
                  <a:srgbClr val="002060"/>
                </a:solidFill>
                <a:latin typeface="NikoshBAN" panose="02000000000000000000" pitchFamily="2" charset="0"/>
                <a:cs typeface="NikoshBAN" panose="02000000000000000000" pitchFamily="2" charset="0"/>
              </a:rPr>
              <a:t>আল্লাহ</a:t>
            </a:r>
            <a:r>
              <a:rPr lang="en-US" sz="2880" dirty="0">
                <a:solidFill>
                  <a:srgbClr val="002060"/>
                </a:solidFill>
                <a:latin typeface="NikoshBAN" panose="02000000000000000000" pitchFamily="2" charset="0"/>
                <a:cs typeface="NikoshBAN" panose="02000000000000000000" pitchFamily="2" charset="0"/>
              </a:rPr>
              <a:t> </a:t>
            </a:r>
            <a:r>
              <a:rPr lang="en-US" sz="2880" dirty="0" err="1">
                <a:solidFill>
                  <a:srgbClr val="002060"/>
                </a:solidFill>
                <a:latin typeface="NikoshBAN" panose="02000000000000000000" pitchFamily="2" charset="0"/>
                <a:cs typeface="NikoshBAN" panose="02000000000000000000" pitchFamily="2" charset="0"/>
              </a:rPr>
              <a:t>হাফেজ</a:t>
            </a:r>
            <a:endParaRPr lang="en-US" sz="2880" dirty="0">
              <a:solidFill>
                <a:srgbClr val="002060"/>
              </a:solidFill>
              <a:latin typeface="NikoshBAN" panose="02000000000000000000" pitchFamily="2" charset="0"/>
              <a:cs typeface="NikoshBAN" panose="02000000000000000000" pitchFamily="2" charset="0"/>
            </a:endParaRPr>
          </a:p>
        </p:txBody>
      </p:sp>
      <p:sp>
        <p:nvSpPr>
          <p:cNvPr id="14" name="Rounded Rectangle 13"/>
          <p:cNvSpPr/>
          <p:nvPr/>
        </p:nvSpPr>
        <p:spPr>
          <a:xfrm>
            <a:off x="2933158" y="2345354"/>
            <a:ext cx="3005659" cy="2148570"/>
          </a:xfrm>
          <a:prstGeom prst="roundRect">
            <a:avLst/>
          </a:prstGeom>
          <a:gradFill>
            <a:gsLst>
              <a:gs pos="35000">
                <a:schemeClr val="accent2">
                  <a:lumMod val="20000"/>
                  <a:lumOff val="80000"/>
                </a:schemeClr>
              </a:gs>
              <a:gs pos="93000">
                <a:schemeClr val="accent2">
                  <a:lumMod val="105000"/>
                  <a:satMod val="103000"/>
                  <a:tint val="73000"/>
                </a:schemeClr>
              </a:gs>
              <a:gs pos="100000">
                <a:schemeClr val="accent2">
                  <a:lumMod val="105000"/>
                  <a:satMod val="109000"/>
                  <a:tint val="81000"/>
                </a:schemeClr>
              </a:gs>
            </a:gsLst>
          </a:gradFill>
          <a:ln w="28575">
            <a:solidFill>
              <a:srgbClr val="0000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cap="all" dirty="0" smtClean="0">
                <a:ln w="9000" cmpd="sng">
                  <a:solidFill>
                    <a:schemeClr val="accent4">
                      <a:shade val="50000"/>
                      <a:satMod val="120000"/>
                    </a:schemeClr>
                  </a:solidFill>
                  <a:prstDash val="solid"/>
                </a:ln>
                <a:solidFill>
                  <a:srgbClr val="1C0DDD"/>
                </a:solidFill>
                <a:effectLst/>
                <a:latin typeface="NikoshBAN" pitchFamily="2" charset="0"/>
                <a:cs typeface="NikoshBAN" pitchFamily="2" charset="0"/>
              </a:rPr>
              <a:t>স</a:t>
            </a:r>
            <a:r>
              <a:rPr lang="bn-BD" sz="7200" b="1" cap="all" dirty="0" smtClean="0">
                <a:ln w="9000" cmpd="sng">
                  <a:solidFill>
                    <a:schemeClr val="accent4">
                      <a:shade val="50000"/>
                      <a:satMod val="120000"/>
                    </a:schemeClr>
                  </a:solidFill>
                  <a:prstDash val="solid"/>
                </a:ln>
                <a:solidFill>
                  <a:srgbClr val="1C0DDD"/>
                </a:solidFill>
                <a:effectLst/>
                <a:latin typeface="NikoshBAN" pitchFamily="2" charset="0"/>
                <a:cs typeface="NikoshBAN" pitchFamily="2" charset="0"/>
              </a:rPr>
              <a:t>বাইকে ধন্যবাদ</a:t>
            </a:r>
          </a:p>
        </p:txBody>
      </p:sp>
    </p:spTree>
    <p:extLst>
      <p:ext uri="{BB962C8B-B14F-4D97-AF65-F5344CB8AC3E}">
        <p14:creationId xmlns:p14="http://schemas.microsoft.com/office/powerpoint/2010/main" val="853052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mph" presetSubtype="0" repeatCount="indefinite" fill="hold" grpId="1" nodeType="clickEffect">
                                  <p:stCondLst>
                                    <p:cond delay="0"/>
                                  </p:stCondLst>
                                  <p:childTnLst>
                                    <p:animClr clrSpc="hsl" dir="cw">
                                      <p:cBhvr override="childStyle">
                                        <p:cTn id="14" dur="500" fill="hold"/>
                                        <p:tgtEl>
                                          <p:spTgt spid="14"/>
                                        </p:tgtEl>
                                        <p:attrNameLst>
                                          <p:attrName>style.color</p:attrName>
                                        </p:attrNameLst>
                                      </p:cBhvr>
                                      <p:by>
                                        <p:hsl h="10842353" s="0" l="0"/>
                                      </p:by>
                                    </p:animClr>
                                    <p:animClr clrSpc="hsl" dir="cw">
                                      <p:cBhvr>
                                        <p:cTn id="15" dur="500" fill="hold"/>
                                        <p:tgtEl>
                                          <p:spTgt spid="14"/>
                                        </p:tgtEl>
                                        <p:attrNameLst>
                                          <p:attrName>fillcolor</p:attrName>
                                        </p:attrNameLst>
                                      </p:cBhvr>
                                      <p:by>
                                        <p:hsl h="10842353" s="0" l="0"/>
                                      </p:by>
                                    </p:animClr>
                                    <p:animClr clrSpc="hsl" dir="cw">
                                      <p:cBhvr>
                                        <p:cTn id="16" dur="500" fill="hold"/>
                                        <p:tgtEl>
                                          <p:spTgt spid="14"/>
                                        </p:tgtEl>
                                        <p:attrNameLst>
                                          <p:attrName>stroke.color</p:attrName>
                                        </p:attrNameLst>
                                      </p:cBhvr>
                                      <p:by>
                                        <p:hsl h="10842353" s="0" l="0"/>
                                      </p:by>
                                    </p:animClr>
                                    <p:set>
                                      <p:cBhvr>
                                        <p:cTn id="17"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219201"/>
            <a:ext cx="3962400" cy="4191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219200"/>
            <a:ext cx="3848100" cy="4191000"/>
          </a:xfrm>
          <a:prstGeom prst="rect">
            <a:avLst/>
          </a:prstGeom>
        </p:spPr>
      </p:pic>
      <p:sp>
        <p:nvSpPr>
          <p:cNvPr id="4" name="Rounded Rectangle 3"/>
          <p:cNvSpPr/>
          <p:nvPr/>
        </p:nvSpPr>
        <p:spPr>
          <a:xfrm>
            <a:off x="571500" y="457200"/>
            <a:ext cx="8153400" cy="5936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dirty="0" err="1" smtClean="0">
                <a:latin typeface="NikoshBAN" pitchFamily="2" charset="0"/>
                <a:cs typeface="NikoshBAN" pitchFamily="2" charset="0"/>
              </a:rPr>
              <a:t>নিচের</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ছবিগুলোতে</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এরা</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কারা</a:t>
            </a:r>
            <a:r>
              <a:rPr lang="en-US" sz="6000" b="1" dirty="0" smtClean="0">
                <a:latin typeface="NikoshBAN" pitchFamily="2" charset="0"/>
                <a:cs typeface="NikoshBAN" pitchFamily="2" charset="0"/>
              </a:rPr>
              <a:t>?</a:t>
            </a:r>
            <a:endParaRPr lang="en-US" sz="6000" b="1" dirty="0">
              <a:latin typeface="NikoshBAN" pitchFamily="2" charset="0"/>
              <a:cs typeface="NikoshBAN" pitchFamily="2" charset="0"/>
            </a:endParaRPr>
          </a:p>
        </p:txBody>
      </p:sp>
      <p:sp>
        <p:nvSpPr>
          <p:cNvPr id="5" name="Rounded Rectangle 4"/>
          <p:cNvSpPr/>
          <p:nvPr/>
        </p:nvSpPr>
        <p:spPr>
          <a:xfrm>
            <a:off x="2514600" y="5410200"/>
            <a:ext cx="4648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smtClean="0">
                <a:latin typeface="NikoshBAN" pitchFamily="2" charset="0"/>
                <a:cs typeface="NikoshBAN" pitchFamily="2" charset="0"/>
              </a:rPr>
              <a:t>শ্রমিকরা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কাজ</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করছে</a:t>
            </a:r>
            <a:endParaRPr lang="en-US" sz="4400" b="1" dirty="0">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1E3037D8-7E1E-41F6-B4C3-441BFC2AF811}" type="datetime3">
              <a:rPr lang="en-US" smtClean="0"/>
              <a:t>15 November 2020</a:t>
            </a:fld>
            <a:endParaRPr lang="en-US"/>
          </a:p>
        </p:txBody>
      </p:sp>
      <p:sp>
        <p:nvSpPr>
          <p:cNvPr id="8"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9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তাদের কষ্ট কেউ বোঝেনি, তাই..."/>
          <p:cNvSpPr>
            <a:spLocks noChangeAspect="1" noChangeArrowheads="1"/>
          </p:cNvSpPr>
          <p:nvPr/>
        </p:nvSpPr>
        <p:spPr bwMode="auto">
          <a:xfrm>
            <a:off x="1905000" y="2438400"/>
            <a:ext cx="2828925"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2"/>
            <a:ext cx="4048125" cy="33955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1" y="1524001"/>
            <a:ext cx="3371850" cy="3395591"/>
          </a:xfrm>
          <a:prstGeom prst="rect">
            <a:avLst/>
          </a:prstGeom>
        </p:spPr>
      </p:pic>
      <p:sp>
        <p:nvSpPr>
          <p:cNvPr id="9" name="TextBox 8"/>
          <p:cNvSpPr txBox="1"/>
          <p:nvPr/>
        </p:nvSpPr>
        <p:spPr>
          <a:xfrm>
            <a:off x="2667000" y="695043"/>
            <a:ext cx="3810000" cy="584775"/>
          </a:xfrm>
          <a:prstGeom prst="rect">
            <a:avLst/>
          </a:prstGeom>
          <a:pattFill prst="dashHorz">
            <a:fgClr>
              <a:srgbClr val="00B050"/>
            </a:fgClr>
            <a:bgClr>
              <a:srgbClr val="C00000"/>
            </a:bgClr>
          </a:pattFill>
        </p:spPr>
        <p:txBody>
          <a:bodyPr wrap="square" rtlCol="0">
            <a:spAutoFit/>
          </a:bodyPr>
          <a:lstStyle/>
          <a:p>
            <a:r>
              <a:rPr lang="en-US" sz="3200" dirty="0" err="1" smtClean="0">
                <a:solidFill>
                  <a:schemeClr val="bg1"/>
                </a:solidFill>
                <a:latin typeface="NikoshBAN" panose="02000000000000000000" pitchFamily="2" charset="0"/>
                <a:cs typeface="NikoshBAN" panose="02000000000000000000" pitchFamily="2" charset="0"/>
              </a:rPr>
              <a:t>ছবিগুলো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দেখে</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চিন্তা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বল</a:t>
            </a:r>
            <a:endParaRPr lang="en-US" sz="3200" dirty="0">
              <a:solidFill>
                <a:schemeClr val="bg1"/>
              </a:solidFill>
              <a:latin typeface="NikoshBAN" panose="02000000000000000000" pitchFamily="2" charset="0"/>
              <a:cs typeface="NikoshBAN" panose="02000000000000000000" pitchFamily="2" charset="0"/>
            </a:endParaRPr>
          </a:p>
        </p:txBody>
      </p:sp>
      <p:sp>
        <p:nvSpPr>
          <p:cNvPr id="10" name="Date Placeholder 9"/>
          <p:cNvSpPr>
            <a:spLocks noGrp="1"/>
          </p:cNvSpPr>
          <p:nvPr>
            <p:ph type="dt" sz="half" idx="10"/>
          </p:nvPr>
        </p:nvSpPr>
        <p:spPr/>
        <p:txBody>
          <a:bodyPr/>
          <a:lstStyle/>
          <a:p>
            <a:fld id="{407EFA79-6E9D-4987-AEFE-C007E1A06F4D}" type="datetime3">
              <a:rPr lang="en-US" smtClean="0"/>
              <a:t>15 November 2020</a:t>
            </a:fld>
            <a:endParaRPr lang="en-US"/>
          </a:p>
        </p:txBody>
      </p:sp>
      <p:sp>
        <p:nvSpPr>
          <p:cNvPr id="12" name="TextBox 11"/>
          <p:cNvSpPr txBox="1"/>
          <p:nvPr/>
        </p:nvSpPr>
        <p:spPr>
          <a:xfrm>
            <a:off x="2962276" y="5129536"/>
            <a:ext cx="3810000" cy="830997"/>
          </a:xfrm>
          <a:prstGeom prst="rect">
            <a:avLst/>
          </a:prstGeom>
          <a:pattFill prst="pct80">
            <a:fgClr>
              <a:srgbClr val="00B050"/>
            </a:fgClr>
            <a:bgClr>
              <a:schemeClr val="bg1"/>
            </a:bgClr>
          </a:patt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800" dirty="0" err="1" smtClean="0">
                <a:solidFill>
                  <a:srgbClr val="FF0000"/>
                </a:solidFill>
                <a:latin typeface="NikoshBAN" panose="02000000000000000000" pitchFamily="2" charset="0"/>
                <a:cs typeface="NikoshBAN" panose="02000000000000000000" pitchFamily="2" charset="0"/>
              </a:rPr>
              <a:t>শ্রমিক</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কাজ</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করছে</a:t>
            </a:r>
            <a:endParaRPr lang="en-US" sz="4800" dirty="0">
              <a:solidFill>
                <a:srgbClr val="FF0000"/>
              </a:solidFill>
              <a:latin typeface="NikoshBAN" panose="02000000000000000000" pitchFamily="2" charset="0"/>
              <a:cs typeface="NikoshBAN" panose="02000000000000000000" pitchFamily="2" charset="0"/>
            </a:endParaRPr>
          </a:p>
        </p:txBody>
      </p:sp>
      <p:sp>
        <p:nvSpPr>
          <p:cNvPr id="13"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28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gCheck">
          <a:fgClr>
            <a:srgbClr val="C00000"/>
          </a:fgClr>
          <a:bgClr>
            <a:srgbClr val="00B050"/>
          </a:bgClr>
        </a:pattFill>
        <a:effectLst/>
      </p:bgPr>
    </p:bg>
    <p:spTree>
      <p:nvGrpSpPr>
        <p:cNvPr id="1" name=""/>
        <p:cNvGrpSpPr/>
        <p:nvPr/>
      </p:nvGrpSpPr>
      <p:grpSpPr>
        <a:xfrm>
          <a:off x="0" y="0"/>
          <a:ext cx="0" cy="0"/>
          <a:chOff x="0" y="0"/>
          <a:chExt cx="0" cy="0"/>
        </a:xfrm>
      </p:grpSpPr>
      <p:sp>
        <p:nvSpPr>
          <p:cNvPr id="2" name="Rounded Rectangle 1"/>
          <p:cNvSpPr/>
          <p:nvPr/>
        </p:nvSpPr>
        <p:spPr>
          <a:xfrm>
            <a:off x="457199" y="434556"/>
            <a:ext cx="8052102" cy="8382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dirty="0" err="1" smtClean="0">
                <a:latin typeface="NikoshBAN" pitchFamily="2" charset="0"/>
                <a:cs typeface="NikoshBAN" pitchFamily="2" charset="0"/>
              </a:rPr>
              <a:t>নিচের</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ছবিগুলোতে</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এরা</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কারা</a:t>
            </a:r>
            <a:r>
              <a:rPr lang="en-US" sz="6000" b="1" dirty="0" smtClean="0">
                <a:latin typeface="NikoshBAN" pitchFamily="2" charset="0"/>
                <a:cs typeface="NikoshBAN" pitchFamily="2" charset="0"/>
              </a:rPr>
              <a:t>?</a:t>
            </a:r>
            <a:endParaRPr lang="en-US" sz="6000" b="1" dirty="0">
              <a:latin typeface="NikoshBAN" pitchFamily="2" charset="0"/>
              <a:cs typeface="NikoshBAN" pitchFamily="2" charset="0"/>
            </a:endParaRPr>
          </a:p>
        </p:txBody>
      </p:sp>
      <p:pic>
        <p:nvPicPr>
          <p:cNvPr id="4" name="Picture 2" descr="C:\Users\Yunus\Desktop\Malay-220150908134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13596"/>
            <a:ext cx="4129585" cy="3840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ounded Rectangle 4"/>
          <p:cNvSpPr/>
          <p:nvPr/>
        </p:nvSpPr>
        <p:spPr>
          <a:xfrm>
            <a:off x="1708470" y="5340674"/>
            <a:ext cx="4648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smtClean="0">
                <a:latin typeface="NikoshBAN" pitchFamily="2" charset="0"/>
                <a:cs typeface="NikoshBAN" pitchFamily="2" charset="0"/>
              </a:rPr>
              <a:t>শ্রমিকরা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কাজ</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করছে</a:t>
            </a:r>
            <a:endParaRPr lang="en-US" sz="4400" b="1"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501" y="1333816"/>
            <a:ext cx="3733800" cy="3877101"/>
          </a:xfrm>
          <a:prstGeom prst="rect">
            <a:avLst/>
          </a:prstGeom>
        </p:spPr>
      </p:pic>
      <p:sp>
        <p:nvSpPr>
          <p:cNvPr id="7" name="Date Placeholder 6"/>
          <p:cNvSpPr>
            <a:spLocks noGrp="1"/>
          </p:cNvSpPr>
          <p:nvPr>
            <p:ph type="dt" sz="half" idx="10"/>
          </p:nvPr>
        </p:nvSpPr>
        <p:spPr/>
        <p:txBody>
          <a:bodyPr/>
          <a:lstStyle/>
          <a:p>
            <a:fld id="{69CB921F-F99C-47D5-8966-4DD5C8F0F387}" type="datetime3">
              <a:rPr lang="en-US" smtClean="0"/>
              <a:t>15 November 2020</a:t>
            </a:fld>
            <a:endParaRPr lang="en-US"/>
          </a:p>
        </p:txBody>
      </p:sp>
      <p:sp>
        <p:nvSpPr>
          <p:cNvPr id="9"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7970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openDmnd">
          <a:fgClr>
            <a:srgbClr val="00B050"/>
          </a:fgClr>
          <a:bgClr>
            <a:srgbClr val="002060"/>
          </a:bgClr>
        </a:pattFill>
        <a:effectLst/>
      </p:bgPr>
    </p:bg>
    <p:spTree>
      <p:nvGrpSpPr>
        <p:cNvPr id="1" name=""/>
        <p:cNvGrpSpPr/>
        <p:nvPr/>
      </p:nvGrpSpPr>
      <p:grpSpPr>
        <a:xfrm>
          <a:off x="0" y="0"/>
          <a:ext cx="0" cy="0"/>
          <a:chOff x="0" y="0"/>
          <a:chExt cx="0" cy="0"/>
        </a:xfrm>
      </p:grpSpPr>
      <p:sp>
        <p:nvSpPr>
          <p:cNvPr id="2" name="Down Arrow Callout 1"/>
          <p:cNvSpPr/>
          <p:nvPr/>
        </p:nvSpPr>
        <p:spPr>
          <a:xfrm>
            <a:off x="1295400" y="533400"/>
            <a:ext cx="6629400" cy="762000"/>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err="1" smtClean="0">
                <a:latin typeface="NikoshBAN" pitchFamily="2" charset="0"/>
                <a:cs typeface="NikoshBAN" pitchFamily="2" charset="0"/>
              </a:rPr>
              <a:t>তাহলে</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আজকের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পাঠের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বিষয়</a:t>
            </a:r>
            <a:r>
              <a:rPr lang="en-US" sz="5400" b="1" dirty="0">
                <a:latin typeface="NikoshBAN" pitchFamily="2" charset="0"/>
                <a:cs typeface="NikoshBAN" pitchFamily="2" charset="0"/>
              </a:rPr>
              <a:t>:</a:t>
            </a:r>
            <a:r>
              <a:rPr lang="en-US" sz="5400" b="1" dirty="0" smtClean="0">
                <a:latin typeface="NikoshBAN" pitchFamily="2" charset="0"/>
                <a:cs typeface="NikoshBAN" pitchFamily="2" charset="0"/>
              </a:rPr>
              <a:t>  </a:t>
            </a:r>
            <a:endParaRPr lang="en-US" sz="5400" b="1"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3886200" cy="4800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95400"/>
            <a:ext cx="4114800" cy="4800600"/>
          </a:xfrm>
          <a:prstGeom prst="rect">
            <a:avLst/>
          </a:prstGeom>
        </p:spPr>
      </p:pic>
      <p:sp>
        <p:nvSpPr>
          <p:cNvPr id="6" name="Right Arrow 5"/>
          <p:cNvSpPr/>
          <p:nvPr/>
        </p:nvSpPr>
        <p:spPr>
          <a:xfrm>
            <a:off x="5715000" y="2971800"/>
            <a:ext cx="1295400" cy="9144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smtClean="0">
                <a:latin typeface="NikoshBAN" pitchFamily="2" charset="0"/>
                <a:cs typeface="NikoshBAN" pitchFamily="2" charset="0"/>
              </a:rPr>
              <a:t>মালিক</a:t>
            </a:r>
            <a:endParaRPr lang="en-US" sz="3200" b="1" dirty="0">
              <a:latin typeface="NikoshBAN" pitchFamily="2" charset="0"/>
              <a:cs typeface="NikoshBAN" pitchFamily="2" charset="0"/>
            </a:endParaRPr>
          </a:p>
        </p:txBody>
      </p:sp>
      <p:sp>
        <p:nvSpPr>
          <p:cNvPr id="7" name="Left Arrow 6"/>
          <p:cNvSpPr/>
          <p:nvPr/>
        </p:nvSpPr>
        <p:spPr>
          <a:xfrm>
            <a:off x="6362700" y="4680045"/>
            <a:ext cx="1409700" cy="838200"/>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err="1" smtClean="0">
                <a:latin typeface="NikoshBAN" pitchFamily="2" charset="0"/>
                <a:cs typeface="NikoshBAN" pitchFamily="2" charset="0"/>
              </a:rPr>
              <a:t>শ্রমিক</a:t>
            </a:r>
            <a:endParaRPr lang="en-US" sz="3200" b="1" dirty="0">
              <a:latin typeface="NikoshBAN" pitchFamily="2" charset="0"/>
              <a:cs typeface="NikoshBAN" pitchFamily="2" charset="0"/>
            </a:endParaRPr>
          </a:p>
        </p:txBody>
      </p:sp>
      <p:sp>
        <p:nvSpPr>
          <p:cNvPr id="10" name="Date Placeholder 9"/>
          <p:cNvSpPr>
            <a:spLocks noGrp="1"/>
          </p:cNvSpPr>
          <p:nvPr>
            <p:ph type="dt" sz="half" idx="10"/>
          </p:nvPr>
        </p:nvSpPr>
        <p:spPr/>
        <p:txBody>
          <a:bodyPr/>
          <a:lstStyle/>
          <a:p>
            <a:fld id="{826A8C40-03FA-4F32-9D0C-CB59656D5CC9}" type="datetime3">
              <a:rPr lang="en-US" smtClean="0"/>
              <a:t>15 November 2020</a:t>
            </a:fld>
            <a:endParaRPr lang="en-US"/>
          </a:p>
        </p:txBody>
      </p:sp>
      <p:sp>
        <p:nvSpPr>
          <p:cNvPr id="12"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351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2000" fill="hold"/>
                                        <p:tgtEl>
                                          <p:spTgt spid="7"/>
                                        </p:tgtEl>
                                        <p:attrNameLst>
                                          <p:attrName>ppt_x</p:attrName>
                                        </p:attrNameLst>
                                      </p:cBhvr>
                                      <p:tavLst>
                                        <p:tav tm="0">
                                          <p:val>
                                            <p:strVal val="1+#ppt_w/2"/>
                                          </p:val>
                                        </p:tav>
                                        <p:tav tm="100000">
                                          <p:val>
                                            <p:strVal val="#ppt_x"/>
                                          </p:val>
                                        </p:tav>
                                      </p:tavLst>
                                    </p:anim>
                                    <p:anim calcmode="lin" valueType="num">
                                      <p:cBhvr additive="base">
                                        <p:cTn id="45"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mph" presetSubtype="0" repeatCount="indefinite" fill="hold" grpId="1" nodeType="clickEffect">
                                  <p:stCondLst>
                                    <p:cond delay="0"/>
                                  </p:stCondLst>
                                  <p:childTnLst>
                                    <p:animClr clrSpc="hsl" dir="cw">
                                      <p:cBhvr override="childStyle">
                                        <p:cTn id="49" dur="500" fill="hold"/>
                                        <p:tgtEl>
                                          <p:spTgt spid="6"/>
                                        </p:tgtEl>
                                        <p:attrNameLst>
                                          <p:attrName>style.color</p:attrName>
                                        </p:attrNameLst>
                                      </p:cBhvr>
                                      <p:by>
                                        <p:hsl h="-7200000" s="0" l="0"/>
                                      </p:by>
                                    </p:animClr>
                                    <p:animClr clrSpc="hsl" dir="cw">
                                      <p:cBhvr>
                                        <p:cTn id="50" dur="500" fill="hold"/>
                                        <p:tgtEl>
                                          <p:spTgt spid="6"/>
                                        </p:tgtEl>
                                        <p:attrNameLst>
                                          <p:attrName>fillcolor</p:attrName>
                                        </p:attrNameLst>
                                      </p:cBhvr>
                                      <p:by>
                                        <p:hsl h="-7200000" s="0" l="0"/>
                                      </p:by>
                                    </p:animClr>
                                    <p:animClr clrSpc="hsl" dir="cw">
                                      <p:cBhvr>
                                        <p:cTn id="51" dur="500" fill="hold"/>
                                        <p:tgtEl>
                                          <p:spTgt spid="6"/>
                                        </p:tgtEl>
                                        <p:attrNameLst>
                                          <p:attrName>stroke.color</p:attrName>
                                        </p:attrNameLst>
                                      </p:cBhvr>
                                      <p:by>
                                        <p:hsl h="-7200000" s="0" l="0"/>
                                      </p:by>
                                    </p:animClr>
                                    <p:set>
                                      <p:cBhvr>
                                        <p:cTn id="52" dur="500" fill="hold"/>
                                        <p:tgtEl>
                                          <p:spTgt spid="6"/>
                                        </p:tgtEl>
                                        <p:attrNameLst>
                                          <p:attrName>fill.type</p:attrName>
                                        </p:attrNameLst>
                                      </p:cBhvr>
                                      <p:to>
                                        <p:strVal val="solid"/>
                                      </p:to>
                                    </p:set>
                                  </p:childTnLst>
                                </p:cTn>
                              </p:par>
                              <p:par>
                                <p:cTn id="53" presetID="22" presetClass="emph" presetSubtype="0" repeatCount="indefinite" fill="hold" grpId="1" nodeType="withEffect">
                                  <p:stCondLst>
                                    <p:cond delay="0"/>
                                  </p:stCondLst>
                                  <p:childTnLst>
                                    <p:animClr clrSpc="hsl" dir="cw">
                                      <p:cBhvr override="childStyle">
                                        <p:cTn id="54" dur="500" fill="hold"/>
                                        <p:tgtEl>
                                          <p:spTgt spid="7"/>
                                        </p:tgtEl>
                                        <p:attrNameLst>
                                          <p:attrName>style.color</p:attrName>
                                        </p:attrNameLst>
                                      </p:cBhvr>
                                      <p:by>
                                        <p:hsl h="-7200000" s="0" l="0"/>
                                      </p:by>
                                    </p:animClr>
                                    <p:animClr clrSpc="hsl" dir="cw">
                                      <p:cBhvr>
                                        <p:cTn id="55" dur="500" fill="hold"/>
                                        <p:tgtEl>
                                          <p:spTgt spid="7"/>
                                        </p:tgtEl>
                                        <p:attrNameLst>
                                          <p:attrName>fillcolor</p:attrName>
                                        </p:attrNameLst>
                                      </p:cBhvr>
                                      <p:by>
                                        <p:hsl h="-7200000" s="0" l="0"/>
                                      </p:by>
                                    </p:animClr>
                                    <p:animClr clrSpc="hsl" dir="cw">
                                      <p:cBhvr>
                                        <p:cTn id="56" dur="500" fill="hold"/>
                                        <p:tgtEl>
                                          <p:spTgt spid="7"/>
                                        </p:tgtEl>
                                        <p:attrNameLst>
                                          <p:attrName>stroke.color</p:attrName>
                                        </p:attrNameLst>
                                      </p:cBhvr>
                                      <p:by>
                                        <p:hsl h="-7200000" s="0" l="0"/>
                                      </p:by>
                                    </p:animClr>
                                    <p:set>
                                      <p:cBhvr>
                                        <p:cTn id="57"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6675" y="607149"/>
            <a:ext cx="3290425" cy="6606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lvl="0" algn="ctr">
              <a:defRPr/>
            </a:pPr>
            <a:r>
              <a:rPr lang="en-US" sz="7200" b="1" kern="0" dirty="0" err="1"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NikoshBAN" panose="02000000000000000000" pitchFamily="2" charset="0"/>
                <a:cs typeface="NikoshBAN" pitchFamily="2" charset="0"/>
              </a:rPr>
              <a:t>শিখনফল</a:t>
            </a:r>
            <a:endParaRPr lang="en-US" sz="7200" kern="0" dirty="0">
              <a:solidFill>
                <a:schemeClr val="tx2"/>
              </a:solidFill>
              <a:latin typeface="NikoshBAN" pitchFamily="2" charset="0"/>
              <a:cs typeface="NikoshBAN" pitchFamily="2" charset="0"/>
            </a:endParaRPr>
          </a:p>
        </p:txBody>
      </p:sp>
      <p:sp>
        <p:nvSpPr>
          <p:cNvPr id="3" name="Rectangle 2"/>
          <p:cNvSpPr/>
          <p:nvPr/>
        </p:nvSpPr>
        <p:spPr>
          <a:xfrm>
            <a:off x="761844" y="1151045"/>
            <a:ext cx="5846619" cy="923330"/>
          </a:xfrm>
          <a:prstGeom prst="rect">
            <a:avLst/>
          </a:prstGeom>
        </p:spPr>
        <p:txBody>
          <a:bodyPr wrap="square">
            <a:spAutoFit/>
          </a:bodyPr>
          <a:lstStyle/>
          <a:p>
            <a:pPr>
              <a:defRPr/>
            </a:pPr>
            <a:r>
              <a:rPr lang="en-US" sz="4800" b="1" kern="0" dirty="0" err="1" smtClean="0">
                <a:ln w="11430"/>
                <a:effectLst>
                  <a:outerShdw blurRad="50800" dist="39000" dir="5460000" algn="tl">
                    <a:srgbClr val="000000">
                      <a:alpha val="38000"/>
                    </a:srgbClr>
                  </a:outerShdw>
                </a:effectLst>
                <a:latin typeface="NikoshBAN" pitchFamily="2" charset="0"/>
                <a:cs typeface="NikoshBAN" pitchFamily="2" charset="0"/>
              </a:rPr>
              <a:t>এই</a:t>
            </a:r>
            <a:r>
              <a:rPr lang="en-US" sz="4800" b="1" kern="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kern="0" dirty="0" err="1" smtClean="0">
                <a:ln w="11430"/>
                <a:effectLst>
                  <a:outerShdw blurRad="50800" dist="39000" dir="5460000" algn="tl">
                    <a:srgbClr val="000000">
                      <a:alpha val="38000"/>
                    </a:srgbClr>
                  </a:outerShdw>
                </a:effectLst>
                <a:latin typeface="NikoshBAN" pitchFamily="2" charset="0"/>
                <a:cs typeface="NikoshBAN" pitchFamily="2" charset="0"/>
              </a:rPr>
              <a:t>পাঠ</a:t>
            </a:r>
            <a:r>
              <a:rPr lang="en-US" sz="4800" b="1" kern="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kern="0" dirty="0" err="1" smtClean="0">
                <a:ln w="11430"/>
                <a:effectLst>
                  <a:outerShdw blurRad="50800" dist="39000" dir="5460000" algn="tl">
                    <a:srgbClr val="000000">
                      <a:alpha val="38000"/>
                    </a:srgbClr>
                  </a:outerShdw>
                </a:effectLst>
                <a:latin typeface="NikoshBAN" pitchFamily="2" charset="0"/>
                <a:cs typeface="NikoshBAN" pitchFamily="2" charset="0"/>
              </a:rPr>
              <a:t>শেষে</a:t>
            </a:r>
            <a:r>
              <a:rPr lang="en-US" sz="4800" b="1" kern="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kern="0" dirty="0" err="1" smtClean="0">
                <a:ln w="11430"/>
                <a:effectLst>
                  <a:outerShdw blurRad="50800" dist="39000" dir="5460000" algn="tl">
                    <a:srgbClr val="000000">
                      <a:alpha val="38000"/>
                    </a:srgbClr>
                  </a:outerShdw>
                </a:effectLst>
                <a:latin typeface="NikoshBAN" pitchFamily="2" charset="0"/>
                <a:cs typeface="NikoshBAN" pitchFamily="2" charset="0"/>
              </a:rPr>
              <a:t>শিক্ষার্থীরা</a:t>
            </a:r>
            <a:r>
              <a:rPr lang="en-US" sz="4800" b="1" kern="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5400" b="1" kern="0" dirty="0" smtClean="0">
                <a:ln w="11430"/>
                <a:effectLst>
                  <a:outerShdw blurRad="50800" dist="39000" dir="5460000" algn="tl">
                    <a:srgbClr val="000000">
                      <a:alpha val="38000"/>
                    </a:srgbClr>
                  </a:outerShdw>
                </a:effectLst>
                <a:latin typeface="NikoshBAN" pitchFamily="2" charset="0"/>
                <a:cs typeface="NikoshBAN" pitchFamily="2" charset="0"/>
              </a:rPr>
              <a:t>-</a:t>
            </a:r>
            <a:endParaRPr lang="en-US" sz="5400" b="1" kern="0"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609600" y="2045125"/>
            <a:ext cx="8165910" cy="3785652"/>
          </a:xfrm>
          <a:prstGeom prst="rect">
            <a:avLst/>
          </a:prstGeom>
          <a:noFill/>
        </p:spPr>
        <p:txBody>
          <a:bodyPr wrap="square" rtlCol="0">
            <a:spAutoFit/>
          </a:bodyPr>
          <a:lstStyle/>
          <a:p>
            <a:pPr>
              <a:buFont typeface="Wingdings 3"/>
              <a:buChar char="º"/>
            </a:pP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মালিক</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ও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শ্রমিক</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কে</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তা</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জানতে</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bn-BD"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পারবে।</a:t>
            </a:r>
            <a:endPar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endParaRPr>
          </a:p>
          <a:p>
            <a:pPr>
              <a:buFont typeface="Wingdings 3"/>
              <a:buChar char="º"/>
            </a:pP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মালিক</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ও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শ্রমিকের</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মধ্যকার</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সম্পর্ক</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বর্ণনা</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করতে</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bn-BD"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পারবে।</a:t>
            </a:r>
            <a:endPar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endParaRPr>
          </a:p>
          <a:p>
            <a:r>
              <a:rPr lang="bn-BD"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ইসলামের</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দৃষ্টিতে</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শ্রমিকের</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অধিকার</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ব্যাখ্যা</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করতে</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 </a:t>
            </a:r>
            <a:r>
              <a:rPr lang="en-US" sz="48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পারবে</a:t>
            </a:r>
            <a:r>
              <a:rPr lang="en-US" sz="48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sym typeface="Wingdings 3"/>
              </a:rPr>
              <a:t>।</a:t>
            </a:r>
            <a:endParaRPr lang="bn-BD" sz="48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C8030590-6666-43E5-962F-887F94160BBC}" type="datetime3">
              <a:rPr lang="en-US" smtClean="0"/>
              <a:t>15 November 2020</a:t>
            </a:fld>
            <a:endParaRPr lang="en-US"/>
          </a:p>
        </p:txBody>
      </p:sp>
      <p:sp>
        <p:nvSpPr>
          <p:cNvPr id="7"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244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iagBrick">
          <a:fgClr>
            <a:srgbClr val="00B050"/>
          </a:fgClr>
          <a:bgClr>
            <a:srgbClr val="002060"/>
          </a:bgClr>
        </a:pattFill>
        <a:effectLst/>
      </p:bgPr>
    </p:bg>
    <p:spTree>
      <p:nvGrpSpPr>
        <p:cNvPr id="1" name=""/>
        <p:cNvGrpSpPr/>
        <p:nvPr/>
      </p:nvGrpSpPr>
      <p:grpSpPr>
        <a:xfrm>
          <a:off x="0" y="0"/>
          <a:ext cx="0" cy="0"/>
          <a:chOff x="0" y="0"/>
          <a:chExt cx="0" cy="0"/>
        </a:xfrm>
      </p:grpSpPr>
      <p:sp>
        <p:nvSpPr>
          <p:cNvPr id="5" name="Rectangle 4"/>
          <p:cNvSpPr/>
          <p:nvPr/>
        </p:nvSpPr>
        <p:spPr>
          <a:xfrm>
            <a:off x="914400" y="1447800"/>
            <a:ext cx="7467600" cy="434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914400" y="685800"/>
            <a:ext cx="74676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solidFill>
                  <a:srgbClr val="002060"/>
                </a:solidFill>
                <a:latin typeface="NikoshBAN" pitchFamily="2" charset="0"/>
                <a:cs typeface="NikoshBAN" pitchFamily="2" charset="0"/>
              </a:rPr>
              <a:t>মালিক-শ্রমিক সম্পর্ক নিয়ে কিছু কথাঃ </a:t>
            </a:r>
            <a:endParaRPr lang="en-US" sz="3600" dirty="0">
              <a:solidFill>
                <a:srgbClr val="002060"/>
              </a:solidFill>
              <a:latin typeface="NikoshBAN" pitchFamily="2" charset="0"/>
              <a:cs typeface="NikoshBAN" pitchFamily="2" charset="0"/>
            </a:endParaRPr>
          </a:p>
        </p:txBody>
      </p:sp>
      <p:sp>
        <p:nvSpPr>
          <p:cNvPr id="3" name="Rectangle 2"/>
          <p:cNvSpPr/>
          <p:nvPr/>
        </p:nvSpPr>
        <p:spPr>
          <a:xfrm>
            <a:off x="928255" y="1447800"/>
            <a:ext cx="74676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2800" dirty="0" smtClean="0">
                <a:solidFill>
                  <a:srgbClr val="00B050"/>
                </a:solidFill>
                <a:latin typeface="NikoshBAN" pitchFamily="2" charset="0"/>
                <a:cs typeface="NikoshBAN" pitchFamily="2" charset="0"/>
              </a:rPr>
              <a:t>অন্ন,বস্ত্র, বাসস্থান, শিক্ষা ও চিকিৎসা ইত্যাদি একজন মানুষের মৌলিক অধিকার। আর এ অধিকার অর্জনের লক্ষ্যে মানুষ প্রতিনিয়ত কাজ করে যাচ্ছে। পৃথিবীর কোনো মানুষই  একা তার সকল কাজ করতে পারে না। শিল্পায়নের এ যুগে জীবনধারনের জন্য প্রত্যেক মানুষকেই একে অন্যের মুখাপেক্ষী হতে হয়। এতে কেউ মালিক হয় আবার কেউ হয় শ্রমিক। মালিক-শ্রমিক কেউ কারো সাহায্য ছাড়া চলতে পারে না। এটি ঘৃনার কাজ নয়। আমাদের প্রিয় নবী (সাঃ)  ও শ্রমিকের কাজ করেছেন। তাঁকে জিজ্ঞেস করা হলো- কোন প্রকার উপার্জন উত্তম ও পবিত্র? তিনি বললেন , কোনো ব্যক্তির নিজ শ্রমের উপার্জন এবং সৎব্যবসালব্ধ মুনাফা। (বায়হাকি) </a:t>
            </a:r>
            <a:endParaRPr lang="en-US" sz="2800" dirty="0">
              <a:solidFill>
                <a:srgbClr val="00B050"/>
              </a:solidFill>
              <a:latin typeface="NikoshBAN" pitchFamily="2" charset="0"/>
              <a:cs typeface="NikoshBAN" pitchFamily="2" charset="0"/>
            </a:endParaRPr>
          </a:p>
        </p:txBody>
      </p:sp>
      <p:sp>
        <p:nvSpPr>
          <p:cNvPr id="6" name="Footer Placeholder 4"/>
          <p:cNvSpPr>
            <a:spLocks noGrp="1"/>
          </p:cNvSpPr>
          <p:nvPr>
            <p:ph type="ftr" sz="quarter" idx="11"/>
          </p:nvPr>
        </p:nvSpPr>
        <p:spPr>
          <a:xfrm>
            <a:off x="775492" y="6499446"/>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78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openDmnd">
          <a:fgClr>
            <a:srgbClr val="00B050"/>
          </a:fgClr>
          <a:bgClr>
            <a:srgbClr val="002060"/>
          </a:bgClr>
        </a:pattFill>
        <a:effectLst/>
      </p:bgPr>
    </p:bg>
    <p:spTree>
      <p:nvGrpSpPr>
        <p:cNvPr id="1" name=""/>
        <p:cNvGrpSpPr/>
        <p:nvPr/>
      </p:nvGrpSpPr>
      <p:grpSpPr>
        <a:xfrm>
          <a:off x="0" y="0"/>
          <a:ext cx="0" cy="0"/>
          <a:chOff x="0" y="0"/>
          <a:chExt cx="0" cy="0"/>
        </a:xfrm>
      </p:grpSpPr>
      <p:sp>
        <p:nvSpPr>
          <p:cNvPr id="4" name="Rounded Rectangle 3"/>
          <p:cNvSpPr/>
          <p:nvPr/>
        </p:nvSpPr>
        <p:spPr>
          <a:xfrm>
            <a:off x="2610134" y="0"/>
            <a:ext cx="48006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err="1" smtClean="0">
                <a:latin typeface="NikoshBAN" pitchFamily="2" charset="0"/>
                <a:cs typeface="NikoshBAN" pitchFamily="2" charset="0"/>
              </a:rPr>
              <a:t>মালিক</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শ্রমিকের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পরিচয়</a:t>
            </a:r>
            <a:endParaRPr lang="en-US" sz="44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83609"/>
            <a:ext cx="3886200" cy="33311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1" y="762000"/>
            <a:ext cx="4152900" cy="3352800"/>
          </a:xfrm>
          <a:prstGeom prst="rect">
            <a:avLst/>
          </a:prstGeom>
        </p:spPr>
      </p:pic>
      <p:sp>
        <p:nvSpPr>
          <p:cNvPr id="8" name="TextBox 7"/>
          <p:cNvSpPr txBox="1"/>
          <p:nvPr/>
        </p:nvSpPr>
        <p:spPr>
          <a:xfrm>
            <a:off x="457200" y="4246589"/>
            <a:ext cx="38862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smtClean="0">
                <a:effectLst>
                  <a:outerShdw blurRad="38100" dist="38100" dir="2700000" algn="tl">
                    <a:srgbClr val="000000">
                      <a:alpha val="43137"/>
                    </a:srgbClr>
                  </a:outerShdw>
                </a:effectLst>
                <a:latin typeface="NikoshBAN" pitchFamily="2" charset="0"/>
                <a:cs typeface="NikoshBAN" pitchFamily="2" charset="0"/>
              </a:rPr>
              <a:t>যারা </a:t>
            </a:r>
            <a:r>
              <a:rPr lang="bn-BD" sz="3200" dirty="0">
                <a:effectLst>
                  <a:outerShdw blurRad="38100" dist="38100" dir="2700000" algn="tl">
                    <a:srgbClr val="000000">
                      <a:alpha val="43137"/>
                    </a:srgbClr>
                  </a:outerShdw>
                </a:effectLst>
                <a:latin typeface="NikoshBAN" pitchFamily="2" charset="0"/>
                <a:cs typeface="NikoshBAN" pitchFamily="2" charset="0"/>
              </a:rPr>
              <a:t>নির্দিষ্ট পারিশ্রমিকের </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bn-BD" sz="3200" dirty="0">
                <a:effectLst>
                  <a:outerShdw blurRad="38100" dist="38100" dir="2700000" algn="tl">
                    <a:srgbClr val="000000">
                      <a:alpha val="43137"/>
                    </a:srgbClr>
                  </a:outerShdw>
                </a:effectLst>
                <a:latin typeface="NikoshBAN" pitchFamily="2" charset="0"/>
                <a:cs typeface="NikoshBAN" pitchFamily="2" charset="0"/>
              </a:rPr>
              <a:t>বিনিময়ে</a:t>
            </a:r>
            <a:r>
              <a:rPr lang="en-US" sz="3200" dirty="0">
                <a:effectLst>
                  <a:outerShdw blurRad="38100" dist="38100" dir="2700000" algn="tl">
                    <a:srgbClr val="000000">
                      <a:alpha val="43137"/>
                    </a:srgbClr>
                  </a:outerShdw>
                </a:effectLst>
                <a:latin typeface="NikoshBAN" pitchFamily="2" charset="0"/>
                <a:cs typeface="NikoshBAN" pitchFamily="2" charset="0"/>
              </a:rPr>
              <a:t> </a:t>
            </a:r>
            <a:r>
              <a:rPr lang="bn-BD" sz="3200" dirty="0" smtClean="0">
                <a:effectLst>
                  <a:outerShdw blurRad="38100" dist="38100" dir="2700000" algn="tl">
                    <a:srgbClr val="000000">
                      <a:alpha val="43137"/>
                    </a:srgbClr>
                  </a:outerShdw>
                </a:effectLst>
                <a:latin typeface="NikoshBAN" pitchFamily="2" charset="0"/>
                <a:cs typeface="NikoshBAN" pitchFamily="2" charset="0"/>
              </a:rPr>
              <a:t>অন্যের দ্বারা নিজের কাজ সম্পাদন করিয়ে নেন  তাদের মালিক বলে।</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4457700" y="4227255"/>
            <a:ext cx="438150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effectLst>
                  <a:outerShdw blurRad="38100" dist="38100" dir="2700000" algn="tl">
                    <a:srgbClr val="000000">
                      <a:alpha val="43137"/>
                    </a:srgbClr>
                  </a:outerShdw>
                </a:effectLst>
                <a:latin typeface="NikoshBAN" pitchFamily="2" charset="0"/>
                <a:cs typeface="NikoshBAN" pitchFamily="2" charset="0"/>
              </a:rPr>
              <a:t>যারা </a:t>
            </a:r>
            <a:r>
              <a:rPr lang="bn-BD" sz="3600" dirty="0" smtClean="0">
                <a:effectLst>
                  <a:outerShdw blurRad="38100" dist="38100" dir="2700000" algn="tl">
                    <a:srgbClr val="000000">
                      <a:alpha val="43137"/>
                    </a:srgbClr>
                  </a:outerShdw>
                </a:effectLst>
                <a:latin typeface="NikoshBAN" pitchFamily="2" charset="0"/>
                <a:cs typeface="NikoshBAN" pitchFamily="2" charset="0"/>
              </a:rPr>
              <a:t>দৈনন্দিন জীবনে নির্দিষ্ট পারিশ্রমিকের বিনিময়ে অন্যের কাজ সম্পাদন করেন তাদের শ্রমিক বলে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Right Arrow 10"/>
          <p:cNvSpPr/>
          <p:nvPr/>
        </p:nvSpPr>
        <p:spPr>
          <a:xfrm>
            <a:off x="4572000" y="1981200"/>
            <a:ext cx="1295400" cy="8001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NikoshBAN" pitchFamily="2" charset="0"/>
                <a:cs typeface="NikoshBAN" pitchFamily="2" charset="0"/>
              </a:rPr>
              <a:t>শ্রমিক</a:t>
            </a:r>
            <a:endParaRPr lang="en-US" sz="3200" b="1" dirty="0">
              <a:latin typeface="NikoshBAN" pitchFamily="2" charset="0"/>
              <a:cs typeface="NikoshBAN" pitchFamily="2" charset="0"/>
            </a:endParaRPr>
          </a:p>
        </p:txBody>
      </p:sp>
      <p:sp>
        <p:nvSpPr>
          <p:cNvPr id="12" name="Right Arrow 11"/>
          <p:cNvSpPr/>
          <p:nvPr/>
        </p:nvSpPr>
        <p:spPr>
          <a:xfrm>
            <a:off x="1409700" y="1828800"/>
            <a:ext cx="1295400" cy="914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NikoshBAN" pitchFamily="2" charset="0"/>
                <a:cs typeface="NikoshBAN" pitchFamily="2" charset="0"/>
              </a:rPr>
              <a:t>মালিক</a:t>
            </a:r>
            <a:endParaRPr lang="en-US" sz="3200" b="1" dirty="0">
              <a:latin typeface="NikoshBAN" pitchFamily="2" charset="0"/>
              <a:cs typeface="NikoshBAN" pitchFamily="2" charset="0"/>
            </a:endParaRPr>
          </a:p>
        </p:txBody>
      </p:sp>
      <p:sp>
        <p:nvSpPr>
          <p:cNvPr id="14" name="Left Arrow 13"/>
          <p:cNvSpPr/>
          <p:nvPr/>
        </p:nvSpPr>
        <p:spPr>
          <a:xfrm>
            <a:off x="1219200" y="3276600"/>
            <a:ext cx="1409700" cy="8382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NikoshBAN" pitchFamily="2" charset="0"/>
                <a:cs typeface="NikoshBAN" pitchFamily="2" charset="0"/>
              </a:rPr>
              <a:t>শ্রমিক</a:t>
            </a:r>
            <a:endParaRPr lang="en-US" sz="3200" b="1"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21EC3DE3-52CB-49C5-AC5F-A96B094C4B95}" type="datetime3">
              <a:rPr lang="en-US" smtClean="0"/>
              <a:t>15 November 2020</a:t>
            </a:fld>
            <a:endParaRPr lang="en-US"/>
          </a:p>
        </p:txBody>
      </p:sp>
      <p:sp>
        <p:nvSpPr>
          <p:cNvPr id="13" name="Footer Placeholder 4"/>
          <p:cNvSpPr>
            <a:spLocks noGrp="1"/>
          </p:cNvSpPr>
          <p:nvPr>
            <p:ph type="ftr" sz="quarter" idx="11"/>
          </p:nvPr>
        </p:nvSpPr>
        <p:spPr>
          <a:xfrm>
            <a:off x="827810" y="6544871"/>
            <a:ext cx="8000018" cy="244993"/>
          </a:xfrm>
        </p:spPr>
        <p:txBody>
          <a:bodyPr/>
          <a:lstStyle/>
          <a:p>
            <a:r>
              <a:rPr lang="as-IN" sz="2400" dirty="0" smtClean="0">
                <a:solidFill>
                  <a:srgbClr val="FFFF00"/>
                </a:solidFill>
                <a:latin typeface="NikoshBAN" panose="02000000000000000000" pitchFamily="2" charset="0"/>
                <a:cs typeface="NikoshBAN" panose="02000000000000000000" pitchFamily="2" charset="0"/>
              </a:rPr>
              <a:t>মোহাম্মদ রবি উল্লাহ সহকারী শিক্ষক,রাজামেহার উচ্চ বিদ্যালয়,দেবিদ্বার,কুমিল্লা।</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4441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2000" fill="hold"/>
                                        <p:tgtEl>
                                          <p:spTgt spid="11"/>
                                        </p:tgtEl>
                                        <p:attrNameLst>
                                          <p:attrName>ppt_x</p:attrName>
                                        </p:attrNameLst>
                                      </p:cBhvr>
                                      <p:tavLst>
                                        <p:tav tm="0">
                                          <p:val>
                                            <p:strVal val="0-#ppt_w/2"/>
                                          </p:val>
                                        </p:tav>
                                        <p:tav tm="100000">
                                          <p:val>
                                            <p:strVal val="#ppt_x"/>
                                          </p:val>
                                        </p:tav>
                                      </p:tavLst>
                                    </p:anim>
                                    <p:anim calcmode="lin" valueType="num">
                                      <p:cBhvr additive="base">
                                        <p:cTn id="39"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mph" presetSubtype="0" repeatCount="indefinite" fill="hold" grpId="1" nodeType="click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par>
                                <p:cTn id="47" presetID="22" presetClass="emph" presetSubtype="0" repeatCount="indefinite" fill="hold" grpId="1" nodeType="withEffect">
                                  <p:stCondLst>
                                    <p:cond delay="0"/>
                                  </p:stCondLst>
                                  <p:childTnLst>
                                    <p:animClr clrSpc="hsl" dir="cw">
                                      <p:cBhvr override="childStyle">
                                        <p:cTn id="48" dur="500" fill="hold"/>
                                        <p:tgtEl>
                                          <p:spTgt spid="14"/>
                                        </p:tgtEl>
                                        <p:attrNameLst>
                                          <p:attrName>style.color</p:attrName>
                                        </p:attrNameLst>
                                      </p:cBhvr>
                                      <p:by>
                                        <p:hsl h="-7200000" s="0" l="0"/>
                                      </p:by>
                                    </p:animClr>
                                    <p:animClr clrSpc="hsl" dir="cw">
                                      <p:cBhvr>
                                        <p:cTn id="49" dur="500" fill="hold"/>
                                        <p:tgtEl>
                                          <p:spTgt spid="14"/>
                                        </p:tgtEl>
                                        <p:attrNameLst>
                                          <p:attrName>fillcolor</p:attrName>
                                        </p:attrNameLst>
                                      </p:cBhvr>
                                      <p:by>
                                        <p:hsl h="-7200000" s="0" l="0"/>
                                      </p:by>
                                    </p:animClr>
                                    <p:animClr clrSpc="hsl" dir="cw">
                                      <p:cBhvr>
                                        <p:cTn id="50" dur="500" fill="hold"/>
                                        <p:tgtEl>
                                          <p:spTgt spid="14"/>
                                        </p:tgtEl>
                                        <p:attrNameLst>
                                          <p:attrName>stroke.color</p:attrName>
                                        </p:attrNameLst>
                                      </p:cBhvr>
                                      <p:by>
                                        <p:hsl h="-7200000" s="0" l="0"/>
                                      </p:by>
                                    </p:animClr>
                                    <p:set>
                                      <p:cBhvr>
                                        <p:cTn id="51" dur="500" fill="hold"/>
                                        <p:tgtEl>
                                          <p:spTgt spid="14"/>
                                        </p:tgtEl>
                                        <p:attrNameLst>
                                          <p:attrName>fill.type</p:attrName>
                                        </p:attrNameLst>
                                      </p:cBhvr>
                                      <p:to>
                                        <p:strVal val="solid"/>
                                      </p:to>
                                    </p:set>
                                  </p:childTnLst>
                                </p:cTn>
                              </p:par>
                              <p:par>
                                <p:cTn id="52" presetID="22" presetClass="emph" presetSubtype="0" repeatCount="indefinite" fill="hold" grpId="1" nodeType="withEffect">
                                  <p:stCondLst>
                                    <p:cond delay="0"/>
                                  </p:stCondLst>
                                  <p:childTnLst>
                                    <p:animClr clrSpc="hsl" dir="cw">
                                      <p:cBhvr override="childStyle">
                                        <p:cTn id="53" dur="500" fill="hold"/>
                                        <p:tgtEl>
                                          <p:spTgt spid="11"/>
                                        </p:tgtEl>
                                        <p:attrNameLst>
                                          <p:attrName>style.color</p:attrName>
                                        </p:attrNameLst>
                                      </p:cBhvr>
                                      <p:by>
                                        <p:hsl h="-7200000" s="0" l="0"/>
                                      </p:by>
                                    </p:animClr>
                                    <p:animClr clrSpc="hsl" dir="cw">
                                      <p:cBhvr>
                                        <p:cTn id="54" dur="500" fill="hold"/>
                                        <p:tgtEl>
                                          <p:spTgt spid="11"/>
                                        </p:tgtEl>
                                        <p:attrNameLst>
                                          <p:attrName>fillcolor</p:attrName>
                                        </p:attrNameLst>
                                      </p:cBhvr>
                                      <p:by>
                                        <p:hsl h="-7200000" s="0" l="0"/>
                                      </p:by>
                                    </p:animClr>
                                    <p:animClr clrSpc="hsl" dir="cw">
                                      <p:cBhvr>
                                        <p:cTn id="55" dur="500" fill="hold"/>
                                        <p:tgtEl>
                                          <p:spTgt spid="11"/>
                                        </p:tgtEl>
                                        <p:attrNameLst>
                                          <p:attrName>stroke.color</p:attrName>
                                        </p:attrNameLst>
                                      </p:cBhvr>
                                      <p:by>
                                        <p:hsl h="-7200000" s="0" l="0"/>
                                      </p:by>
                                    </p:animClr>
                                    <p:set>
                                      <p:cBhvr>
                                        <p:cTn id="56" dur="500" fill="hold"/>
                                        <p:tgtEl>
                                          <p:spTgt spid="11"/>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1" grpId="1" animBg="1"/>
      <p:bldP spid="12" grpId="0" animBg="1"/>
      <p:bldP spid="12" grpId="1" animBg="1"/>
      <p:bldP spid="14" grpId="0" animBg="1"/>
      <p:bldP spid="14"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934</TotalTime>
  <Words>1089</Words>
  <Application>Microsoft Office PowerPoint</Application>
  <PresentationFormat>On-screen Show (4:3)</PresentationFormat>
  <Paragraphs>121</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Adobe Arabic</vt:lpstr>
      <vt:lpstr>Arial</vt:lpstr>
      <vt:lpstr>Calibri</vt:lpstr>
      <vt:lpstr>Garamond</vt:lpstr>
      <vt:lpstr>NikoshBAN</vt:lpstr>
      <vt:lpstr>SutonnyMJ</vt:lpstr>
      <vt:lpstr>Times New Roman</vt:lpstr>
      <vt:lpstr>Vrinda</vt:lpstr>
      <vt:lpstr>Wingdings</vt:lpstr>
      <vt:lpstr>Wingdings 3</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einonpc</dc:creator>
  <cp:lastModifiedBy>Mohammad Rabiullah</cp:lastModifiedBy>
  <cp:revision>125</cp:revision>
  <dcterms:created xsi:type="dcterms:W3CDTF">2006-08-16T00:00:00Z</dcterms:created>
  <dcterms:modified xsi:type="dcterms:W3CDTF">2020-11-15T14:49:53Z</dcterms:modified>
</cp:coreProperties>
</file>