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F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9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3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6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7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7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1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9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6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4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2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" name="drumroll.wav"/>
          </p:stSnd>
        </p:sndAc>
      </p:transition>
    </mc:Choice>
    <mc:Fallback>
      <p:transition spd="slow" advTm="13639">
        <p:fade/>
        <p:sndAc>
          <p:stSnd>
            <p:snd r:embed="rId1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15-Nov-20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9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19" name="drumroll.wav"/>
          </p:stSnd>
        </p:sndAc>
      </p:transition>
    </mc:Choice>
    <mc:Fallback>
      <p:transition spd="slow" advTm="13639">
        <p:fade/>
        <p:sndAc>
          <p:stSnd>
            <p:snd r:embed="rId19" name="drumroll.wav"/>
          </p:stSnd>
        </p:sndAc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3115-C67A-4F22-A8E9-57612D886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87" y="647803"/>
            <a:ext cx="8825658" cy="4196885"/>
          </a:xfrm>
        </p:spPr>
        <p:txBody>
          <a:bodyPr anchor="t"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শ্রেণি:নবম-দশম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 err="1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গনিত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 err="1">
                <a:latin typeface="SutonnyMJ" pitchFamily="2" charset="0"/>
                <a:cs typeface="SutonnyMJ" pitchFamily="2" charset="0"/>
              </a:rPr>
              <a:t>শির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ো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ন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ম: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বেলুন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সিলিন্ডারের</a:t>
            </a:r>
            <a:b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ক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ষ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ফ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ল 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য়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5DD09-1323-48E3-A4BE-57022C24E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887" y="4983405"/>
            <a:ext cx="8825658" cy="86142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ঠ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ই:৩২০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পৃষ্ঠা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35D6D-4104-4E95-BC35-511605D276BE}"/>
              </a:ext>
            </a:extLst>
          </p:cNvPr>
          <p:cNvSpPr txBox="1"/>
          <p:nvPr/>
        </p:nvSpPr>
        <p:spPr>
          <a:xfrm>
            <a:off x="6788727" y="647803"/>
            <a:ext cx="4461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উপকরণ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পাঠ্যবই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চক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ডাস্টার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মার্কার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পেন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ইত্যাদি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BF25F4-43D4-49F3-BA57-C7D6793E8D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19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5" name="drumroll.wav"/>
          </p:stSnd>
        </p:sndAc>
      </p:transition>
    </mc:Choice>
    <mc:Fallback>
      <p:transition spd="slow" advTm="13639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C48193-C51A-47A3-B3FA-2502549092B2}"/>
                  </a:ext>
                </a:extLst>
              </p:cNvPr>
              <p:cNvSpPr txBox="1"/>
              <p:nvPr/>
            </p:nvSpPr>
            <p:spPr>
              <a:xfrm>
                <a:off x="407963" y="309489"/>
                <a:ext cx="11633982" cy="7478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স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ম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ধ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ন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:</a:t>
                </a:r>
              </a:p>
              <a:p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আমরা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জানি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বেলুনের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ভূমির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ব্যাসার্ধ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ও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উচ্চতা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 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 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সমগ্র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তলের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ক্ষেত্রফল</a:t>
                </a:r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</m:d>
                  </m:oMath>
                </a14:m>
                <a:endParaRPr lang="en-US" sz="40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4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1416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17</m:t>
                    </m:r>
                  </m:oMath>
                </a14:m>
                <a:endParaRPr lang="en-US" sz="40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4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=747.7008 </a:t>
                </a:r>
                <a:r>
                  <a:rPr lang="en-US" sz="40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ব.সে.মি</a:t>
                </a:r>
                <a:r>
                  <a:rPr lang="en-US" sz="400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.</a:t>
                </a:r>
              </a:p>
              <a:p>
                <a:r>
                  <a:rPr lang="en-US" sz="4000" b="0" dirty="0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:r>
                  <a:rPr lang="en-US" sz="4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747.7 </a:t>
                </a:r>
                <a:r>
                  <a:rPr lang="en-US" sz="40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ব.মি</a:t>
                </a:r>
                <a:endParaRPr lang="en-US" sz="4000" dirty="0">
                  <a:latin typeface="SutonnyMJ" pitchFamily="2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4000" dirty="0" err="1">
                    <a:latin typeface="SutonnyMJ" pitchFamily="2" charset="0"/>
                    <a:ea typeface="Cambria Math" panose="02040503050406030204" pitchFamily="18" charset="0"/>
                    <a:cs typeface="SutonnyMJ" pitchFamily="2" charset="0"/>
                  </a:rPr>
                  <a:t>উত্তর</a:t>
                </a:r>
                <a:endParaRPr lang="en-US" sz="40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40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C48193-C51A-47A3-B3FA-250254909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3" y="309489"/>
                <a:ext cx="11633982" cy="7478970"/>
              </a:xfrm>
              <a:prstGeom prst="rect">
                <a:avLst/>
              </a:prstGeom>
              <a:blipFill>
                <a:blip r:embed="rId3"/>
                <a:stretch>
                  <a:fillRect l="-1887" t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DA3FAA-BE81-4345-B085-50D550F6C2F7}"/>
              </a:ext>
            </a:extLst>
          </p:cNvPr>
          <p:cNvCxnSpPr/>
          <p:nvPr/>
        </p:nvCxnSpPr>
        <p:spPr>
          <a:xfrm>
            <a:off x="5767754" y="2827606"/>
            <a:ext cx="0" cy="3896751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2356EB6-9841-4FC0-B39A-451D17717A6C}"/>
              </a:ext>
            </a:extLst>
          </p:cNvPr>
          <p:cNvSpPr txBox="1"/>
          <p:nvPr/>
        </p:nvSpPr>
        <p:spPr>
          <a:xfrm>
            <a:off x="6836898" y="2942154"/>
            <a:ext cx="4839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r= 7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c.m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h= 10 </a:t>
            </a:r>
            <a:r>
              <a:rPr lang="en-US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c.m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480881-4A7B-4819-B9D1-FBCAE3467513}"/>
                  </a:ext>
                </a:extLst>
              </p:cNvPr>
              <p:cNvSpPr txBox="1"/>
              <p:nvPr/>
            </p:nvSpPr>
            <p:spPr>
              <a:xfrm>
                <a:off x="6836897" y="4698609"/>
                <a:ext cx="3559127" cy="108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6000" dirty="0"/>
                  <a:t>=3.1416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480881-4A7B-4819-B9D1-FBCAE3467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897" y="4698609"/>
                <a:ext cx="3559127" cy="1084592"/>
              </a:xfrm>
              <a:prstGeom prst="rect">
                <a:avLst/>
              </a:prstGeom>
              <a:blipFill>
                <a:blip r:embed="rId4"/>
                <a:stretch>
                  <a:fillRect t="-12360" r="-7890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94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1BDFE-65C8-42F9-AAF4-CF8BF437751C}"/>
              </a:ext>
            </a:extLst>
          </p:cNvPr>
          <p:cNvSpPr txBox="1"/>
          <p:nvPr/>
        </p:nvSpPr>
        <p:spPr>
          <a:xfrm>
            <a:off x="98474" y="1603717"/>
            <a:ext cx="11690251" cy="415498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*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বেলুনের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উচ্চতা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৪০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সে.মি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ভূমির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ব্যাসার্ধ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৫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সে.মি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সমগ্র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পৃষ</a:t>
            </a:r>
            <a:r>
              <a:rPr lang="as-IN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ঠ</a:t>
            </a:r>
            <a:r>
              <a:rPr lang="as-IN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্ষেত্রফল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F10E9-C45D-494A-9F8A-AEA275C729F1}"/>
              </a:ext>
            </a:extLst>
          </p:cNvPr>
          <p:cNvSpPr txBox="1"/>
          <p:nvPr/>
        </p:nvSpPr>
        <p:spPr>
          <a:xfrm>
            <a:off x="604911" y="436098"/>
            <a:ext cx="941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** </a:t>
            </a:r>
            <a:r>
              <a:rPr lang="as-IN" sz="44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োমরা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নিজেরা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চেষ্</a:t>
            </a:r>
            <a:r>
              <a:rPr lang="as-IN" sz="4400" dirty="0">
                <a:latin typeface="SutonnyMJ" pitchFamily="2" charset="0"/>
                <a:cs typeface="SutonnyMJ" pitchFamily="2" charset="0"/>
              </a:rPr>
              <a:t>ট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া </a:t>
            </a:r>
            <a:r>
              <a:rPr lang="as-IN" sz="44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9C08D-A80C-49FA-8038-4BDD8DEA2ABD}"/>
              </a:ext>
            </a:extLst>
          </p:cNvPr>
          <p:cNvSpPr txBox="1"/>
          <p:nvPr/>
        </p:nvSpPr>
        <p:spPr>
          <a:xfrm>
            <a:off x="672904" y="6144010"/>
            <a:ext cx="10846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as-IN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ঠ </a:t>
            </a:r>
            <a:r>
              <a:rPr lang="as-IN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ং</a:t>
            </a:r>
            <a:r>
              <a:rPr lang="as-IN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্লিষ্ঠ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অনুশীলনীর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সমস্যাগুল</a:t>
            </a:r>
            <a:r>
              <a:rPr lang="as-IN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োমরা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বাসায়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সমাধান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করবে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19E0AF-A5C3-4630-9371-95FD12D311E2}"/>
              </a:ext>
            </a:extLst>
          </p:cNvPr>
          <p:cNvSpPr txBox="1"/>
          <p:nvPr/>
        </p:nvSpPr>
        <p:spPr>
          <a:xfrm>
            <a:off x="970671" y="1111348"/>
            <a:ext cx="10044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ধ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দ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ইকে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আব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র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দ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খ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হ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ইনশা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আ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ল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ল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হ</a:t>
            </a: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মহান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আল্লাহ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সুস্থ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সুন্দর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‍ও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সুখে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রাখুন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সেই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কামন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য় -------------------=======--------------------------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334815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29F1-2999-4693-9C23-C6ECF91A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্থীরা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0654-30F2-444D-A694-63D21078C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15411" cy="41021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কোনটি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বেলুন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আকৃতি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বেলুন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/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ল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ড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র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টির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ক্ষেত্রফল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নির্নয়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ক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ে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2C5AFDC-7BF0-48C9-A220-109101B5A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4" name="drumroll.wav"/>
          </p:stSnd>
        </p:sndAc>
      </p:transition>
    </mc:Choice>
    <mc:Fallback>
      <p:transition spd="slow" advTm="13639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FF976E-A5BD-4E2A-BBBA-CD95742D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530087"/>
            <a:ext cx="10972799" cy="1510747"/>
          </a:xfrm>
        </p:spPr>
        <p:txBody>
          <a:bodyPr/>
          <a:lstStyle/>
          <a:p>
            <a:pPr algn="ctr"/>
            <a:r>
              <a:rPr lang="en-US" sz="5400" dirty="0">
                <a:latin typeface="SutonnyMJ" pitchFamily="2" charset="0"/>
                <a:cs typeface="SutonnyMJ" pitchFamily="2" charset="0"/>
              </a:rPr>
              <a:t>শ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ষ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চ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5400" dirty="0">
                <a:latin typeface="SutonnyMJ" pitchFamily="2" charset="0"/>
                <a:cs typeface="SutonnyMJ" pitchFamily="2" charset="0"/>
              </a:rPr>
              <a:t>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57C16F-489F-45C8-9B4E-188DCBB7E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43" y="2173357"/>
            <a:ext cx="5410269" cy="384644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মো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সাদেকুল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নিতপুর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দিয়াড়াপাড়া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মডেল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বিদ্যালয়,প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া,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ও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ঁ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০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৭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৩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৭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৯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৫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০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৬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০</a:t>
            </a:r>
            <a:r>
              <a:rPr lang="as-IN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৪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D7EF18C-4726-45E2-8E50-7EB397F491C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56242" y="2310104"/>
            <a:ext cx="3655042" cy="3709698"/>
          </a:xfrm>
        </p:spPr>
      </p:pic>
      <p:sp>
        <p:nvSpPr>
          <p:cNvPr id="20" name="Cylinder 19">
            <a:extLst>
              <a:ext uri="{FF2B5EF4-FFF2-40B4-BE49-F238E27FC236}">
                <a16:creationId xmlns:a16="http://schemas.microsoft.com/office/drawing/2014/main" id="{F1784326-F26D-4C6F-A908-89D9693C52D1}"/>
              </a:ext>
            </a:extLst>
          </p:cNvPr>
          <p:cNvSpPr/>
          <p:nvPr/>
        </p:nvSpPr>
        <p:spPr>
          <a:xfrm>
            <a:off x="10283687" y="2385391"/>
            <a:ext cx="1497496" cy="3634411"/>
          </a:xfrm>
          <a:prstGeom prst="can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3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F016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E2B6EDE-C513-4745-B763-AF4673E17292}"/>
              </a:ext>
            </a:extLst>
          </p:cNvPr>
          <p:cNvSpPr/>
          <p:nvPr/>
        </p:nvSpPr>
        <p:spPr>
          <a:xfrm rot="5400000">
            <a:off x="2844181" y="1083950"/>
            <a:ext cx="4909624" cy="59275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56CF6-1E1D-4DFD-B1F6-5796CC7995DD}"/>
              </a:ext>
            </a:extLst>
          </p:cNvPr>
          <p:cNvSpPr txBox="1"/>
          <p:nvPr/>
        </p:nvSpPr>
        <p:spPr>
          <a:xfrm>
            <a:off x="253218" y="309489"/>
            <a:ext cx="9692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চ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ট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ি 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ভ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ল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োভাবে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প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ষ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ণ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র: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BB69AB-07AF-40F9-9F4A-BA45931AE6B1}"/>
              </a:ext>
            </a:extLst>
          </p:cNvPr>
          <p:cNvSpPr/>
          <p:nvPr/>
        </p:nvSpPr>
        <p:spPr>
          <a:xfrm>
            <a:off x="7019778" y="1592894"/>
            <a:ext cx="1242971" cy="4909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6421B-B1BA-4385-ACA3-AFFB470A649B}"/>
              </a:ext>
            </a:extLst>
          </p:cNvPr>
          <p:cNvSpPr txBox="1"/>
          <p:nvPr/>
        </p:nvSpPr>
        <p:spPr>
          <a:xfrm>
            <a:off x="8773551" y="1592894"/>
            <a:ext cx="29260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প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্শ্বে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এ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ট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ি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ৃ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অ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ং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শ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9167F1E-943F-41A0-BF70-504FE96B5C52}"/>
              </a:ext>
            </a:extLst>
          </p:cNvPr>
          <p:cNvSpPr/>
          <p:nvPr/>
        </p:nvSpPr>
        <p:spPr>
          <a:xfrm rot="5400000">
            <a:off x="8065665" y="2737598"/>
            <a:ext cx="979725" cy="11024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D0F44-C389-4CBF-B709-B5C84660F79F}"/>
              </a:ext>
            </a:extLst>
          </p:cNvPr>
          <p:cNvSpPr txBox="1"/>
          <p:nvPr/>
        </p:nvSpPr>
        <p:spPr>
          <a:xfrm>
            <a:off x="253217" y="1913206"/>
            <a:ext cx="1828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পার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শ্ব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ে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এ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ট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ব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ৃ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র 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অ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ং</a:t>
            </a:r>
            <a:r>
              <a:rPr lang="as-IN" sz="4800" dirty="0">
                <a:latin typeface="SutonnyMJ" pitchFamily="2" charset="0"/>
                <a:cs typeface="SutonnyMJ" pitchFamily="2" charset="0"/>
              </a:rPr>
              <a:t>শ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AE5D4E-AB9D-4F22-8B01-9A63DA26DFF3}"/>
              </a:ext>
            </a:extLst>
          </p:cNvPr>
          <p:cNvSpPr/>
          <p:nvPr/>
        </p:nvSpPr>
        <p:spPr>
          <a:xfrm>
            <a:off x="2335238" y="1592893"/>
            <a:ext cx="731306" cy="4844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C4F07-4F9D-455D-90FC-F84E363F9588}"/>
              </a:ext>
            </a:extLst>
          </p:cNvPr>
          <p:cNvSpPr txBox="1"/>
          <p:nvPr/>
        </p:nvSpPr>
        <p:spPr>
          <a:xfrm>
            <a:off x="4529797" y="1978203"/>
            <a:ext cx="1012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ব</a:t>
            </a: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ক্র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পৃ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ষ্ঠ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1AEAAA-1822-40DA-8F9F-E88DAC345890}"/>
              </a:ext>
            </a:extLst>
          </p:cNvPr>
          <p:cNvSpPr/>
          <p:nvPr/>
        </p:nvSpPr>
        <p:spPr>
          <a:xfrm>
            <a:off x="1510748" y="4187687"/>
            <a:ext cx="1082072" cy="503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090D1B-9EC3-4FE7-A04E-25CE0CA396F9}"/>
              </a:ext>
            </a:extLst>
          </p:cNvPr>
          <p:cNvSpPr/>
          <p:nvPr/>
        </p:nvSpPr>
        <p:spPr>
          <a:xfrm>
            <a:off x="801858" y="1420837"/>
            <a:ext cx="3559127" cy="354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DDB02-C802-4564-B88A-CC8F6C44A84C}"/>
              </a:ext>
            </a:extLst>
          </p:cNvPr>
          <p:cNvSpPr txBox="1"/>
          <p:nvPr/>
        </p:nvSpPr>
        <p:spPr>
          <a:xfrm>
            <a:off x="5148775" y="1420837"/>
            <a:ext cx="6457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ৃ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ক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র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অ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ং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শ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ট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র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স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ধ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য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দ</a:t>
            </a:r>
            <a:r>
              <a:rPr lang="as-IN" sz="6000" dirty="0">
                <a:latin typeface="SutonnyMJ" pitchFamily="2" charset="0"/>
                <a:cs typeface="SutonnyMJ" pitchFamily="2" charset="0"/>
              </a:rPr>
              <a:t>ি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>
                <a:latin typeface="Calibri" panose="020F0502020204030204" pitchFamily="34" charset="0"/>
                <a:cs typeface="SutonnyMJ" pitchFamily="2" charset="0"/>
              </a:rPr>
              <a:t>r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তবে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তার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ক্ষেত্রফল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F9F8E-D628-4705-AE8B-893A693000C5}"/>
                  </a:ext>
                </a:extLst>
              </p:cNvPr>
              <p:cNvSpPr txBox="1"/>
              <p:nvPr/>
            </p:nvSpPr>
            <p:spPr>
              <a:xfrm>
                <a:off x="6743112" y="4058529"/>
                <a:ext cx="970672" cy="1015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F9F8E-D628-4705-AE8B-893A69300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12" y="4058529"/>
                <a:ext cx="970672" cy="1015663"/>
              </a:xfrm>
              <a:prstGeom prst="rect">
                <a:avLst/>
              </a:prstGeom>
              <a:blipFill>
                <a:blip r:embed="rId3"/>
                <a:stretch>
                  <a:fillRect r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F35906-8846-4A0B-A998-82BB152144B5}"/>
              </a:ext>
            </a:extLst>
          </p:cNvPr>
          <p:cNvCxnSpPr/>
          <p:nvPr/>
        </p:nvCxnSpPr>
        <p:spPr>
          <a:xfrm flipV="1">
            <a:off x="2584174" y="2822713"/>
            <a:ext cx="1776811" cy="2517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7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E66B3F8-FEA9-48AE-9174-0E4CD2AA056B}"/>
                  </a:ext>
                </a:extLst>
              </p:cNvPr>
              <p:cNvSpPr/>
              <p:nvPr/>
            </p:nvSpPr>
            <p:spPr>
              <a:xfrm>
                <a:off x="858129" y="2110154"/>
                <a:ext cx="2954216" cy="30104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8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8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E66B3F8-FEA9-48AE-9174-0E4CD2AA0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2110154"/>
                <a:ext cx="2954216" cy="301048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B0BE32E-924F-402E-ADCB-3B598319A1CE}"/>
                  </a:ext>
                </a:extLst>
              </p:cNvPr>
              <p:cNvSpPr/>
              <p:nvPr/>
            </p:nvSpPr>
            <p:spPr>
              <a:xfrm>
                <a:off x="6935372" y="2110154"/>
                <a:ext cx="2813539" cy="31933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8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8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B0BE32E-924F-402E-ADCB-3B598319A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72" y="2110154"/>
                <a:ext cx="2813539" cy="319336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CA48FC-A78C-4458-A46A-94F379E22BC1}"/>
              </a:ext>
            </a:extLst>
          </p:cNvPr>
          <p:cNvSpPr txBox="1"/>
          <p:nvPr/>
        </p:nvSpPr>
        <p:spPr>
          <a:xfrm>
            <a:off x="506437" y="633046"/>
            <a:ext cx="9115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অ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ত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এব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পার</a:t>
            </a:r>
            <a:r>
              <a:rPr lang="as-IN" sz="4000" dirty="0">
                <a:latin typeface="SutonnyMJ" pitchFamily="2" charset="0"/>
                <a:cs typeface="SutonnyMJ" pitchFamily="2" charset="0"/>
              </a:rPr>
              <a:t>্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শ্বের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বৃত্তাকার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অংশের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ক্ষেত্রফল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BE0FC6-349C-403D-860F-21C0C5F9A0AE}"/>
              </a:ext>
            </a:extLst>
          </p:cNvPr>
          <p:cNvCxnSpPr/>
          <p:nvPr/>
        </p:nvCxnSpPr>
        <p:spPr>
          <a:xfrm>
            <a:off x="5359791" y="2841674"/>
            <a:ext cx="0" cy="1519311"/>
          </a:xfrm>
          <a:prstGeom prst="line">
            <a:avLst/>
          </a:prstGeom>
          <a:ln w="508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E9E732-38FA-46E6-B105-17A1B69B8D87}"/>
              </a:ext>
            </a:extLst>
          </p:cNvPr>
          <p:cNvCxnSpPr/>
          <p:nvPr/>
        </p:nvCxnSpPr>
        <p:spPr>
          <a:xfrm>
            <a:off x="4389120" y="3429000"/>
            <a:ext cx="1899138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CBA5C-47A0-4C8C-A73A-7D815F7A0644}"/>
                  </a:ext>
                </a:extLst>
              </p:cNvPr>
              <p:cNvSpPr txBox="1"/>
              <p:nvPr/>
            </p:nvSpPr>
            <p:spPr>
              <a:xfrm>
                <a:off x="2574388" y="5274309"/>
                <a:ext cx="944169" cy="110799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CBA5C-47A0-4C8C-A73A-7D815F7A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388" y="5274309"/>
                <a:ext cx="944169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272F2B-2B29-496E-8B5C-FDD20E903D3B}"/>
                  </a:ext>
                </a:extLst>
              </p:cNvPr>
              <p:cNvSpPr txBox="1"/>
              <p:nvPr/>
            </p:nvSpPr>
            <p:spPr>
              <a:xfrm>
                <a:off x="4112455" y="5321413"/>
                <a:ext cx="3967089" cy="120032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7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7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272F2B-2B29-496E-8B5C-FDD20E903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455" y="5321413"/>
                <a:ext cx="3967089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7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9C87C654-1DC8-4961-84E6-40FFE880DDB7}"/>
              </a:ext>
            </a:extLst>
          </p:cNvPr>
          <p:cNvSpPr/>
          <p:nvPr/>
        </p:nvSpPr>
        <p:spPr>
          <a:xfrm>
            <a:off x="2218006" y="1801741"/>
            <a:ext cx="2099606" cy="496853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C49C4E-617D-47A3-899E-8CE5DB3315D8}"/>
              </a:ext>
            </a:extLst>
          </p:cNvPr>
          <p:cNvSpPr/>
          <p:nvPr/>
        </p:nvSpPr>
        <p:spPr>
          <a:xfrm rot="16200000">
            <a:off x="1216105" y="3425903"/>
            <a:ext cx="4135066" cy="2067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D953C4-F6B2-46B7-BF34-61495108C633}"/>
                  </a:ext>
                </a:extLst>
              </p:cNvPr>
              <p:cNvSpPr txBox="1"/>
              <p:nvPr/>
            </p:nvSpPr>
            <p:spPr>
              <a:xfrm>
                <a:off x="520505" y="478302"/>
                <a:ext cx="94534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ম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ঝ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ে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র 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ত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ল 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া 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প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ৃ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ষ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্ঠের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পরিধি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4000" dirty="0"/>
              </a:p>
              <a:p>
                <a:r>
                  <a:rPr lang="en-US" sz="4000" dirty="0" err="1">
                    <a:latin typeface="SutonnyMJ" pitchFamily="2" charset="0"/>
                    <a:cs typeface="SutonnyMJ" pitchFamily="2" charset="0"/>
                  </a:rPr>
                  <a:t>এবং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ে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ল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ু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ন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ট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ি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র 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উ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চ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চ</a:t>
                </a:r>
                <a:r>
                  <a:rPr lang="as-IN" sz="4000" dirty="0">
                    <a:latin typeface="SutonnyMJ" pitchFamily="2" charset="0"/>
                    <a:cs typeface="SutonnyMJ" pitchFamily="2" charset="0"/>
                  </a:rPr>
                  <a:t>ত</a:t>
                </a:r>
                <a:r>
                  <a:rPr lang="en-US" sz="4000" dirty="0">
                    <a:latin typeface="SutonnyMJ" pitchFamily="2" charset="0"/>
                    <a:cs typeface="SutonnyMJ" pitchFamily="2" charset="0"/>
                  </a:rPr>
                  <a:t>া=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endParaRPr lang="en-US" sz="40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D953C4-F6B2-46B7-BF34-61495108C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5" y="478302"/>
                <a:ext cx="9453489" cy="1323439"/>
              </a:xfrm>
              <a:prstGeom prst="rect">
                <a:avLst/>
              </a:prstGeom>
              <a:blipFill>
                <a:blip r:embed="rId3"/>
                <a:stretch>
                  <a:fillRect l="-2257" t="-11009" b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ket 4">
            <a:extLst>
              <a:ext uri="{FF2B5EF4-FFF2-40B4-BE49-F238E27FC236}">
                <a16:creationId xmlns:a16="http://schemas.microsoft.com/office/drawing/2014/main" id="{AD0F6575-2D26-4E62-B16E-23D4BBBFBA8E}"/>
              </a:ext>
            </a:extLst>
          </p:cNvPr>
          <p:cNvSpPr/>
          <p:nvPr/>
        </p:nvSpPr>
        <p:spPr>
          <a:xfrm>
            <a:off x="3249637" y="2096086"/>
            <a:ext cx="1702191" cy="4557932"/>
          </a:xfrm>
          <a:prstGeom prst="rightBracket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E76ED-A0D6-41E3-B281-DEB25D4577E2}"/>
              </a:ext>
            </a:extLst>
          </p:cNvPr>
          <p:cNvSpPr txBox="1"/>
          <p:nvPr/>
        </p:nvSpPr>
        <p:spPr>
          <a:xfrm>
            <a:off x="4417256" y="3444216"/>
            <a:ext cx="844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9C432F-5A1E-45E1-95DE-5C382AEB8BD1}"/>
                  </a:ext>
                </a:extLst>
              </p:cNvPr>
              <p:cNvSpPr txBox="1"/>
              <p:nvPr/>
            </p:nvSpPr>
            <p:spPr>
              <a:xfrm>
                <a:off x="6096000" y="2096086"/>
                <a:ext cx="577713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প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ৃ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ষ্ঠের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আ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য়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ত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র(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স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ু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জ) 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অ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ং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শ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ট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ি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র </a:t>
                </a:r>
                <a:r>
                  <a:rPr lang="as-IN" sz="44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্ষেত্রফল</a:t>
                </a:r>
                <a:endParaRPr lang="en-US" sz="44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ভূমির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dirty="0" err="1">
                    <a:latin typeface="SutonnyMJ" pitchFamily="2" charset="0"/>
                    <a:cs typeface="SutonnyMJ" pitchFamily="2" charset="0"/>
                  </a:rPr>
                  <a:t>পরিধি</a:t>
                </a:r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</m:oMath>
                </a14:m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 উচ্চতা</a:t>
                </a:r>
              </a:p>
              <a:p>
                <a:r>
                  <a:rPr lang="en-US" sz="4400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9C432F-5A1E-45E1-95DE-5C382AEB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6086"/>
                <a:ext cx="5777132" cy="3477875"/>
              </a:xfrm>
              <a:prstGeom prst="rect">
                <a:avLst/>
              </a:prstGeom>
              <a:blipFill>
                <a:blip r:embed="rId4"/>
                <a:stretch>
                  <a:fillRect l="-4219" t="-4737" r="-2321" b="-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01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891084-0930-410C-B8D2-E9E02CC7AB95}"/>
                  </a:ext>
                </a:extLst>
              </p:cNvPr>
              <p:cNvSpPr txBox="1"/>
              <p:nvPr/>
            </p:nvSpPr>
            <p:spPr>
              <a:xfrm>
                <a:off x="377483" y="288291"/>
                <a:ext cx="1143703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এখন,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সিলিন্ডার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বেলুনটির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সমগ্র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সম্পূ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ন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ত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ল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ে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র 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্ষেত্রফল</a:t>
                </a:r>
                <a:endParaRPr lang="en-US" sz="6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দুই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প্রান্তের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বৃত্তাকার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অংশের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ক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ষ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ে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ত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ফ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ল+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ম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া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ঝ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ে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ব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্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র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ত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ল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ে</a:t>
                </a:r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র </a:t>
                </a:r>
                <a:r>
                  <a:rPr lang="as-IN" sz="6000" dirty="0"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en-US" sz="6000" dirty="0" err="1">
                    <a:latin typeface="SutonnyMJ" pitchFamily="2" charset="0"/>
                    <a:cs typeface="SutonnyMJ" pitchFamily="2" charset="0"/>
                  </a:rPr>
                  <a:t>্ষেত্রফল</a:t>
                </a:r>
                <a:endParaRPr lang="en-US" sz="6000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π</m:t>
                    </m:r>
                    <m:sSup>
                      <m:sSupPr>
                        <m:ctrlPr>
                          <a:rPr lang="el-GR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π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endParaRPr lang="en-US" sz="6000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6000" dirty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6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60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891084-0930-410C-B8D2-E9E02CC7A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3" y="288291"/>
                <a:ext cx="11437034" cy="6555641"/>
              </a:xfrm>
              <a:prstGeom prst="rect">
                <a:avLst/>
              </a:prstGeom>
              <a:blipFill>
                <a:blip r:embed="rId3"/>
                <a:stretch>
                  <a:fillRect l="-3252" t="-3625" b="-5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62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74C0-FF94-42E2-B7E5-7A6EED7CC2E2}"/>
              </a:ext>
            </a:extLst>
          </p:cNvPr>
          <p:cNvSpPr txBox="1"/>
          <p:nvPr/>
        </p:nvSpPr>
        <p:spPr>
          <a:xfrm>
            <a:off x="604911" y="562708"/>
            <a:ext cx="107055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*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বেলুনের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উচ্চতা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১০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সে.মি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ভূমির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ব্যাসার্ধ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৭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সে.মি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হলে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সমগ্র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পৃষ</a:t>
            </a:r>
            <a:r>
              <a:rPr lang="as-IN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ঠ</a:t>
            </a:r>
            <a:r>
              <a:rPr lang="as-IN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্ষেত্রফল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কত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3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9">
        <p14:ripple/>
        <p:sndAc>
          <p:stSnd>
            <p:snd r:embed="rId2" name="drumroll.wav"/>
          </p:stSnd>
        </p:sndAc>
      </p:transition>
    </mc:Choice>
    <mc:Fallback>
      <p:transition spd="slow" advTm="13639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599</Words>
  <Application>Microsoft Office PowerPoint</Application>
  <PresentationFormat>Widescreen</PresentationFormat>
  <Paragraphs>61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SutonnyMJ</vt:lpstr>
      <vt:lpstr>Wingdings 3</vt:lpstr>
      <vt:lpstr>Ion Boardroom</vt:lpstr>
      <vt:lpstr>শ্রেণি:নবম-দশম বিষয়: সাধারণ গনিত শিরোনাম: বেলুন/সিলিন্ডারের  ক্ষেত্রফল নির্নয়</vt:lpstr>
      <vt:lpstr>এই পাঠ শেষে শিক্ষার্থীরা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শ্রেণি:নবম-দশম বিষয়: সাধারণ গনিত শিরোনাম: বেলুন/সিলিন্ডারের ক্ষেত্রফল নির্নয়</dc:title>
  <dc:creator>Windows User</dc:creator>
  <cp:lastModifiedBy>Windows User</cp:lastModifiedBy>
  <cp:revision>34</cp:revision>
  <dcterms:created xsi:type="dcterms:W3CDTF">2020-11-14T03:58:56Z</dcterms:created>
  <dcterms:modified xsi:type="dcterms:W3CDTF">2020-11-15T14:43:09Z</dcterms:modified>
</cp:coreProperties>
</file>