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handoutMasterIdLst>
    <p:handoutMasterId r:id="rId26"/>
  </p:handoutMasterIdLst>
  <p:sldIdLst>
    <p:sldId id="284" r:id="rId2"/>
    <p:sldId id="356" r:id="rId3"/>
    <p:sldId id="291" r:id="rId4"/>
    <p:sldId id="292" r:id="rId5"/>
    <p:sldId id="293" r:id="rId6"/>
    <p:sldId id="328" r:id="rId7"/>
    <p:sldId id="327" r:id="rId8"/>
    <p:sldId id="295" r:id="rId9"/>
    <p:sldId id="346" r:id="rId10"/>
    <p:sldId id="347" r:id="rId11"/>
    <p:sldId id="348" r:id="rId12"/>
    <p:sldId id="349" r:id="rId13"/>
    <p:sldId id="325" r:id="rId14"/>
    <p:sldId id="350" r:id="rId15"/>
    <p:sldId id="351" r:id="rId16"/>
    <p:sldId id="352" r:id="rId17"/>
    <p:sldId id="353" r:id="rId18"/>
    <p:sldId id="354" r:id="rId19"/>
    <p:sldId id="335" r:id="rId20"/>
    <p:sldId id="304" r:id="rId21"/>
    <p:sldId id="305" r:id="rId22"/>
    <p:sldId id="306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E7FF"/>
    <a:srgbClr val="E1FFFF"/>
    <a:srgbClr val="99FFCC"/>
    <a:srgbClr val="F3FFF3"/>
    <a:srgbClr val="FFCCFF"/>
    <a:srgbClr val="0000FF"/>
    <a:srgbClr val="000099"/>
    <a:srgbClr val="0033CC"/>
    <a:srgbClr val="F1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76" autoAdjust="0"/>
  </p:normalViewPr>
  <p:slideViewPr>
    <p:cSldViewPr>
      <p:cViewPr varScale="1">
        <p:scale>
          <a:sx n="70" d="100"/>
          <a:sy n="70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t>15-11-20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13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t>15-11-20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4F62-3C76-4EB7-B99E-6C0D7D67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28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উত্তর নেওয়ার চেষ্টা করতে হবে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বই থেকে আরও কিছু প্রশ্ন 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বই থেকে আরও কিছু প্রশ্ন করতে পারেন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35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 ৫ মি.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5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এই সংস্থার কী</a:t>
            </a:r>
            <a:r>
              <a:rPr lang="bn-BD" baseline="0" smtClean="0"/>
              <a:t> কাজ, কীকী উদ্দেশ্য তা নিয়ে আলোচনা করতে পারেন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04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0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৬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15-11-20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15-11-20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15-11-20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152400"/>
            <a:ext cx="8839200" cy="65532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15-11-20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15-11-20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E-mail-joyshinha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7" y="685800"/>
            <a:ext cx="7646926" cy="541020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60396" y="2459876"/>
            <a:ext cx="2823209" cy="18620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bn-BD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594" y="1282184"/>
            <a:ext cx="399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আইসিটি ক্লাসে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8" y="2196757"/>
            <a:ext cx="3821942" cy="2527643"/>
          </a:xfrm>
          <a:prstGeom prst="round2DiagRect">
            <a:avLst>
              <a:gd name="adj1" fmla="val 10016"/>
              <a:gd name="adj2" fmla="val 0"/>
            </a:avLst>
          </a:prstGeom>
          <a:ln w="38100" cap="sq">
            <a:solidFill>
              <a:schemeClr val="tx2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r="1705"/>
          <a:stretch/>
        </p:blipFill>
        <p:spPr>
          <a:xfrm>
            <a:off x="514350" y="228600"/>
            <a:ext cx="8115300" cy="1794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1"/>
            <a:ext cx="4011132" cy="2590799"/>
          </a:xfrm>
          <a:prstGeom prst="round2DiagRect">
            <a:avLst>
              <a:gd name="adj1" fmla="val 10016"/>
              <a:gd name="adj2" fmla="val 0"/>
            </a:avLst>
          </a:prstGeom>
          <a:ln w="38100" cap="sq">
            <a:solidFill>
              <a:schemeClr val="tx2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19100" y="5334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কোম্পানিগুলো তাদের মেধাস্বত্ব সংরক্ষণ ও পাইরেসি রোধে কী ব্যবস্থা গ্রহণ করেছে?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180" y="5105400"/>
            <a:ext cx="8401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পাইরেসি নজরদারির জন্য বিজনেস সফটওয়্যার এলায়েন্স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BSA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নামে একটি সংস্থা তৈরি করেছে।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4414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540" y="535448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সংস্থাটির ২০১১ সালের প্রতিবেদনে কী বলা হয়েছে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r="5240"/>
          <a:stretch/>
        </p:blipFill>
        <p:spPr>
          <a:xfrm>
            <a:off x="4572000" y="1582538"/>
            <a:ext cx="4245719" cy="2760862"/>
          </a:xfrm>
          <a:prstGeom prst="rect">
            <a:avLst/>
          </a:prstGeom>
          <a:ln w="28575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00099" y="4953000"/>
            <a:ext cx="7543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পিসি ব্যবহারকারীর প্রতি ১০ জনের ৭ জনই পাইরেসি মুক্ত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r="9334"/>
          <a:stretch/>
        </p:blipFill>
        <p:spPr>
          <a:xfrm>
            <a:off x="288560" y="1582538"/>
            <a:ext cx="4191000" cy="2760862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0859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620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 বাংলাদেশে সফটওয়্যার পাইরেসি কী?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2850" y="5361029"/>
            <a:ext cx="175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r="11134"/>
          <a:stretch/>
        </p:blipFill>
        <p:spPr>
          <a:xfrm>
            <a:off x="323848" y="1769449"/>
            <a:ext cx="4170558" cy="3107351"/>
          </a:xfrm>
          <a:prstGeom prst="snip2DiagRect">
            <a:avLst>
              <a:gd name="adj1" fmla="val 0"/>
              <a:gd name="adj2" fmla="val 979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r="15258"/>
          <a:stretch/>
        </p:blipFill>
        <p:spPr>
          <a:xfrm>
            <a:off x="4629151" y="1769449"/>
            <a:ext cx="4191001" cy="3107351"/>
          </a:xfrm>
          <a:prstGeom prst="snip2DiagRect">
            <a:avLst>
              <a:gd name="adj1" fmla="val 0"/>
              <a:gd name="adj2" fmla="val 1017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7092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1066800"/>
            <a:ext cx="2892029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2895600"/>
            <a:ext cx="8820150" cy="120032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পাইরেসি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-এ বিষয়ে একটি পোষ্টার ডিজাইন করো।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65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1215" y="383842"/>
            <a:ext cx="5681569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কপিরাইট আইনের প্রয়োজনীয়তা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5" y="1563321"/>
            <a:ext cx="3646855" cy="28562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8"/>
          <a:stretch/>
        </p:blipFill>
        <p:spPr>
          <a:xfrm>
            <a:off x="4800600" y="1563321"/>
            <a:ext cx="3957640" cy="285627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181099" y="4791358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আইন সৃজনশীল কর্মের স্রষ্টাকে তার সৃষ্টকর্মের উপর স্বত্বাধিকার দেয়।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1114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0302" y="5410200"/>
            <a:ext cx="6133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সৃষ্টকর্মের বাণিজ্যিক মূল্যের অধিকারী কে?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2051" r="16999"/>
          <a:stretch/>
        </p:blipFill>
        <p:spPr>
          <a:xfrm>
            <a:off x="254000" y="914400"/>
            <a:ext cx="4245525" cy="388884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3742" r="11070" b="6538"/>
          <a:stretch/>
        </p:blipFill>
        <p:spPr>
          <a:xfrm>
            <a:off x="4610100" y="914400"/>
            <a:ext cx="4267200" cy="388884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038600" y="5410200"/>
            <a:ext cx="1416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স্রষ্টা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3715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8" y="2067581"/>
            <a:ext cx="1773476" cy="2056124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93" y="2067580"/>
            <a:ext cx="1630959" cy="2056124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09" y="2067580"/>
            <a:ext cx="1649973" cy="205916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 b="13421"/>
          <a:stretch/>
        </p:blipFill>
        <p:spPr>
          <a:xfrm>
            <a:off x="5545901" y="2067580"/>
            <a:ext cx="1649358" cy="203869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" b="16042"/>
          <a:stretch/>
        </p:blipFill>
        <p:spPr>
          <a:xfrm>
            <a:off x="7281902" y="2076516"/>
            <a:ext cx="1630959" cy="2047188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sp>
        <p:nvSpPr>
          <p:cNvPr id="7" name="Rectangle 6"/>
          <p:cNvSpPr/>
          <p:nvPr/>
        </p:nvSpPr>
        <p:spPr>
          <a:xfrm>
            <a:off x="878554" y="4363760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421416" y="4363760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940040" y="4363760"/>
            <a:ext cx="1382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 নির্মাতা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584048" y="4363760"/>
            <a:ext cx="1693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নির্মাতা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296190" y="4363760"/>
            <a:ext cx="1672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 নির্মাতা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884684" y="846029"/>
            <a:ext cx="7438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সমস্ত নির্মাতাদের বেঁচে থাকার জন্য কী প্রয়োজন?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5267980"/>
            <a:ext cx="966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0758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313" y="5141893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নির্মাতাদের আইনগত অধিকার নিশ্চিত করে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r="5002"/>
          <a:stretch/>
        </p:blipFill>
        <p:spPr>
          <a:xfrm>
            <a:off x="4800600" y="1828799"/>
            <a:ext cx="4038600" cy="286213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993481" y="5141892"/>
            <a:ext cx="3500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পাইরেসিকারীদের নিরুৎসাহিত করে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124200" y="5334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 কপিরাইট 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8775" y="1828800"/>
            <a:ext cx="4207026" cy="2862139"/>
            <a:chOff x="288774" y="1052511"/>
            <a:chExt cx="4231701" cy="3449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7" r="14165"/>
            <a:stretch/>
          </p:blipFill>
          <p:spPr>
            <a:xfrm>
              <a:off x="317351" y="1066800"/>
              <a:ext cx="4203124" cy="3435246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6" b="13421"/>
            <a:stretch/>
          </p:blipFill>
          <p:spPr>
            <a:xfrm>
              <a:off x="288774" y="1052511"/>
              <a:ext cx="1130449" cy="1397291"/>
            </a:xfrm>
            <a:prstGeom prst="rect">
              <a:avLst/>
            </a:prstGeom>
            <a:ln w="19050">
              <a:solidFill>
                <a:schemeClr val="tx1"/>
              </a:solidFill>
              <a:prstDash val="sysDash"/>
            </a:ln>
          </p:spPr>
        </p:pic>
      </p:grpSp>
    </p:spTree>
    <p:extLst>
      <p:ext uri="{BB962C8B-B14F-4D97-AF65-F5344CB8AC3E}">
        <p14:creationId xmlns:p14="http://schemas.microsoft.com/office/powerpoint/2010/main" val="2365874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2287" y="609600"/>
            <a:ext cx="3324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কপিরাইট 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536095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কর্মীদের কর্ম সৃষ্টিতে উৎসাহিত করে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" b="8727"/>
          <a:stretch/>
        </p:blipFill>
        <p:spPr>
          <a:xfrm>
            <a:off x="457200" y="1524000"/>
            <a:ext cx="8305800" cy="36576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4986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295400"/>
            <a:ext cx="2259807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619" y="3124200"/>
            <a:ext cx="7860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আইন সৃজনশীল কর্মীদের কর্ম সৃষ্টিতে </a:t>
            </a:r>
            <a:r>
              <a:rPr lang="bn-BD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উৎসাহিত করে -তা দলে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07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37206" y="6513582"/>
            <a:ext cx="1171969" cy="322408"/>
          </a:xfrm>
        </p:spPr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15-11-20</a:t>
            </a:fld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19924" y="6527687"/>
            <a:ext cx="439488" cy="325764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117521" y="189917"/>
            <a:ext cx="3130728" cy="1115400"/>
            <a:chOff x="3894075" y="283741"/>
            <a:chExt cx="2895600" cy="1115520"/>
          </a:xfrm>
        </p:grpSpPr>
        <p:sp>
          <p:nvSpPr>
            <p:cNvPr id="5" name="Oval 4"/>
            <p:cNvSpPr/>
            <p:nvPr/>
          </p:nvSpPr>
          <p:spPr>
            <a:xfrm>
              <a:off x="3894075" y="283741"/>
              <a:ext cx="2895600" cy="11155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78151" y="381000"/>
              <a:ext cx="2727449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  <a:sp3d extrusionH="57150">
                <a:bevelT w="38100" h="38100" prst="relaxedInset"/>
              </a:sp3d>
            </a:bodyPr>
            <a:lstStyle/>
            <a:p>
              <a:pPr algn="ctr" eaLnBrk="0" hangingPunct="0">
                <a:buNone/>
                <a:defRPr/>
              </a:pPr>
              <a:r>
                <a:rPr lang="bn-BD" sz="48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1402566"/>
            <a:ext cx="8771235" cy="2561676"/>
            <a:chOff x="1052432" y="1497175"/>
            <a:chExt cx="8486936" cy="2676335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1052432" y="1497175"/>
              <a:ext cx="8486936" cy="2676335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33900" y="1600200"/>
              <a:ext cx="49911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জয়দেব কুমার মন্ডল।</a:t>
              </a:r>
              <a:endPara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 শিক্ষক (কম্পিউটার)</a:t>
              </a:r>
              <a:endPara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পৈকখালী হাজী এস এন জামান মাধ্যমিক বিদ্যালয়।</a:t>
              </a:r>
              <a:endPara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ভান্ডারিয়া, পিরোজপুর</a:t>
              </a:r>
              <a:r>
                <a:rPr lang="bn-IN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1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rId2"/>
                </a:rPr>
                <a:t>E-mail-joyshinha@gmail.com</a:t>
              </a:r>
              <a:endParaRPr lang="en-US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0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Cont:01775902929</a:t>
              </a:r>
              <a:endParaRPr lang="bn-BD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807" y="4016588"/>
            <a:ext cx="8816400" cy="2667000"/>
            <a:chOff x="1052467" y="3859376"/>
            <a:chExt cx="8486936" cy="21604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Flowchart: Alternate Process 10"/>
            <p:cNvSpPr/>
            <p:nvPr/>
          </p:nvSpPr>
          <p:spPr>
            <a:xfrm>
              <a:off x="1052467" y="3859376"/>
              <a:ext cx="8486936" cy="2160424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9600" y="3962400"/>
              <a:ext cx="4883790" cy="16205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</a:b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অধ্যায়ঃ</a:t>
              </a:r>
              <a:r>
                <a:rPr lang="en-US" sz="28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 </a:t>
              </a:r>
              <a:r>
                <a:rPr lang="bn-IN" sz="2800" b="1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২য় </a:t>
              </a:r>
              <a:endPara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endParaRPr>
            </a:p>
            <a:p>
              <a:pPr algn="ctr"/>
              <a:r>
                <a:rPr lang="en-US" sz="3200" b="1" dirty="0" err="1">
                  <a:ln w="1905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পাঠঃ</a:t>
              </a:r>
              <a:r>
                <a:rPr lang="en-US" sz="2800" b="1" dirty="0">
                  <a:ln w="1905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 </a:t>
              </a:r>
              <a:r>
                <a:rPr lang="bn-BD" sz="3200" b="1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পাইরেসি </a:t>
              </a:r>
              <a:r>
                <a:rPr lang="bn-BD" sz="3200" b="1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 কপিরাইট  </a:t>
              </a:r>
              <a:endPara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66800" y="3886441"/>
              <a:ext cx="2126632" cy="2133359"/>
              <a:chOff x="533400" y="2971800"/>
              <a:chExt cx="3061900" cy="3378201"/>
            </a:xfrm>
            <a:grpFill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2971800"/>
                <a:ext cx="3061900" cy="3378201"/>
              </a:xfrm>
              <a:prstGeom prst="rect">
                <a:avLst/>
              </a:prstGeom>
              <a:grpFill/>
              <a:ln w="190500" cap="sq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5" name="Picture 14" descr="retired_greg_working__a_ha_bb0z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4055375"/>
                <a:ext cx="1143000" cy="129503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</p:pic>
        </p:grpSp>
      </p:grpSp>
      <p:pic>
        <p:nvPicPr>
          <p:cNvPr id="16" name="Picture 15" descr="E:\joy\DSC_6797ggggggg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350219"/>
            <a:ext cx="2304644" cy="2604639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2" y="4016588"/>
            <a:ext cx="2317704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825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9444" y="609972"/>
            <a:ext cx="2805112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429" y="4227980"/>
            <a:ext cx="7158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পিসি ব্যবহারকারীর প্রতি ১০ জনের কত জন পাইরেসি যুক্ত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97779" y="414337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18577" y="326841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97779" y="2420067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18577" y="16002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67354" y="1668468"/>
            <a:ext cx="491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পাইরেসি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5434" y="2488335"/>
            <a:ext cx="6411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পাইরেসি রোধে কোম্পানিগুলো কি ব্যবস্থা গ্রহণ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5434" y="3342112"/>
            <a:ext cx="3706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আইনের উদ্দেশ্য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74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9444" y="762000"/>
            <a:ext cx="2805112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3922" y="3336040"/>
            <a:ext cx="64664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আইন নির্মাতাদের কী অধিকার নিশ্তিত করেছে-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64508" y="1984442"/>
            <a:ext cx="1414983" cy="1126921"/>
            <a:chOff x="914400" y="609600"/>
            <a:chExt cx="6781800" cy="5257800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0" y="381000"/>
                <a:ext cx="10096499" cy="4648200"/>
                <a:chOff x="677779" y="325056"/>
                <a:chExt cx="6298011" cy="3713544"/>
              </a:xfrm>
              <a:solidFill>
                <a:srgbClr val="0070C0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271930" y="1447800"/>
                  <a:ext cx="5228539" cy="2590800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677779" y="325056"/>
                  <a:ext cx="6298011" cy="115746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Cube 7"/>
              <p:cNvSpPr/>
              <p:nvPr/>
            </p:nvSpPr>
            <p:spPr>
              <a:xfrm>
                <a:off x="723900" y="5029200"/>
                <a:ext cx="8610600" cy="990600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733803" y="2971801"/>
              <a:ext cx="12192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8350" y="3195935"/>
            <a:ext cx="5067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পাঠে শিখলাম-</a:t>
            </a:r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পাইরেসি ও কপিরাইট</a:t>
            </a:r>
            <a:endParaRPr lang="bn-BD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3962400"/>
            <a:ext cx="333375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471488"/>
            <a:ext cx="3333749" cy="25003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5126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260" y="2150745"/>
            <a:ext cx="4983481" cy="295465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8888" y="1066800"/>
            <a:ext cx="4086225" cy="10156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BD" sz="6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948485" y="1509712"/>
            <a:ext cx="1883791" cy="3105150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809" y="1509712"/>
            <a:ext cx="1883791" cy="31051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11" y="304800"/>
            <a:ext cx="6307178" cy="63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4.81481E-6 L -2.77778E-6 -0.07223 " pathEditMode="relative" rAng="0" ptsTypes="AA">
                                      <p:cBhvr>
                                        <p:cTn id="1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6044" y="457200"/>
            <a:ext cx="40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32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চিন্তা</a:t>
            </a:r>
            <a:r>
              <a:rPr lang="en-US" sz="3200" b="1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b="1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বলি</a:t>
            </a:r>
            <a:endParaRPr lang="en-US" sz="3200" b="1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3" r="7001"/>
          <a:stretch/>
        </p:blipFill>
        <p:spPr>
          <a:xfrm>
            <a:off x="680457" y="1447800"/>
            <a:ext cx="3771420" cy="46482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619"/>
          <a:stretch/>
        </p:blipFill>
        <p:spPr>
          <a:xfrm>
            <a:off x="4953000" y="1447800"/>
            <a:ext cx="3671881" cy="46482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4721" y="1828800"/>
            <a:ext cx="4150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</a:t>
            </a:r>
            <a:endParaRPr lang="en-US" sz="44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1066800" y="3276600"/>
            <a:ext cx="7086600" cy="2517973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পাইরেসি </a:t>
            </a:r>
            <a:endParaRPr lang="en-US" sz="60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60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কপিরাইট  </a:t>
            </a:r>
            <a:endParaRPr lang="en-US" sz="6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92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703552" y="2124085"/>
            <a:ext cx="4772024" cy="1062038"/>
          </a:xfrm>
          <a:prstGeom prst="downArrow">
            <a:avLst>
              <a:gd name="adj1" fmla="val 100000"/>
              <a:gd name="adj2" fmla="val 40357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03552" y="397894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3780" y="4047212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পাইরেসি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মুক্ত থাকা যায় তা বর্ণনা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03552" y="496001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3780" y="5028286"/>
            <a:ext cx="720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আইনের প্রয়োজনীয়তা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98045" y="771198"/>
            <a:ext cx="2347911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03552" y="3056446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80" y="3124714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পাইরেসি কী তা বলতে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95296"/>
            <a:ext cx="3763493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পাইরেসি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2098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যখন কপিরাইট আইনের আওতায় কোনো কপিরাইট হোল্ডারের অধিকার ক্ষুণ্ন হয় তখনই কপিরাইট বিঘ্নিত হয়েছে বলা হয়। এই ধরনের ঘটনাকে পাইরেসি বা সফটওয়্যার পাইরেসি নামে অভিহিত করা হয়।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41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4816" y="1219200"/>
            <a:ext cx="7924800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পাইরেসি থেকে মুক্ত থাকার উপায়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3886200"/>
            <a:ext cx="84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নির্মাতার অনুমতি ব্যতীত ওই সফটওয়্যারের প্রতিলিপি বা পরিমার্জনা থেকে বিরত থেকে।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4292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98045" y="609600"/>
            <a:ext cx="2347911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6850" y="3048000"/>
            <a:ext cx="621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bn-BD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পাইরেসি থেকে মুক্ত থাকা যায় বলে তুমি মনে করো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12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r="7385"/>
          <a:stretch/>
        </p:blipFill>
        <p:spPr>
          <a:xfrm>
            <a:off x="498338" y="2757467"/>
            <a:ext cx="3752850" cy="1890733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1"/>
          <a:stretch/>
        </p:blipFill>
        <p:spPr>
          <a:xfrm>
            <a:off x="512038" y="585671"/>
            <a:ext cx="3752850" cy="1996191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1" r="1597" b="18500"/>
          <a:stretch/>
        </p:blipFill>
        <p:spPr>
          <a:xfrm>
            <a:off x="4876800" y="2671763"/>
            <a:ext cx="3962400" cy="1976437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2819400" y="5257800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কোম্পানি 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r="15170"/>
          <a:stretch/>
        </p:blipFill>
        <p:spPr>
          <a:xfrm>
            <a:off x="4876800" y="585669"/>
            <a:ext cx="3962400" cy="1996193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5131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11753</TotalTime>
  <Words>429</Words>
  <Application>Microsoft Office PowerPoint</Application>
  <PresentationFormat>On-screen Show (4:3)</PresentationFormat>
  <Paragraphs>101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Kalpurush</vt:lpstr>
      <vt:lpstr>NikoshBAN</vt:lpstr>
      <vt:lpstr>Times New Roman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Joydeb</cp:lastModifiedBy>
  <cp:revision>2100</cp:revision>
  <dcterms:created xsi:type="dcterms:W3CDTF">2006-08-16T00:00:00Z</dcterms:created>
  <dcterms:modified xsi:type="dcterms:W3CDTF">2020-11-15T04:56:10Z</dcterms:modified>
</cp:coreProperties>
</file>