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1887200" cy="6629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>
        <p:scale>
          <a:sx n="37" d="100"/>
          <a:sy n="37" d="100"/>
        </p:scale>
        <p:origin x="-2034" y="-714"/>
      </p:cViewPr>
      <p:guideLst>
        <p:guide orient="horz" pos="2088"/>
        <p:guide pos="3744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CDC6-4253-4806-B3D9-EB44346B80A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85800"/>
            <a:ext cx="6146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37AA1-924B-4678-B9AE-9101803B3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6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37AA1-924B-4678-B9AE-9101803B31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3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559685"/>
            <a:ext cx="4643438" cy="406971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094" y="-894"/>
            <a:ext cx="11890294" cy="66302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62246" y="1672723"/>
            <a:ext cx="7343210" cy="1164162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575961" y="2388561"/>
            <a:ext cx="8464470" cy="31828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65484"/>
            <a:ext cx="2674620" cy="45224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65484"/>
            <a:ext cx="7825740" cy="45224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094" y="-894"/>
            <a:ext cx="11890294" cy="66302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559685"/>
            <a:ext cx="4643438" cy="406971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65219" y="1669179"/>
            <a:ext cx="7346290" cy="116725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580998" y="2386027"/>
            <a:ext cx="8463686" cy="318211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1060704"/>
            <a:ext cx="4160520" cy="35887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021" y="1060704"/>
            <a:ext cx="4160520" cy="35887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1060704"/>
            <a:ext cx="4160520" cy="530352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4895" y="1645120"/>
            <a:ext cx="4160520" cy="3005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0021" y="1060704"/>
            <a:ext cx="4160520" cy="530352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0021" y="1645120"/>
            <a:ext cx="4160520" cy="3005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559685"/>
            <a:ext cx="4643438" cy="406971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06406" y="-1706404"/>
            <a:ext cx="6629400" cy="10042211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20409" y="1523567"/>
            <a:ext cx="6775704" cy="1053113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4418" y="2531615"/>
            <a:ext cx="4950113" cy="3213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687340" y="2178272"/>
            <a:ext cx="7533188" cy="602537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637473" y="0"/>
            <a:ext cx="9249728" cy="66294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559685"/>
            <a:ext cx="4643438" cy="406971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4879975"/>
            <a:ext cx="4643438" cy="174942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72556" y="1660251"/>
            <a:ext cx="7132320" cy="838529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486523" y="2107845"/>
            <a:ext cx="7925509" cy="715975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096" y="4882279"/>
            <a:ext cx="4646534" cy="174712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094" y="4882916"/>
            <a:ext cx="11890294" cy="174648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353568"/>
            <a:ext cx="9777222" cy="530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1063941"/>
            <a:ext cx="9777222" cy="3460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1518" y="5674767"/>
            <a:ext cx="2829154" cy="19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86ACC6-B914-415C-9C28-95695071F66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768" y="6075618"/>
            <a:ext cx="6141720" cy="265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1349" y="5965128"/>
            <a:ext cx="653796" cy="486156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99BE20A-1038-4749-A50D-8A768921E1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abina Yasmin\Desktop\Phot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19300"/>
            <a:ext cx="2819400" cy="2209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  <a:reflection blurRad="6350" stA="50000" endA="295" endPos="92000" dist="101600" dir="5400000" sy="-100000" algn="bl" rotWithShape="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505200" y="1409700"/>
            <a:ext cx="7391400" cy="4375098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Sabina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Yeasmin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Lecturer of English</a:t>
            </a:r>
          </a:p>
          <a:p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Baridhara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Nazmul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Ulum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Alim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 Madrasah</a:t>
            </a:r>
          </a:p>
          <a:p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Badda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, Dhaka</a:t>
            </a:r>
            <a:endParaRPr lang="en-US" sz="48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265483"/>
            <a:ext cx="6172200" cy="1104900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latin typeface="Adobe Gothic Std B" pitchFamily="34" charset="-128"/>
                <a:ea typeface="Adobe Gothic Std B" pitchFamily="34" charset="-128"/>
              </a:rPr>
              <a:t>IDENTITY</a:t>
            </a:r>
            <a:endParaRPr lang="en-US" sz="5400" i="1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86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7010"/>
            <a:ext cx="11125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He is not known here. 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Active: Nobody knows him here.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But I was much flattered.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Active: But someone flattered me much.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She is expected soon.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Active: We expect her soon.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It is said.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Active: Someone says it</a:t>
            </a:r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.</a:t>
            </a:r>
            <a:endParaRPr lang="en-US" sz="40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008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1074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Passive: Health should be taken care of.</a:t>
            </a:r>
          </a:p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Active: One should take care of one’s health.</a:t>
            </a:r>
          </a:p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Passive: The leader had been murdered.</a:t>
            </a:r>
          </a:p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Active: Somebody had murdered the leader.</a:t>
            </a:r>
          </a:p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Passive: My pocket has been picked.</a:t>
            </a:r>
          </a:p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Active: Somebody has picked my pocket.</a:t>
            </a:r>
            <a:endParaRPr lang="en-US" sz="40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33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"/>
            <a:ext cx="1150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The old sailor has been punished enough.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Active: God has punished the old sailor enough.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Their drinking water was finished.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They finished their drinking water.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Trees were uprooted.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Active: The storm uprooted the trees.</a:t>
            </a:r>
            <a:endParaRPr lang="en-US" sz="44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05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111252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He was needed for work at the orphanage.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Active: The authority needed him for work at the orphanage.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The Thief was arrested.  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Active: The police arrested the thief.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Computer was not invented overnight.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Active: Scientists did not invent computer overnight.</a:t>
            </a:r>
            <a:endParaRPr lang="en-US" sz="44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18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1645"/>
            <a:ext cx="1165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Interrogative Sentence: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1.Auxiliary verb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টি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  subject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এর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পরে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বসবে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।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আর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বাকি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সব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 Assertive sentence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এর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মত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।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Viz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: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Has the work been finished by her?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Active: Has she finished the work?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2. By whom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থাকলে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 --- who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বসবে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। </a:t>
            </a:r>
            <a:r>
              <a:rPr lang="en-US" sz="4400" dirty="0" err="1" smtClean="0">
                <a:latin typeface="Adobe Gothic Std B" pitchFamily="34" charset="-128"/>
                <a:ea typeface="Adobe Gothic Std B" pitchFamily="34" charset="-128"/>
              </a:rPr>
              <a:t>Viz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: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Passive: By whom was the pencil broken?</a:t>
            </a:r>
          </a:p>
          <a:p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Act: Who broke the pencil? </a:t>
            </a:r>
            <a:endParaRPr lang="en-US" sz="44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18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10790"/>
            <a:ext cx="1165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3. Who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থাকলে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  ----- Whom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বসবে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।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Viz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: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Passive: Who is loved by him?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Active: Whom does he love?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4. To whom ---- Who knows/knew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বসবে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।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Viz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: 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Passive: To whom are the ways of nature known?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Active: Who knows the ways of nature? </a:t>
            </a:r>
            <a:endParaRPr lang="en-US" sz="48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78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11353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Imperative Sentence: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1.Preposition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এবং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object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না থাকলে -----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V1+subject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কে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object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করব।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Viz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:  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Passive: Let a basket be brought.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Active: Bring a basket.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#. Let not ------- don’t +V1+object.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Passive: Let not the door be shut.</a:t>
            </a:r>
          </a:p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Active: Don’t shut the door.</a:t>
            </a:r>
            <a:endParaRPr lang="en-US" sz="48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7107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16586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2. Preposition by + object </a:t>
            </a:r>
            <a:r>
              <a:rPr lang="en-US" sz="4400" dirty="0" err="1" smtClean="0"/>
              <a:t>থাকলে</a:t>
            </a:r>
            <a:r>
              <a:rPr lang="en-US" sz="4400" dirty="0" smtClean="0"/>
              <a:t> ------- Let +preposition </a:t>
            </a:r>
            <a:r>
              <a:rPr lang="en-US" sz="4400" dirty="0" err="1" smtClean="0"/>
              <a:t>এর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পরের</a:t>
            </a:r>
            <a:r>
              <a:rPr lang="en-US" sz="4400" dirty="0" smtClean="0"/>
              <a:t> object 2nd + V1+ 1st  object. </a:t>
            </a:r>
            <a:r>
              <a:rPr lang="en-US" sz="4400" dirty="0" err="1" smtClean="0"/>
              <a:t>Viz</a:t>
            </a:r>
            <a:r>
              <a:rPr lang="en-US" sz="4400" dirty="0" smtClean="0"/>
              <a:t>:</a:t>
            </a:r>
          </a:p>
          <a:p>
            <a:r>
              <a:rPr lang="en-US" sz="4400" dirty="0" smtClean="0"/>
              <a:t>Passive: Let the work be finished by me. </a:t>
            </a:r>
          </a:p>
          <a:p>
            <a:r>
              <a:rPr lang="en-US" sz="4400" dirty="0" smtClean="0"/>
              <a:t> Active: Let me finish the work.</a:t>
            </a:r>
          </a:p>
          <a:p>
            <a:r>
              <a:rPr lang="en-US" sz="4400" dirty="0" smtClean="0"/>
              <a:t>3. Preposition for +object </a:t>
            </a:r>
            <a:r>
              <a:rPr lang="en-US" sz="4400" dirty="0" err="1" smtClean="0"/>
              <a:t>থাকলে</a:t>
            </a:r>
            <a:r>
              <a:rPr lang="en-US" sz="4400" dirty="0" smtClean="0"/>
              <a:t> --------- V1+ preposition </a:t>
            </a:r>
            <a:r>
              <a:rPr lang="en-US" sz="4400" dirty="0" err="1" smtClean="0"/>
              <a:t>এর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পরের</a:t>
            </a:r>
            <a:r>
              <a:rPr lang="en-US" sz="4400" dirty="0" smtClean="0"/>
              <a:t> object  2nd +1st object. </a:t>
            </a:r>
            <a:r>
              <a:rPr lang="en-US" sz="4400" dirty="0" err="1" smtClean="0"/>
              <a:t>Viz</a:t>
            </a:r>
            <a:r>
              <a:rPr lang="en-US" sz="4400" dirty="0" smtClean="0"/>
              <a:t>:</a:t>
            </a:r>
          </a:p>
          <a:p>
            <a:r>
              <a:rPr lang="en-US" sz="4400" dirty="0" smtClean="0"/>
              <a:t>Passive: Let a </a:t>
            </a:r>
            <a:r>
              <a:rPr lang="en-US" sz="4400" dirty="0" err="1" smtClean="0"/>
              <a:t>abaya</a:t>
            </a:r>
            <a:r>
              <a:rPr lang="en-US" sz="4400" dirty="0" smtClean="0"/>
              <a:t> be bought for me. </a:t>
            </a:r>
          </a:p>
          <a:p>
            <a:r>
              <a:rPr lang="en-US" sz="4400" dirty="0" smtClean="0"/>
              <a:t>Active: Buy me a </a:t>
            </a:r>
            <a:r>
              <a:rPr lang="en-US" sz="4400" dirty="0" err="1" smtClean="0"/>
              <a:t>abaya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362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bina Yasmin\Downloads\download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96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74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bina Yasmin\Downloads\Flow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373600" cy="96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17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571500"/>
            <a:ext cx="11689080" cy="2895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dobe Gothic Std B" pitchFamily="34" charset="-128"/>
                <a:ea typeface="Adobe Gothic Std B" pitchFamily="34" charset="-128"/>
              </a:rPr>
              <a:t>		VOICE PART – 10</a:t>
            </a:r>
            <a:br>
              <a:rPr lang="en-US" sz="6000" dirty="0" smtClean="0">
                <a:latin typeface="Adobe Gothic Std B" pitchFamily="34" charset="-128"/>
                <a:ea typeface="Adobe Gothic Std B" pitchFamily="34" charset="-128"/>
              </a:rPr>
            </a:br>
            <a:r>
              <a:rPr lang="en-US" sz="6000" dirty="0" smtClean="0">
                <a:latin typeface="Adobe Gothic Std B" pitchFamily="34" charset="-128"/>
                <a:ea typeface="Adobe Gothic Std B" pitchFamily="34" charset="-128"/>
              </a:rPr>
              <a:t>   		PASSIVE TO ACTIVE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2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0500"/>
            <a:ext cx="10972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Active Voice </a:t>
            </a:r>
            <a:r>
              <a:rPr lang="as-IN" sz="5400" dirty="0" smtClean="0">
                <a:latin typeface="Adobe Gothic Std B" pitchFamily="34" charset="-128"/>
                <a:ea typeface="Adobe Gothic Std B" pitchFamily="34" charset="-128"/>
              </a:rPr>
              <a:t>এর </a:t>
            </a:r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structure: Subject +verb +object</a:t>
            </a:r>
          </a:p>
          <a:p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Passive</a:t>
            </a:r>
            <a:r>
              <a:rPr lang="as-IN" sz="5400" dirty="0" smtClean="0">
                <a:latin typeface="Adobe Gothic Std B" pitchFamily="34" charset="-128"/>
                <a:ea typeface="Adobe Gothic Std B" pitchFamily="34" charset="-128"/>
              </a:rPr>
              <a:t>থেকে  </a:t>
            </a:r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active </a:t>
            </a:r>
            <a:r>
              <a:rPr lang="as-IN" sz="5400" dirty="0" smtClean="0">
                <a:latin typeface="Adobe Gothic Std B" pitchFamily="34" charset="-128"/>
                <a:ea typeface="Adobe Gothic Std B" pitchFamily="34" charset="-128"/>
              </a:rPr>
              <a:t>করার সময় প্রদত্ত  </a:t>
            </a:r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passive </a:t>
            </a:r>
            <a:r>
              <a:rPr lang="as-IN" sz="5400" dirty="0" smtClean="0">
                <a:latin typeface="Adobe Gothic Std B" pitchFamily="34" charset="-128"/>
                <a:ea typeface="Adobe Gothic Std B" pitchFamily="34" charset="-128"/>
              </a:rPr>
              <a:t>বাক্যটির  </a:t>
            </a:r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subject, verb object  </a:t>
            </a:r>
            <a:r>
              <a:rPr lang="as-IN" sz="5400" dirty="0" smtClean="0">
                <a:latin typeface="Adobe Gothic Std B" pitchFamily="34" charset="-128"/>
                <a:ea typeface="Adobe Gothic Std B" pitchFamily="34" charset="-128"/>
              </a:rPr>
              <a:t>চিহ্নিত করে </a:t>
            </a:r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Active voice </a:t>
            </a:r>
            <a:r>
              <a:rPr lang="as-IN" sz="5400" dirty="0" smtClean="0">
                <a:latin typeface="Adobe Gothic Std B" pitchFamily="34" charset="-128"/>
                <a:ea typeface="Adobe Gothic Std B" pitchFamily="34" charset="-128"/>
              </a:rPr>
              <a:t>এর </a:t>
            </a:r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structure </a:t>
            </a:r>
            <a:r>
              <a:rPr lang="as-IN" sz="5400" dirty="0" smtClean="0">
                <a:latin typeface="Adobe Gothic Std B" pitchFamily="34" charset="-128"/>
                <a:ea typeface="Adobe Gothic Std B" pitchFamily="34" charset="-128"/>
              </a:rPr>
              <a:t>অনুযায়ী বসাতে হবে। </a:t>
            </a:r>
            <a:endParaRPr lang="as-IN" sz="54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496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"/>
            <a:ext cx="1118518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1. Preposition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এর পরের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object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কে 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subject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করতে হবে। </a:t>
            </a:r>
          </a:p>
          <a:p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2.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am/is/are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থাকলে -----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V1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বসবে,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was/were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থাকলে –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V2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বসবে। </a:t>
            </a:r>
          </a:p>
          <a:p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3.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am/is/are/was/were + being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থাকলে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-----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am/is/are/was/were +V1+ing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বসবে। </a:t>
            </a:r>
          </a:p>
          <a:p>
            <a:endParaRPr lang="as-IN" sz="3200" dirty="0" smtClean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29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0"/>
            <a:ext cx="11734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4. Negative Sentence am/is/are/was/were (not) ----- do/does/did (not) 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আর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 V1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বসবে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।</a:t>
            </a:r>
          </a:p>
          <a:p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5. be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থাকলে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 V1, been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থাকলে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  V3, Being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থাকলে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 V1+ing.</a:t>
            </a:r>
          </a:p>
          <a:p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6. Active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এর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 subject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কে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 object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করতে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হবে।Viz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: </a:t>
            </a:r>
          </a:p>
          <a:p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Passive: We are taught English by Mr.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Rohan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.</a:t>
            </a:r>
          </a:p>
          <a:p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Active: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Mr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4400" dirty="0" err="1">
                <a:latin typeface="Adobe Gothic Std B" pitchFamily="34" charset="-128"/>
                <a:ea typeface="Adobe Gothic Std B" pitchFamily="34" charset="-128"/>
              </a:rPr>
              <a:t>Rohan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 teaches us English.</a:t>
            </a:r>
          </a:p>
        </p:txBody>
      </p:sp>
    </p:spTree>
    <p:extLst>
      <p:ext uri="{BB962C8B-B14F-4D97-AF65-F5344CB8AC3E}">
        <p14:creationId xmlns:p14="http://schemas.microsoft.com/office/powerpoint/2010/main" val="19687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66700"/>
            <a:ext cx="11277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Passive: Flowers were being plucked by </a:t>
            </a:r>
            <a:r>
              <a:rPr lang="en-US" sz="5400" dirty="0" err="1" smtClean="0">
                <a:latin typeface="Adobe Gothic Std B" pitchFamily="34" charset="-128"/>
                <a:ea typeface="Adobe Gothic Std B" pitchFamily="34" charset="-128"/>
              </a:rPr>
              <a:t>Tisha</a:t>
            </a:r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.</a:t>
            </a:r>
          </a:p>
          <a:p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Active: </a:t>
            </a:r>
            <a:r>
              <a:rPr lang="en-US" sz="5400" dirty="0" err="1" smtClean="0">
                <a:latin typeface="Adobe Gothic Std B" pitchFamily="34" charset="-128"/>
                <a:ea typeface="Adobe Gothic Std B" pitchFamily="34" charset="-128"/>
              </a:rPr>
              <a:t>Tisha</a:t>
            </a:r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 was plucking flowers.</a:t>
            </a:r>
          </a:p>
          <a:p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Passive: The poor must be helped by us. </a:t>
            </a:r>
          </a:p>
          <a:p>
            <a:r>
              <a:rPr lang="en-US" sz="5400" dirty="0" smtClean="0">
                <a:latin typeface="Adobe Gothic Std B" pitchFamily="34" charset="-128"/>
                <a:ea typeface="Adobe Gothic Std B" pitchFamily="34" charset="-128"/>
              </a:rPr>
              <a:t>Active: We must help the poor.</a:t>
            </a:r>
            <a:endParaRPr lang="en-US" sz="54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586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5944"/>
            <a:ext cx="11125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#কিছু কিছু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Passive voice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এ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object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উল্লেখ থাকে না (উহ্য থাকে)। 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Active voice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এ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God, Somebody, someone, one, all, People, We, they, police scientists, authority, the storm, the boy, the girl,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এবং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negative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হলে 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nobody, none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ইত্যাদি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subject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দিয়ে 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active voice </a:t>
            </a:r>
            <a:r>
              <a:rPr lang="as-IN" sz="4800" dirty="0" smtClean="0">
                <a:latin typeface="Adobe Gothic Std B" pitchFamily="34" charset="-128"/>
                <a:ea typeface="Adobe Gothic Std B" pitchFamily="34" charset="-128"/>
              </a:rPr>
              <a:t>করতে হয়। </a:t>
            </a:r>
            <a:r>
              <a:rPr lang="en-US" sz="4800" dirty="0" err="1" smtClean="0">
                <a:latin typeface="Adobe Gothic Std B" pitchFamily="34" charset="-128"/>
                <a:ea typeface="Adobe Gothic Std B" pitchFamily="34" charset="-128"/>
              </a:rPr>
              <a:t>Viz</a:t>
            </a:r>
            <a:r>
              <a:rPr lang="en-US" sz="4800" dirty="0" smtClean="0">
                <a:latin typeface="Adobe Gothic Std B" pitchFamily="34" charset="-128"/>
                <a:ea typeface="Adobe Gothic Std B" pitchFamily="34" charset="-128"/>
              </a:rPr>
              <a:t>:</a:t>
            </a:r>
            <a:endParaRPr lang="en-US" sz="48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51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66700"/>
            <a:ext cx="1120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 Passive: English is spoken all over the world. </a:t>
            </a:r>
          </a:p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 Active:   People all over the world speak English.</a:t>
            </a:r>
          </a:p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Passive: Rome was not built in a day. </a:t>
            </a:r>
          </a:p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Active: People/The Romans did not build Rome in a day.</a:t>
            </a:r>
          </a:p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Passive: My pen has been stolen. </a:t>
            </a:r>
          </a:p>
          <a:p>
            <a:r>
              <a:rPr lang="en-US" sz="4000" dirty="0" smtClean="0">
                <a:latin typeface="Adobe Gothic Std B" pitchFamily="34" charset="-128"/>
                <a:ea typeface="Adobe Gothic Std B" pitchFamily="34" charset="-128"/>
              </a:rPr>
              <a:t>Active: Someone has stolen my pen.</a:t>
            </a:r>
            <a:endParaRPr lang="en-US" sz="40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23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110</TotalTime>
  <Words>772</Words>
  <Application>Microsoft Office PowerPoint</Application>
  <PresentationFormat>Custom</PresentationFormat>
  <Paragraphs>80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IDENTITY</vt:lpstr>
      <vt:lpstr>PowerPoint Presentation</vt:lpstr>
      <vt:lpstr>  VOICE PART – 10      PASSIVE TO ACTIVE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Sabina Yasmin</dc:creator>
  <cp:lastModifiedBy>Sabina Yasmin</cp:lastModifiedBy>
  <cp:revision>13</cp:revision>
  <dcterms:created xsi:type="dcterms:W3CDTF">2020-08-25T09:27:21Z</dcterms:created>
  <dcterms:modified xsi:type="dcterms:W3CDTF">2020-09-16T07:59:36Z</dcterms:modified>
</cp:coreProperties>
</file>