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4"/>
  </p:notesMasterIdLst>
  <p:sldIdLst>
    <p:sldId id="272" r:id="rId2"/>
    <p:sldId id="273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B3FAA-2EB5-4E25-AC3A-ADE18560618E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A656D-DBC1-4A62-9002-0AB140FF07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90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A656D-DBC1-4A62-9002-0AB140FF07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92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87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69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6596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745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1429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82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5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9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0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0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2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8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8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70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4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200891"/>
            <a:ext cx="8915400" cy="14465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4BF1284-89A7-46DF-BC3B-5770103D2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52039"/>
            <a:ext cx="8915400" cy="5077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3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F6521C5-3513-42EC-A127-E15A3E976ED9}"/>
              </a:ext>
            </a:extLst>
          </p:cNvPr>
          <p:cNvSpPr txBox="1"/>
          <p:nvPr/>
        </p:nvSpPr>
        <p:spPr>
          <a:xfrm>
            <a:off x="609600" y="597217"/>
            <a:ext cx="7924800" cy="92333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9F594E-0E93-464C-91CD-F7DB65CBF8DA}"/>
              </a:ext>
            </a:extLst>
          </p:cNvPr>
          <p:cNvSpPr txBox="1"/>
          <p:nvPr/>
        </p:nvSpPr>
        <p:spPr>
          <a:xfrm>
            <a:off x="533400" y="1828800"/>
            <a:ext cx="7924800" cy="39703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৩টি শর্করা জাতীয় খাদ্যের নাম লিখি।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কোন কোন খাদ্যে আমিষ রয়েছে?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সঠিক উত্তরে টিকঁচিহ্ন দাও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(ক) পুষ্টি গ্রহণ না করলে শরীর-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(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শুকিয়ে যায় (২) মোটা হয়  (৩) দুর্বল হয়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(খ) নিচের কোনটিতে খনিজ ল্বন আছে?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(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ডাল          (২) লাল শাক  (৩) মাংস </a:t>
            </a:r>
            <a:endParaRPr lang="en-US" sz="3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59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1F3E0A7-E457-4384-86B3-D64BADF23C61}"/>
              </a:ext>
            </a:extLst>
          </p:cNvPr>
          <p:cNvSpPr txBox="1"/>
          <p:nvPr/>
        </p:nvSpPr>
        <p:spPr>
          <a:xfrm>
            <a:off x="419100" y="565896"/>
            <a:ext cx="8305800" cy="1015663"/>
          </a:xfrm>
          <a:prstGeom prst="rect">
            <a:avLst/>
          </a:prstGeom>
          <a:solidFill>
            <a:srgbClr val="92D050"/>
          </a:solidFill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D7C3E2D-35E3-49BA-A9C4-D0BD42DA438B}"/>
              </a:ext>
            </a:extLst>
          </p:cNvPr>
          <p:cNvSpPr txBox="1"/>
          <p:nvPr/>
        </p:nvSpPr>
        <p:spPr>
          <a:xfrm>
            <a:off x="419100" y="1740080"/>
            <a:ext cx="8305800" cy="452431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স্বাভাবিক বৃদ্ধি ও বিকাশ কেন বাঁধাগ্রস্থ হয়?</a:t>
            </a:r>
          </a:p>
          <a:p>
            <a:r>
              <a:rPr lang="bn-IN" sz="3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শূন্যস্থান পূরণ করঃ</a:t>
            </a:r>
          </a:p>
          <a:p>
            <a:r>
              <a:rPr lang="bn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(ক) সুষম খাদ্য আমাদের জন্য খুবই                     ।</a:t>
            </a:r>
          </a:p>
          <a:p>
            <a:r>
              <a:rPr lang="bn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(খ) পরিশ্রমী ব্যক্তির                    খাদ্যের প্রয়োজন।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 সঠিক উত্তরে টিকঁচিহ্ন দাও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(ক) অতিরক্ত খাদ্য গ্রহণ করলে শরীরের-</a:t>
            </a:r>
          </a:p>
          <a:p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(</a:t>
            </a:r>
            <a:r>
              <a:rPr lang="en-US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ওজন বাড়ে (২) সুস্থতা বাড়ে (৩) সবল হয়।</a:t>
            </a:r>
          </a:p>
          <a:p>
            <a:endParaRPr lang="bn-IN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E50CD7A-169D-4DDE-BD8C-A88CE5DEDD20}"/>
              </a:ext>
            </a:extLst>
          </p:cNvPr>
          <p:cNvCxnSpPr/>
          <p:nvPr/>
        </p:nvCxnSpPr>
        <p:spPr>
          <a:xfrm>
            <a:off x="3581400" y="4267200"/>
            <a:ext cx="21336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84D63E1-7DD4-44D3-8662-11EA9C7A5F0D}"/>
              </a:ext>
            </a:extLst>
          </p:cNvPr>
          <p:cNvCxnSpPr/>
          <p:nvPr/>
        </p:nvCxnSpPr>
        <p:spPr>
          <a:xfrm>
            <a:off x="5715000" y="3733800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55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C9A622-B7E1-445E-8F4C-0C4C29E5B07F}"/>
              </a:ext>
            </a:extLst>
          </p:cNvPr>
          <p:cNvSpPr txBox="1"/>
          <p:nvPr/>
        </p:nvSpPr>
        <p:spPr>
          <a:xfrm>
            <a:off x="723900" y="304800"/>
            <a:ext cx="7696200" cy="1015663"/>
          </a:xfrm>
          <a:prstGeom prst="rect">
            <a:avLst/>
          </a:prstGeom>
          <a:solidFill>
            <a:srgbClr val="92D050"/>
          </a:solidFill>
        </p:spPr>
        <p:style>
          <a:lnRef idx="0">
            <a:scrgbClr r="0" g="0" b="0"/>
          </a:lnRef>
          <a:fillRef idx="1001">
            <a:schemeClr val="dk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A38459-1C27-475A-B401-C1253BF01C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" y="1524000"/>
            <a:ext cx="8811491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596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71B140-CBA1-40AE-97E8-5C754928C510}"/>
              </a:ext>
            </a:extLst>
          </p:cNvPr>
          <p:cNvSpPr txBox="1"/>
          <p:nvPr/>
        </p:nvSpPr>
        <p:spPr>
          <a:xfrm>
            <a:off x="430789" y="221673"/>
            <a:ext cx="434340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7BA65B-55F1-44E4-954A-05FE388FF7CC}"/>
              </a:ext>
            </a:extLst>
          </p:cNvPr>
          <p:cNvSpPr txBox="1"/>
          <p:nvPr/>
        </p:nvSpPr>
        <p:spPr>
          <a:xfrm>
            <a:off x="338138" y="1600200"/>
            <a:ext cx="4343400" cy="415498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আবেদা সুলতানা</a:t>
            </a:r>
          </a:p>
          <a:p>
            <a:r>
              <a:rPr lang="bn-IN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</a:t>
            </a:r>
          </a:p>
          <a:p>
            <a:r>
              <a:rPr lang="bn-IN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বালুসাইর সরকারি প্রাথমিক বিদ্যালয়</a:t>
            </a:r>
          </a:p>
          <a:p>
            <a:r>
              <a:rPr lang="bn-IN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নরসিংদী সদর, নরসিংদী</a:t>
            </a:r>
            <a:endParaRPr lang="en-US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BEF65F-B12C-44A2-8E77-E3D7D1C1E5BF}"/>
              </a:ext>
            </a:extLst>
          </p:cNvPr>
          <p:cNvSpPr txBox="1"/>
          <p:nvPr/>
        </p:nvSpPr>
        <p:spPr>
          <a:xfrm>
            <a:off x="4876800" y="235528"/>
            <a:ext cx="39043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353676-DFB1-4D40-A477-1ABF61D1214A}"/>
              </a:ext>
            </a:extLst>
          </p:cNvPr>
          <p:cNvSpPr txBox="1"/>
          <p:nvPr/>
        </p:nvSpPr>
        <p:spPr>
          <a:xfrm>
            <a:off x="4671579" y="1600200"/>
            <a:ext cx="4109605" cy="415498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bn-IN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4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পাঠঃ সুস্থ জীবনের জন্য খাদ্য। </a:t>
            </a:r>
          </a:p>
          <a:p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সুষম খাদ্য।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ADA684B1-61C1-4556-8584-9EE6E311A300}"/>
              </a:ext>
            </a:extLst>
          </p:cNvPr>
          <p:cNvGrpSpPr/>
          <p:nvPr/>
        </p:nvGrpSpPr>
        <p:grpSpPr>
          <a:xfrm>
            <a:off x="394855" y="457200"/>
            <a:ext cx="7772400" cy="6126390"/>
            <a:chOff x="685800" y="639991"/>
            <a:chExt cx="7772400" cy="612639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835EF43-F2BB-43AC-9B0D-93C67EC3ED1D}"/>
                </a:ext>
              </a:extLst>
            </p:cNvPr>
            <p:cNvSpPr txBox="1"/>
            <p:nvPr/>
          </p:nvSpPr>
          <p:spPr>
            <a:xfrm>
              <a:off x="685800" y="639991"/>
              <a:ext cx="7772400" cy="1015663"/>
            </a:xfrm>
            <a:prstGeom prst="rect">
              <a:avLst/>
            </a:prstGeom>
            <a:solidFill>
              <a:srgbClr val="92D05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6000" b="1" dirty="0" err="1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শিখন</a:t>
              </a:r>
              <a:r>
                <a:rPr lang="en-US" sz="60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ফ</a:t>
              </a:r>
              <a:r>
                <a:rPr lang="as-IN" sz="6000" b="1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ল</a:t>
              </a:r>
              <a:endParaRPr lang="en-US" sz="6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C4598AE-C90B-4A9D-8F1A-E9226BAF4648}"/>
                </a:ext>
              </a:extLst>
            </p:cNvPr>
            <p:cNvSpPr txBox="1"/>
            <p:nvPr/>
          </p:nvSpPr>
          <p:spPr>
            <a:xfrm>
              <a:off x="685800" y="2057400"/>
              <a:ext cx="7772400" cy="470898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endParaRPr lang="bn-IN" sz="2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4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 বয়স ও কাজ অনুযায়ী পরিমিত খাদ্য গ্রহণের গুরুত্ব বলতে পারবে। (৮.১.১)</a:t>
              </a:r>
            </a:p>
            <a:p>
              <a:r>
                <a:rPr lang="bn-IN" sz="48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২।প্রয়োজনের কম বা বেশী খাওয়ার ক্ষতিকর    দিক সম্পর্কে বলতে পারবে। (৮.১.২)</a:t>
              </a:r>
            </a:p>
            <a:p>
              <a:endPara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288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B0F2D4-EE73-4FB6-82D4-1130EB4EC6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47800"/>
            <a:ext cx="4267200" cy="3505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21BE59-78F0-4E68-B22C-CC1EBEAC51B3}"/>
              </a:ext>
            </a:extLst>
          </p:cNvPr>
          <p:cNvSpPr txBox="1"/>
          <p:nvPr/>
        </p:nvSpPr>
        <p:spPr>
          <a:xfrm>
            <a:off x="762000" y="457200"/>
            <a:ext cx="8077200" cy="7694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5"/>
          </a:lnRef>
          <a:fillRef idx="1002">
            <a:schemeClr val="dk2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সুস্থ ও সবল দেহের জন্য খাদ্য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6E6191F-06FB-4B67-BA91-9A7BF461DB8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82" y="1447800"/>
            <a:ext cx="3698631" cy="35052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8D84818-F8F6-4044-9DF1-E20A02466A87}"/>
              </a:ext>
            </a:extLst>
          </p:cNvPr>
          <p:cNvSpPr txBox="1"/>
          <p:nvPr/>
        </p:nvSpPr>
        <p:spPr>
          <a:xfrm>
            <a:off x="762000" y="5363289"/>
            <a:ext cx="3698631" cy="707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ভাত, ডাল ও রুটি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CB0E95-D836-46DF-A4C5-6FEBE1564215}"/>
              </a:ext>
            </a:extLst>
          </p:cNvPr>
          <p:cNvSpPr txBox="1"/>
          <p:nvPr/>
        </p:nvSpPr>
        <p:spPr>
          <a:xfrm>
            <a:off x="4572000" y="5363289"/>
            <a:ext cx="4267200" cy="58477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শাক-সবব্জি,মাছ, মাংস ও সালাদ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597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4670562-9204-4AB6-AFBB-15BD2F53293D}"/>
              </a:ext>
            </a:extLst>
          </p:cNvPr>
          <p:cNvSpPr txBox="1"/>
          <p:nvPr/>
        </p:nvSpPr>
        <p:spPr>
          <a:xfrm>
            <a:off x="336240" y="473169"/>
            <a:ext cx="8534400" cy="769441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2BD7D6-B21B-49D0-B1F3-B1580C7ECC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17462"/>
            <a:ext cx="3124200" cy="228376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37DF56-8564-40F9-B332-4F88971896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350523"/>
            <a:ext cx="3581400" cy="22507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C7B498-1524-4374-AA26-E1A3393034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15590"/>
            <a:ext cx="3707790" cy="2148222"/>
          </a:xfrm>
          <a:prstGeom prst="rect">
            <a:avLst/>
          </a:prstGeom>
        </p:spPr>
      </p:pic>
      <p:sp>
        <p:nvSpPr>
          <p:cNvPr id="8" name="Arrow: Pentagon 7">
            <a:extLst>
              <a:ext uri="{FF2B5EF4-FFF2-40B4-BE49-F238E27FC236}">
                <a16:creationId xmlns:a16="http://schemas.microsoft.com/office/drawing/2014/main" id="{8AFB4640-6697-4DD7-9F36-F464B87703D1}"/>
              </a:ext>
            </a:extLst>
          </p:cNvPr>
          <p:cNvSpPr/>
          <p:nvPr/>
        </p:nvSpPr>
        <p:spPr>
          <a:xfrm flipH="1">
            <a:off x="3429000" y="1350523"/>
            <a:ext cx="1676400" cy="10285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ডাল,ভাত </a:t>
            </a:r>
          </a:p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 মাছ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D25624D3-0747-4F7B-8043-9B8D17DA5268}"/>
              </a:ext>
            </a:extLst>
          </p:cNvPr>
          <p:cNvSpPr/>
          <p:nvPr/>
        </p:nvSpPr>
        <p:spPr>
          <a:xfrm>
            <a:off x="3581400" y="2560306"/>
            <a:ext cx="1676400" cy="1028536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মুরগির মাংস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E4F05DBA-B69D-4942-A220-682DD790E2EA}"/>
              </a:ext>
            </a:extLst>
          </p:cNvPr>
          <p:cNvSpPr/>
          <p:nvPr/>
        </p:nvSpPr>
        <p:spPr>
          <a:xfrm flipH="1">
            <a:off x="4246320" y="4453917"/>
            <a:ext cx="1849680" cy="112192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দুধ ও কলা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A95114E-8553-402D-937B-B4C605805769}"/>
              </a:ext>
            </a:extLst>
          </p:cNvPr>
          <p:cNvSpPr/>
          <p:nvPr/>
        </p:nvSpPr>
        <p:spPr>
          <a:xfrm>
            <a:off x="6329730" y="4114800"/>
            <a:ext cx="2509470" cy="7620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খাদ্য কী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19EE03-0256-4C05-B12D-79D383C31B51}"/>
              </a:ext>
            </a:extLst>
          </p:cNvPr>
          <p:cNvSpPr txBox="1"/>
          <p:nvPr/>
        </p:nvSpPr>
        <p:spPr>
          <a:xfrm>
            <a:off x="6347315" y="5051142"/>
            <a:ext cx="250947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bn-IN" sz="2000" dirty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আমাদের ক্ষুধা নিবারণ, পুষ্টি সাধন ও শরীর বৃদ্ধিতে সাহায্য করে তাই খাদ্য।</a:t>
            </a:r>
            <a:endParaRPr lang="en-US" sz="20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192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543375-122E-4452-A9E1-45AFD9A3E754}"/>
              </a:ext>
            </a:extLst>
          </p:cNvPr>
          <p:cNvSpPr txBox="1"/>
          <p:nvPr/>
        </p:nvSpPr>
        <p:spPr>
          <a:xfrm>
            <a:off x="890955" y="521677"/>
            <a:ext cx="7473462" cy="1200329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 কী ?</a:t>
            </a:r>
            <a:endParaRPr lang="en-US" sz="7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047E1C-DC13-4F1D-8702-D33FAC3F47F6}"/>
              </a:ext>
            </a:extLst>
          </p:cNvPr>
          <p:cNvSpPr txBox="1"/>
          <p:nvPr/>
        </p:nvSpPr>
        <p:spPr>
          <a:xfrm>
            <a:off x="867507" y="4878050"/>
            <a:ext cx="7532079" cy="14465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খাবারে প্রয়োজন মত সব রকম খাদ্য উপাদান থাকে তাকে সুষম খাবার বলে।</a:t>
            </a:r>
            <a:endParaRPr lang="en-US" sz="4400" dirty="0">
              <a:solidFill>
                <a:srgbClr val="7030A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F3EF02-676B-4202-96F7-38A67A9B64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4166" y="1909505"/>
            <a:ext cx="3577496" cy="23849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85D3F4-9F5D-4023-A561-2516B8956D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645" y="1909505"/>
            <a:ext cx="3331310" cy="238499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482ED294-C443-4953-A2DE-69C2BDDD75DD}"/>
              </a:ext>
            </a:extLst>
          </p:cNvPr>
          <p:cNvSpPr txBox="1"/>
          <p:nvPr/>
        </p:nvSpPr>
        <p:spPr>
          <a:xfrm>
            <a:off x="1610945" y="4297335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গরুর দুধ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7C6996-14BA-4B0C-8389-14282F9C4C89}"/>
              </a:ext>
            </a:extLst>
          </p:cNvPr>
          <p:cNvSpPr txBox="1"/>
          <p:nvPr/>
        </p:nvSpPr>
        <p:spPr>
          <a:xfrm>
            <a:off x="5270986" y="4351997"/>
            <a:ext cx="25038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মধু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1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C558002-9019-41A7-891F-A3BD0D13D085}"/>
              </a:ext>
            </a:extLst>
          </p:cNvPr>
          <p:cNvSpPr txBox="1"/>
          <p:nvPr/>
        </p:nvSpPr>
        <p:spPr>
          <a:xfrm>
            <a:off x="425228" y="914400"/>
            <a:ext cx="8382000" cy="92333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খাদ্যের উপাদানঃ শর্করা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085191D-243D-4163-982F-F8B3A47335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74" y="2167166"/>
            <a:ext cx="2705100" cy="3166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D14FF47-B7A1-4E37-8714-0A92B33F67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401" y="2167166"/>
            <a:ext cx="2705100" cy="3166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6B2D1B-DA88-495B-BED8-D235C21F3A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369" y="2159176"/>
            <a:ext cx="2687859" cy="3166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F4AA9A8-E426-4F22-9040-6F6FA1FBFE7F}"/>
              </a:ext>
            </a:extLst>
          </p:cNvPr>
          <p:cNvSpPr txBox="1"/>
          <p:nvPr/>
        </p:nvSpPr>
        <p:spPr>
          <a:xfrm>
            <a:off x="425228" y="5558879"/>
            <a:ext cx="2705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ভাত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B35033-1DB0-4FBE-BA66-4AC98BB7FEAB}"/>
              </a:ext>
            </a:extLst>
          </p:cNvPr>
          <p:cNvSpPr txBox="1"/>
          <p:nvPr/>
        </p:nvSpPr>
        <p:spPr>
          <a:xfrm>
            <a:off x="3088764" y="5634289"/>
            <a:ext cx="2705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রুটি</a:t>
            </a: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8C9143-048A-485B-9391-49A130852B20}"/>
              </a:ext>
            </a:extLst>
          </p:cNvPr>
          <p:cNvSpPr txBox="1"/>
          <p:nvPr/>
        </p:nvSpPr>
        <p:spPr>
          <a:xfrm>
            <a:off x="5638800" y="5634289"/>
            <a:ext cx="26644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মিষ্টি আলু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22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8FB6DA-C6E3-4FAE-A701-599603359C9A}"/>
              </a:ext>
            </a:extLst>
          </p:cNvPr>
          <p:cNvSpPr txBox="1"/>
          <p:nvPr/>
        </p:nvSpPr>
        <p:spPr>
          <a:xfrm>
            <a:off x="569882" y="609600"/>
            <a:ext cx="8153400" cy="110799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খাদ্যের উপাদানঃ আমিষ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7017F1-B14C-4A03-9799-E3F743071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84" y="3095642"/>
            <a:ext cx="2680019" cy="24448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F46695F-8C60-4FAD-B659-D3BB643F5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174" y="2361776"/>
            <a:ext cx="2680019" cy="26682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D578646-DD30-4389-BB72-88B7CED9E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591" y="1981200"/>
            <a:ext cx="2590800" cy="26682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3C2EE21-7223-4177-AD68-C476369E6989}"/>
              </a:ext>
            </a:extLst>
          </p:cNvPr>
          <p:cNvSpPr txBox="1"/>
          <p:nvPr/>
        </p:nvSpPr>
        <p:spPr>
          <a:xfrm>
            <a:off x="228597" y="5258452"/>
            <a:ext cx="2680019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endParaRPr lang="en-US" sz="40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45E173-DACA-4C48-8113-140C1A5CF145}"/>
              </a:ext>
            </a:extLst>
          </p:cNvPr>
          <p:cNvSpPr txBox="1"/>
          <p:nvPr/>
        </p:nvSpPr>
        <p:spPr>
          <a:xfrm>
            <a:off x="3295174" y="5334000"/>
            <a:ext cx="22860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মাংস</a:t>
            </a:r>
            <a:endParaRPr lang="en-US" sz="40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0E9BF0C-20E9-4988-A46A-E3CCB6445C98}"/>
              </a:ext>
            </a:extLst>
          </p:cNvPr>
          <p:cNvSpPr txBox="1"/>
          <p:nvPr/>
        </p:nvSpPr>
        <p:spPr>
          <a:xfrm>
            <a:off x="6427253" y="5540514"/>
            <a:ext cx="17526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0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CF4128-B468-4189-A248-F8978DDB1160}"/>
              </a:ext>
            </a:extLst>
          </p:cNvPr>
          <p:cNvSpPr txBox="1"/>
          <p:nvPr/>
        </p:nvSpPr>
        <p:spPr>
          <a:xfrm>
            <a:off x="457200" y="685800"/>
            <a:ext cx="8112370" cy="76944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খাদ্যের উপাদানঃ ভিটামিন,খনিজ লবণ</a:t>
            </a:r>
            <a:endParaRPr lang="en-US" sz="4400" b="1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E778B8-9F80-4081-9C80-53ADD19A9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27" y="1879626"/>
            <a:ext cx="2717399" cy="257644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F7F099C-BB95-401B-B84F-D9C659E49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8374" y="1879883"/>
            <a:ext cx="2486026" cy="26553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1D9A56-C7ED-4623-B2A4-05D8FA437C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941" y="1892727"/>
            <a:ext cx="2484118" cy="26425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AD6B0D8-459F-4D10-A932-82EC82B6B11E}"/>
              </a:ext>
            </a:extLst>
          </p:cNvPr>
          <p:cNvSpPr txBox="1"/>
          <p:nvPr/>
        </p:nvSpPr>
        <p:spPr>
          <a:xfrm>
            <a:off x="636445" y="4557808"/>
            <a:ext cx="2057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কচু শাক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4CEFC3-FF0B-4F22-8EA0-6485B59039DE}"/>
              </a:ext>
            </a:extLst>
          </p:cNvPr>
          <p:cNvSpPr txBox="1"/>
          <p:nvPr/>
        </p:nvSpPr>
        <p:spPr>
          <a:xfrm>
            <a:off x="3307082" y="4535269"/>
            <a:ext cx="2207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 শাক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A1437F-F33A-401D-A13E-58A833FF094A}"/>
              </a:ext>
            </a:extLst>
          </p:cNvPr>
          <p:cNvSpPr txBox="1"/>
          <p:nvPr/>
        </p:nvSpPr>
        <p:spPr>
          <a:xfrm>
            <a:off x="6021529" y="4535269"/>
            <a:ext cx="2486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পালং শাক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0BDF2D-C0F9-4276-8795-3628EDF794FA}"/>
              </a:ext>
            </a:extLst>
          </p:cNvPr>
          <p:cNvSpPr txBox="1"/>
          <p:nvPr/>
        </p:nvSpPr>
        <p:spPr>
          <a:xfrm>
            <a:off x="304800" y="5181600"/>
            <a:ext cx="7970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*আমরা আলোচিত বিয়টি পাঠ্য বইয়ের ৪১ ও ৪২ পৃষ্ঠর সাথে মিলিয়ে নেই।</a:t>
            </a:r>
            <a:endParaRPr lang="en-US" sz="3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27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541</TotalTime>
  <Words>322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Md. Abdus Sobhan head teacher</dc:title>
  <dc:creator>pti</dc:creator>
  <cp:lastModifiedBy>DELL</cp:lastModifiedBy>
  <cp:revision>86</cp:revision>
  <dcterms:created xsi:type="dcterms:W3CDTF">2006-08-16T00:00:00Z</dcterms:created>
  <dcterms:modified xsi:type="dcterms:W3CDTF">2020-11-15T14:53:38Z</dcterms:modified>
</cp:coreProperties>
</file>