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93" r:id="rId2"/>
    <p:sldId id="296" r:id="rId3"/>
    <p:sldId id="285" r:id="rId4"/>
    <p:sldId id="297" r:id="rId5"/>
    <p:sldId id="262" r:id="rId6"/>
    <p:sldId id="288" r:id="rId7"/>
    <p:sldId id="289" r:id="rId8"/>
    <p:sldId id="294" r:id="rId9"/>
    <p:sldId id="260" r:id="rId10"/>
    <p:sldId id="295" r:id="rId11"/>
    <p:sldId id="277" r:id="rId12"/>
    <p:sldId id="278" r:id="rId13"/>
    <p:sldId id="279" r:id="rId14"/>
    <p:sldId id="276" r:id="rId15"/>
    <p:sldId id="298" r:id="rId16"/>
    <p:sldId id="291" r:id="rId17"/>
    <p:sldId id="299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364" autoAdjust="0"/>
  </p:normalViewPr>
  <p:slideViewPr>
    <p:cSldViewPr>
      <p:cViewPr varScale="1">
        <p:scale>
          <a:sx n="69" d="100"/>
          <a:sy n="69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C37A5-F3D5-4F04-A641-F0ACBE979D74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BB6B2-E690-48D1-BFB5-8892EE3D0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BB6B2-E690-48D1-BFB5-8892EE3D0D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বিষয়  শিক্ষক   আগে থেকেই শিক্ষার্থীদের মাধ্যমে উপকরণগুলো সংগ্রহ করে নিতে পারেন। শিক্ষার্থীদেরকে কয়েকটি দলে ভাগ করে দিয়ে ভিডিওটি দেখিয়ে ভিডিওর ন্যায় একটি তড়িৎ বিশ্লেষণ যন্ত্র তৈরি করার চেষ্টা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015-A85D-4141-BF01-440E6F8756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বিষয় শিক্ষক ইচ্ছে করলে</a:t>
            </a:r>
            <a:r>
              <a:rPr lang="bn-BD" dirty="0" smtClean="0"/>
              <a:t> বাড়ির কাজ</a:t>
            </a:r>
            <a:r>
              <a:rPr lang="bn-BD" baseline="0" dirty="0" smtClean="0"/>
              <a:t> নিজের মত করেও দিতে পারেন।</a:t>
            </a:r>
            <a:r>
              <a:rPr lang="bn-BD" dirty="0" smtClean="0"/>
              <a:t>বাড়ির কাজ</a:t>
            </a:r>
            <a:r>
              <a:rPr lang="bn-BD" baseline="0" dirty="0" smtClean="0"/>
              <a:t> শিক্ষার্থীদের ডায়রিতে লিখে নিতে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015-A85D-4141-BF01-440E6F8756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8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31CA-451C-4CD0-8FFB-5EFDA3BD6011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2EE6-837E-469A-B8EF-AC902965100F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C28B-CA56-49FE-8960-6C31E8628D58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04BA-EAC5-45FB-B0AB-FDACB129C8EA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A02F-760C-4B44-BC8B-C889F933E29C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9C4-D927-49A5-8F35-FEE8CDF597E4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1CF4-390E-4514-A10E-12A65FACB077}" type="datetime1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677C-0FC4-4B76-81BC-4E08AE47E710}" type="datetime1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03A0-BB14-4526-9E08-6457E509FA71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D2F7-195A-456B-822E-CD3E484D9490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6E9F-8322-4880-94D2-54F5E068809E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6709-E316-4E9B-B933-31D873450C1B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0782"/>
            <a:ext cx="8839200" cy="6700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667000"/>
            <a:ext cx="6407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স্বাগতম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DA7C-C923-4A54-B790-CE48183817C9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5" y="2316371"/>
            <a:ext cx="1600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83256"/>
            <a:ext cx="86868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তড়িৎদ্বার বাইরের বিদ্যুত উৎসের ধনাত্বক প্রান্তের সাথে যুক্ত থাকে তাকে অ্যানোড বলে।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অ্যানায়ন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 আকর্ষিত হয়।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অ্যানোডে জারণ ঘটে।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55" y="4320553"/>
            <a:ext cx="1600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52627"/>
            <a:ext cx="868680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তড়িৎদ্বার বাইরের বিদ্যুত উৎসের ঋনাত্বক প্রান্তের সাথে যুক্ত থাকে তাকে ক্যাথোড বলে।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ক্যাটায়ন ক্যাথোড দ্বারা আকর্ষিত হয়।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ক্যাথোডে বিজারণ ঘটে।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1B7-4711-49D6-A4CE-CC044D3EE8C9}" type="datetime1">
              <a:rPr lang="en-US" smtClean="0"/>
              <a:t>11/15/2020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30" y="152400"/>
            <a:ext cx="3455843" cy="21717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1600200" y="762000"/>
            <a:ext cx="3733800" cy="4737100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400" y="3352800"/>
            <a:ext cx="533400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H2</a:t>
            </a:r>
            <a:endParaRPr lang="en-US" sz="1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668" y="153924"/>
            <a:ext cx="8842664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পানির </a:t>
            </a:r>
            <a:r>
              <a:rPr kumimoji="0" lang="en-US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তড়ি</a:t>
            </a: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ৎ </a:t>
            </a:r>
            <a:r>
              <a:rPr kumimoji="0" lang="en-US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বিশ্লেষণ</a:t>
            </a:r>
            <a:r>
              <a:rPr kumimoji="0" lang="bn-IN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যন্ত্র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8" name="Elbow Connector 12"/>
          <p:cNvCxnSpPr>
            <a:stCxn id="15" idx="3"/>
          </p:cNvCxnSpPr>
          <p:nvPr/>
        </p:nvCxnSpPr>
        <p:spPr>
          <a:xfrm rot="16200000" flipH="1">
            <a:off x="4076700" y="4152900"/>
            <a:ext cx="914400" cy="3276600"/>
          </a:xfrm>
          <a:prstGeom prst="bent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14" idx="3"/>
          </p:cNvCxnSpPr>
          <p:nvPr/>
        </p:nvCxnSpPr>
        <p:spPr>
          <a:xfrm rot="16200000" flipH="1">
            <a:off x="5753100" y="3848100"/>
            <a:ext cx="152400" cy="31242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91400" y="5486400"/>
            <a:ext cx="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81800" y="63246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81200" y="3657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an 13"/>
          <p:cNvSpPr/>
          <p:nvPr/>
        </p:nvSpPr>
        <p:spPr>
          <a:xfrm flipH="1">
            <a:off x="4038600" y="2514600"/>
            <a:ext cx="457200" cy="28194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an 14"/>
          <p:cNvSpPr/>
          <p:nvPr/>
        </p:nvSpPr>
        <p:spPr>
          <a:xfrm flipH="1">
            <a:off x="2667000" y="2362200"/>
            <a:ext cx="457200" cy="2971800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365313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91200" y="6096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62600" y="6248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39624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তড়িৎদ্বার</a:t>
            </a:r>
            <a:endParaRPr lang="en-US" sz="3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480060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নোড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তড়িৎদ্বার</a:t>
            </a:r>
            <a:endParaRPr lang="en-US" sz="3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Minus 39"/>
          <p:cNvSpPr/>
          <p:nvPr/>
        </p:nvSpPr>
        <p:spPr>
          <a:xfrm>
            <a:off x="6858000" y="5867400"/>
            <a:ext cx="4572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Plus 40"/>
          <p:cNvSpPr/>
          <p:nvPr/>
        </p:nvSpPr>
        <p:spPr>
          <a:xfrm>
            <a:off x="5334000" y="5943600"/>
            <a:ext cx="381000" cy="3048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488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52600" y="220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236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76400" y="251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76400" y="266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00200" y="2819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76400" y="2971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28800" y="3124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3276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3429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3581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00200" y="3733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00200" y="3886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76400" y="4038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4191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676400" y="434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4495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752600" y="4648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- - - - - -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019300" y="498526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 - - - - - - - -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566064" y="213273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H</a:t>
            </a:r>
            <a:r>
              <a:rPr lang="en-US" sz="3200" baseline="-26000" dirty="0" smtClean="0">
                <a:solidFill>
                  <a:srgbClr val="0070C0"/>
                </a:solidFill>
              </a:rPr>
              <a:t>2</a:t>
            </a:r>
            <a:r>
              <a:rPr lang="en-US" sz="3200" dirty="0" smtClean="0">
                <a:solidFill>
                  <a:srgbClr val="0070C0"/>
                </a:solidFill>
              </a:rPr>
              <a:t>SO</a:t>
            </a:r>
            <a:r>
              <a:rPr lang="en-US" sz="3200" baseline="-25000" dirty="0" smtClean="0">
                <a:solidFill>
                  <a:srgbClr val="0070C0"/>
                </a:solidFill>
              </a:rPr>
              <a:t>4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মিশ্রিত পানি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572000" y="2438400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44140" y="57589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ব্যাটারি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672A-880C-4956-96AA-3A255CE9D01D}" type="datetime1">
              <a:rPr lang="en-US" smtClean="0"/>
              <a:t>11/15/2020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7912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9" name="Frame 48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416 C -0.00399 -0.00671 -0.00782 -0.0074 -0.01233 -0.00856 C -0.05538 -0.00786 -0.09843 -0.00786 -0.1415 -0.00647 C -0.1481 -0.00624 -0.15417 -0.00231 -0.15973 0.00023 C -0.16875 0.00439 -0.179 0.00347 -0.18855 0.00347 " pathEditMode="relative" rAng="0" ptsTypes="ffffA">
                                      <p:cBhvr>
                                        <p:cTn id="2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51445E-7 C -0.03767 -0.01156 -0.03663 -0.01087 -0.08958 -0.01318 C -0.10139 -0.01665 -0.11059 -0.02289 -0.12309 -0.02566 C -0.13576 -0.03422 -0.14219 -0.03283 -0.15868 -0.03607 C -0.19219 -0.04185 -0.22552 -0.04879 -0.2592 -0.05387 C -0.30799 -0.07168 -0.38542 -0.05803 -0.42604 -0.05642 C -0.60816 -0.06173 -0.54427 -0.05017 -0.61823 -0.06659 C -0.63194 -0.07907 -0.63125 -0.07792 -0.64549 -0.08439 " pathEditMode="relative" rAng="0" ptsTypes="fffffffA">
                                      <p:cBhvr>
                                        <p:cTn id="2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build="allAtOnce"/>
      <p:bldP spid="25" grpId="0" build="allAtOnce"/>
      <p:bldP spid="4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1600200" y="1066800"/>
            <a:ext cx="3733800" cy="4432300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b="1" baseline="3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bn-IN" b="1" baseline="30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baseline="30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baseline="3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H+</a:t>
            </a:r>
          </a:p>
          <a:p>
            <a:pPr algn="ctr"/>
            <a:endParaRPr lang="bn-IN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400" y="3352800"/>
            <a:ext cx="533400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H2</a:t>
            </a:r>
            <a:endParaRPr lang="en-US" sz="1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75995"/>
            <a:ext cx="8839200" cy="6397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পানির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তড়ি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ৎ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বিশ্লেষণ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114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Elbow Connector 12"/>
          <p:cNvCxnSpPr>
            <a:stCxn id="15" idx="3"/>
          </p:cNvCxnSpPr>
          <p:nvPr/>
        </p:nvCxnSpPr>
        <p:spPr>
          <a:xfrm rot="16200000" flipH="1">
            <a:off x="4102677" y="4413250"/>
            <a:ext cx="762000" cy="3238500"/>
          </a:xfrm>
          <a:prstGeom prst="bentConnector2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14" idx="3"/>
          </p:cNvCxnSpPr>
          <p:nvPr/>
        </p:nvCxnSpPr>
        <p:spPr>
          <a:xfrm rot="16200000" flipH="1">
            <a:off x="5753100" y="4076700"/>
            <a:ext cx="152400" cy="31242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91400" y="5715000"/>
            <a:ext cx="0" cy="685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81800" y="64008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81200" y="3657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an 13"/>
          <p:cNvSpPr/>
          <p:nvPr/>
        </p:nvSpPr>
        <p:spPr>
          <a:xfrm flipH="1">
            <a:off x="4038600" y="2743200"/>
            <a:ext cx="457200" cy="281940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an 14"/>
          <p:cNvSpPr/>
          <p:nvPr/>
        </p:nvSpPr>
        <p:spPr>
          <a:xfrm flipH="1">
            <a:off x="2597727" y="2832100"/>
            <a:ext cx="533400" cy="2819400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3810000"/>
            <a:ext cx="643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20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20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20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20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000" b="1" baseline="30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3305" y="4343400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b="1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b="1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365313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91200" y="61722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62600" y="63246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5115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334000"/>
            <a:ext cx="219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অ্যা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নোড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2057400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2400" b="1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2400" b="1" baseline="3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2590800"/>
            <a:ext cx="1447800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SO</a:t>
            </a:r>
            <a:r>
              <a:rPr lang="en-US" sz="2000" b="1" baseline="-250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4</a:t>
            </a:r>
            <a:r>
              <a:rPr lang="en-US" sz="20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-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28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2000" b="1" baseline="30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6743700" y="29337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86600" y="265982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নায়ন</a:t>
            </a:r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1981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ক্যাটায়ন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Minus 39"/>
          <p:cNvSpPr/>
          <p:nvPr/>
        </p:nvSpPr>
        <p:spPr>
          <a:xfrm>
            <a:off x="7467600" y="6096000"/>
            <a:ext cx="457200" cy="3048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Plus 40"/>
          <p:cNvSpPr/>
          <p:nvPr/>
        </p:nvSpPr>
        <p:spPr>
          <a:xfrm>
            <a:off x="4953000" y="6019800"/>
            <a:ext cx="533400" cy="4572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2600" y="289560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SO</a:t>
            </a:r>
            <a:r>
              <a:rPr lang="en-US" b="1" baseline="-25000" dirty="0" smtClean="0">
                <a:solidFill>
                  <a:srgbClr val="0070C0"/>
                </a:solidFill>
                <a:cs typeface="NikoshBAN" pitchFamily="2" charset="0"/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-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66875" y="364444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SO</a:t>
            </a:r>
            <a:r>
              <a:rPr lang="en-US" b="1" baseline="-25000" dirty="0" smtClean="0">
                <a:solidFill>
                  <a:srgbClr val="0070C0"/>
                </a:solidFill>
                <a:cs typeface="NikoshBAN" pitchFamily="2" charset="0"/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19400" y="1752600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2400" b="1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2400" b="1" baseline="30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800" y="1676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sz="28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2000" b="1" baseline="30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921" y="586414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/>
              <a:t>ব্যাটারি</a:t>
            </a: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F3E2-7518-45B1-97D2-E1709D2618C4}" type="datetime1">
              <a:rPr lang="en-US" smtClean="0"/>
              <a:t>11/15/2020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" name="Frame 35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C 0.00625 0.00393 0.01128 0.00786 0.01684 0.01456 C 0.02014 0.02335 0.02552 0.02797 0.03125 0.03144 C 0.03524 0.03907 0.03958 0.04254 0.04427 0.04832 C 0.04514 0.05086 0.04548 0.0541 0.04687 0.05572 C 0.04913 0.05849 0.05191 0.05896 0.05468 0.06057 C 0.05972 0.06381 0.06076 0.07167 0.06649 0.07491 C 0.0684 0.08647 0.06979 0.08346 0.07552 0.08716 C 0.07725 0.08948 0.07934 0.09156 0.08073 0.09433 C 0.08194 0.09641 0.08211 0.09988 0.08333 0.10173 C 0.08576 0.10543 0.09132 0.11121 0.09132 0.11144 C 0.09305 0.12231 0.09514 0.123 0.09514 0.13549 L 0.15 0.20323 L 0.14861 0.15977 " pathEditMode="relative" rAng="0" ptsTypes="fffffffffffA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11111E-6 C -0.00608 0.02662 0.00191 0.00417 -0.03802 0.03866 C -0.07413 0.07014 -0.10729 0.11227 -0.15312 0.13426 C -0.15486 0.13634 -0.15556 0.13935 -0.15833 0.14028 C -0.16267 0.14236 -0.17812 0.14283 -0.17326 0.14283 C -0.16649 0.14283 -0.1599 0.1412 -0.15312 0.14028 C -0.15312 0.14051 -0.1599 0.14283 -0.16319 0.14283 " pathEditMode="relative" rAng="0" ptsTypes="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Magnetic Disk 15"/>
          <p:cNvSpPr/>
          <p:nvPr/>
        </p:nvSpPr>
        <p:spPr>
          <a:xfrm>
            <a:off x="1828800" y="1447800"/>
            <a:ext cx="3733800" cy="4038600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b="1" baseline="3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+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b="1" baseline="3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+</a:t>
            </a:r>
          </a:p>
          <a:p>
            <a:pPr algn="ctr"/>
            <a:endParaRPr lang="en-US" b="1" baseline="30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b="1" baseline="3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+</a:t>
            </a:r>
          </a:p>
          <a:p>
            <a:pPr algn="ctr"/>
            <a:endParaRPr lang="en-US" b="1" baseline="30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baseline="3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200" b="1" baseline="3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2800" b="1" baseline="30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SO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OH</a:t>
            </a:r>
            <a:r>
              <a:rPr lang="en-US" b="1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62400" y="3352800"/>
            <a:ext cx="533400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319"/>
            <a:ext cx="8839200" cy="71596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কৌশল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114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Elbow Connector 12"/>
          <p:cNvCxnSpPr>
            <a:stCxn id="5" idx="3"/>
          </p:cNvCxnSpPr>
          <p:nvPr/>
        </p:nvCxnSpPr>
        <p:spPr>
          <a:xfrm rot="16200000" flipH="1">
            <a:off x="4114800" y="4343400"/>
            <a:ext cx="838200" cy="3276600"/>
          </a:xfrm>
          <a:prstGeom prst="bentConnector2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hape 7"/>
          <p:cNvCxnSpPr>
            <a:stCxn id="4" idx="3"/>
          </p:cNvCxnSpPr>
          <p:nvPr/>
        </p:nvCxnSpPr>
        <p:spPr>
          <a:xfrm rot="16200000" flipH="1">
            <a:off x="5791200" y="4114800"/>
            <a:ext cx="152400" cy="3048000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91400" y="5715000"/>
            <a:ext cx="0" cy="685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81800" y="64008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81200" y="3657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7122" y="2895600"/>
            <a:ext cx="667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SO</a:t>
            </a:r>
            <a:r>
              <a:rPr lang="en-US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baseline="30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 flipH="1">
            <a:off x="4114800" y="2743200"/>
            <a:ext cx="457200" cy="281940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3810000"/>
            <a:ext cx="64793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OH</a:t>
            </a:r>
            <a:r>
              <a:rPr lang="en-US" b="1" baseline="30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OH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b="1" baseline="30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OH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b="1" baseline="30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OH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b="1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2667000"/>
            <a:ext cx="30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3886200"/>
            <a:ext cx="91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3653135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="1" baseline="-250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b="1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91200" y="61722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62600" y="63246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40224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তড়িৎদ্বার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343400" y="4191000"/>
            <a:ext cx="2247900" cy="38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057" y="4038600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অ্যা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নোড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000" b="1" u="sng" dirty="0" err="1" smtClean="0">
                <a:latin typeface="NikoshBAN" pitchFamily="2" charset="0"/>
                <a:cs typeface="NikoshBAN" pitchFamily="2" charset="0"/>
              </a:rPr>
              <a:t>ৎদ্বার</a:t>
            </a:r>
            <a:endParaRPr lang="en-US" sz="20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0" y="20574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2590800"/>
            <a:ext cx="1447800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SO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baseline="30000" dirty="0" smtClean="0"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OH</a:t>
            </a:r>
            <a:r>
              <a:rPr lang="en-US" sz="2800" b="1" baseline="300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000" b="1" baseline="30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6515100" y="29337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34000" y="5715000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4091" y="5696370"/>
            <a:ext cx="618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66778" y="3219271"/>
            <a:ext cx="55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OH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OH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OH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30854" y="3207603"/>
            <a:ext cx="441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Minus 33"/>
          <p:cNvSpPr/>
          <p:nvPr/>
        </p:nvSpPr>
        <p:spPr>
          <a:xfrm>
            <a:off x="6781800" y="6324600"/>
            <a:ext cx="381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Minus 35"/>
          <p:cNvSpPr/>
          <p:nvPr/>
        </p:nvSpPr>
        <p:spPr>
          <a:xfrm>
            <a:off x="6781800" y="6431281"/>
            <a:ext cx="381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Minus 36"/>
          <p:cNvSpPr/>
          <p:nvPr/>
        </p:nvSpPr>
        <p:spPr>
          <a:xfrm>
            <a:off x="6324600" y="6477000"/>
            <a:ext cx="381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Minus 42"/>
          <p:cNvSpPr/>
          <p:nvPr/>
        </p:nvSpPr>
        <p:spPr>
          <a:xfrm>
            <a:off x="6400800" y="6553200"/>
            <a:ext cx="381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 flipH="1">
            <a:off x="2667000" y="2667000"/>
            <a:ext cx="457200" cy="2895600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200" y="1219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4H</a:t>
            </a:r>
            <a:r>
              <a:rPr lang="en-US" sz="3600" baseline="30000" dirty="0" smtClean="0"/>
              <a:t>+</a:t>
            </a:r>
            <a:r>
              <a:rPr lang="en-US" sz="2400" dirty="0" smtClean="0"/>
              <a:t> + 4e</a:t>
            </a:r>
            <a:r>
              <a:rPr lang="en-US" sz="3600" baseline="30000" dirty="0" smtClean="0"/>
              <a:t>-</a:t>
            </a:r>
            <a:r>
              <a:rPr lang="en-US" sz="2400" dirty="0" smtClean="0"/>
              <a:t> = 2H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102553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4OH</a:t>
            </a:r>
            <a:r>
              <a:rPr lang="en-US" sz="3200" b="1" baseline="30000" dirty="0" smtClean="0"/>
              <a:t>-</a:t>
            </a:r>
            <a:r>
              <a:rPr lang="en-US" sz="2000" dirty="0" smtClean="0"/>
              <a:t> =2H</a:t>
            </a:r>
            <a:r>
              <a:rPr lang="en-US" sz="28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cap="all" dirty="0" smtClean="0"/>
              <a:t> </a:t>
            </a:r>
            <a:r>
              <a:rPr lang="en-US" sz="2000" dirty="0" smtClean="0"/>
              <a:t>+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+4e</a:t>
            </a:r>
            <a:r>
              <a:rPr lang="en-US" sz="4000" baseline="30000" dirty="0" smtClean="0"/>
              <a:t>-</a:t>
            </a:r>
            <a:r>
              <a:rPr lang="en-US" sz="2800" baseline="-25000" dirty="0" smtClean="0"/>
              <a:t> </a:t>
            </a:r>
            <a:endParaRPr lang="en-US" sz="20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582680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ব্যাটারি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845-2720-4016-80F3-130D7C3F535B}" type="datetime1">
              <a:rPr lang="en-US" smtClean="0"/>
              <a:t>11/15/2020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552749" y="4238655"/>
            <a:ext cx="1304365" cy="49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ame 47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2659 C -0.02309 0.02567 -0.01684 0.02613 -0.01094 0.02382 C -0.00746 0.0222 -0.0059 0.01503 -0.0026 0.01249 C 0.00156 0.00902 0.00833 0.0081 0.01233 0.00694 C 0.01163 -0.02774 0.01198 -0.06242 0.01059 -0.09664 C 0.0092 -0.12971 0.0099 -0.11375 0.00226 -0.11352 C -0.03906 -0.11167 -0.08038 -0.11167 -0.1217 -0.11075 C -0.13108 -0.1126 -0.14062 -0.11352 -0.14983 -0.1163 C -0.1533 -0.11722 -0.15642 -0.12023 -0.15972 -0.12208 C -0.16128 -0.123 -0.16458 -0.12485 -0.16458 -0.12462 C -0.17778 -0.14589 -0.20104 -0.13433 -0.21597 -0.13317 C -0.22483 -0.12994 -0.23194 -0.123 -0.2408 -0.1193 C -0.25226 -0.10913 -0.26441 -0.1052 -0.27708 -0.09965 C -0.32135 -0.10242 -0.31302 -0.08878 -0.33177 -0.12208 C -0.33403 -0.13433 -0.3375 -0.13225 -0.33993 -0.1445 C -0.33646 -0.46728 -0.33663 -0.34774 -0.33663 -0.50265 " pathEditMode="relative" rAng="0" ptsTypes="fffffffffffffffA">
                                      <p:cBhvr>
                                        <p:cTn id="1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2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842 0.0013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2.13873E-6 C 0.05851 -0.00116 0.06511 -0.0007 0.07118 -0.00324 C 0.07483 -0.0044 0.07657 -0.01179 0.08004 -0.01434 C 0.08455 -0.01757 0.0915 -0.01873 0.09584 -0.01966 C 0.09497 -0.05434 0.09532 -0.08833 0.09393 -0.12231 C 0.09236 -0.15515 0.09306 -0.13942 0.08525 -0.13919 C 0.04167 -0.13711 -0.00156 -0.13711 -0.04496 -0.13642 C -0.05486 -0.13827 -0.06475 -0.13919 -0.07448 -0.14174 C -0.07795 -0.14266 -0.08125 -0.1459 -0.08489 -0.14752 C -0.08645 -0.14867 -0.08993 -0.15029 -0.08993 -0.15006 C -0.10364 -0.17156 -0.12795 -0.15977 -0.14375 -0.15861 C -0.15312 -0.15561 -0.16024 -0.14867 -0.16961 -0.14497 C -0.18194 -0.1348 -0.19444 -0.1311 -0.20798 -0.12555 C -0.25434 -0.12833 -0.24548 -0.11445 -0.26527 -0.14752 C -0.2677 -0.15977 -0.27118 -0.15746 -0.27361 -0.16971 C -0.27014 -0.48994 -0.27031 -0.37156 -0.27031 -0.52486 " pathEditMode="relative" rAng="0" ptsTypes="fffffffffffffffA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2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0842 0.0013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0.01988 C 0.05938 0.01873 0.06563 0.01919 0.0717 0.01734 C 0.07535 0.01595 0.07708 0.01017 0.08021 0.00786 C 0.08472 0.00532 0.09149 0.00439 0.09583 0.00347 C 0.09479 -0.0252 0.09514 -0.05364 0.09375 -0.08185 C 0.09236 -0.10913 0.09306 -0.09595 0.08542 -0.09572 C 0.04271 -0.0941 0.00035 -0.0941 -0.04201 -0.09341 C -0.05174 -0.09526 -0.06163 -0.09572 -0.07083 -0.09804 C -0.07448 -0.09873 -0.07778 -0.1015 -0.08125 -0.10266 C -0.08281 -0.10358 -0.08628 -0.10497 -0.08628 -0.10474 C -0.09983 -0.12254 -0.12344 -0.11283 -0.13906 -0.11191 C -0.14809 -0.10936 -0.15521 -0.10358 -0.16441 -0.10035 C -0.17639 -0.09225 -0.18854 -0.08902 -0.20191 -0.08462 C -0.2474 -0.08671 -0.23872 -0.07538 -0.25799 -0.10266 C -0.26024 -0.11283 -0.26372 -0.11121 -0.26615 -0.12139 C -0.26267 -0.38751 -0.26285 -0.28879 -0.26285 -0.41619 " pathEditMode="relative" rAng="0" ptsTypes="fffffffffffffffA">
                                      <p:cBhvr>
                                        <p:cTn id="2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842 0.00139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04208 C -0.01146 0.04116 -0.00538 0.04162 0.00035 0.03954 C 0.00382 0.03838 0.00538 0.03237 0.00851 0.03006 C 0.01267 0.02729 0.0191 0.02636 0.02309 0.02544 C 0.0224 -0.00393 0.02274 -0.03306 0.02135 -0.06196 C 0.01997 -0.08994 0.02066 -0.07653 0.01337 -0.0763 C -0.02708 -0.07468 -0.06736 -0.07468 -0.10781 -0.07399 C -0.11701 -0.0756 -0.12622 -0.0763 -0.13524 -0.07861 C -0.13854 -0.0793 -0.14167 -0.08208 -0.14497 -0.08347 C -0.14653 -0.08439 -0.14965 -0.08578 -0.14965 -0.08555 C -0.1625 -0.10381 -0.18507 -0.09387 -0.19983 -0.09294 C -0.20851 -0.09017 -0.21528 -0.08439 -0.22396 -0.08115 C -0.23524 -0.0726 -0.24705 -0.06936 -0.25955 -0.06474 C -0.30278 -0.06705 -0.29462 -0.05526 -0.31285 -0.08347 C -0.3151 -0.09387 -0.3184 -0.09202 -0.32083 -0.10242 C -0.31736 -0.37526 -0.31753 -0.27422 -0.31753 -0.40508 " pathEditMode="relative" rAng="0" ptsTypes="fffffffffffffffA">
                                      <p:cBhvr>
                                        <p:cTn id="3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2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842 -0.00023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8 0.02544 -0.00087 0.01549 0.01232 0.02659 C 0.01701 0.03631 0.01927 0.04301 0.02604 0.04926 C 0.02812 0.05712 0.03212 0.06383 0.03385 0.07169 C 0.03767 0.08904 0.0401 0.10661 0.04618 0.12303 C 0.04722 0.13668 0.04687 0.145 0.05225 0.15587 C 0.05521 0.17113 0.05764 0.18594 0.06146 0.20097 C 0.06666 0.20027 0.07222 0.20166 0.07691 0.19889 C 0.07882 0.19773 0.07812 0.19334 0.07847 0.19056 C 0.07951 0.18316 0.08038 0.17553 0.08142 0.16813 C 0.0809 0.14477 0.0842 0.10083 0.07691 0.07169 C 0.07534 0.05527 0.07257 0.04047 0.06909 0.02474 C 0.06892 0.02405 0.06649 0.01272 0.06614 0.01225 C 0.06441 0.00971 0.06198 0.00832 0.05989 0.00624 C 0.05625 -0.00833 0.06128 0.00786 0.05382 -0.00417 C 0.04757 -0.01411 0.0533 -0.0185 0.04149 -0.0185 " pathEditMode="relative" ptsTypes="fffffffffffffffA">
                                      <p:cBhvr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7 -0.01156 C 0.06563 -0.13668 0.06927 -0.26156 0.07083 -0.31129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1018 L 0.07118 -0.01989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1.69288E-6 L 0.05 0.17206 C 0.05 0.24908 0.15104 0.34413 0.23333 0.34413 L 0.41666 0.34413 " pathEditMode="relative" rAng="0" ptsTypes="FfFF">
                                      <p:cBhvr>
                                        <p:cTn id="5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4798E-6 C 0.00955 0.0689 0.0191 0.13781 0.03646 0.15653 C 0.05382 0.17526 0.09496 0.13827 0.10469 0.11214 C 0.11441 0.08601 0.11371 0.03607 0.09514 -2.94798E-6 C 0.07656 -0.03607 0.01111 -0.08416 -0.00643 -0.10358 C -0.02396 -0.123 -0.01684 -0.11977 -0.00955 -0.1163 " pathEditMode="relative" rAng="0" ptsTypes="aaaaaA">
                                      <p:cBhvr>
                                        <p:cTn id="6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0948 L 0.075 0.09574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0509E-6 C 0.01545 0.03076 0.03107 0.06129 0.03802 0.00255 C 0.04514 -0.05642 0.04184 -0.28954 0.04236 -0.35268 C 0.0427 -0.41581 0.03993 -0.37072 0.04097 -0.3765 C 0.04184 -0.38228 0.04496 -0.38482 0.04809 -0.38714 " pathEditMode="relative" rAng="0" ptsTypes="aaaaA">
                                      <p:cBhvr>
                                        <p:cTn id="6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1" grpId="0"/>
      <p:bldP spid="24" grpId="0"/>
      <p:bldP spid="25" grpId="0"/>
      <p:bldP spid="29" grpId="0"/>
      <p:bldP spid="46" grpId="0"/>
      <p:bldP spid="50" grpId="0"/>
      <p:bldP spid="34" grpId="0" animBg="1"/>
      <p:bldP spid="36" grpId="0" animBg="1"/>
      <p:bldP spid="37" grpId="0" animBg="1"/>
      <p:bldP spid="43" grpId="0" animBg="1"/>
      <p:bldP spid="38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3811588" cy="659352"/>
          </a:xfrm>
        </p:spPr>
        <p:txBody>
          <a:bodyPr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ক্যাথো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24" name="Subtitle 23"/>
          <p:cNvSpPr>
            <a:spLocks noGrp="1"/>
          </p:cNvSpPr>
          <p:nvPr>
            <p:ph sz="half" idx="2"/>
          </p:nvPr>
        </p:nvSpPr>
        <p:spPr>
          <a:xfrm>
            <a:off x="393700" y="1828800"/>
            <a:ext cx="3276600" cy="281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H</a:t>
            </a:r>
          </a:p>
          <a:p>
            <a:pPr algn="l">
              <a:buNone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 + H = H</a:t>
            </a:r>
            <a:r>
              <a:rPr lang="en-US" sz="36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aseline="30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2H+ + 2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en-US" sz="36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5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"/>
          </p:nvPr>
        </p:nvSpPr>
        <p:spPr>
          <a:xfrm>
            <a:off x="4572000" y="1021557"/>
            <a:ext cx="4041775" cy="654843"/>
          </a:xfrm>
        </p:spPr>
        <p:txBody>
          <a:bodyPr/>
          <a:lstStyle/>
          <a:p>
            <a:pPr algn="ctr"/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অ্যা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ডে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4"/>
          </p:nvPr>
        </p:nvSpPr>
        <p:spPr>
          <a:xfrm>
            <a:off x="4006850" y="1828800"/>
            <a:ext cx="4800599" cy="2819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36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e</a:t>
            </a:r>
            <a:r>
              <a:rPr lang="en-US" sz="44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OH</a:t>
            </a:r>
            <a:endParaRPr lang="en-US" sz="3600" baseline="30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OH + OH = H</a:t>
            </a:r>
            <a:r>
              <a:rPr lang="en-US" sz="36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  + O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 + O = O</a:t>
            </a:r>
            <a:r>
              <a:rPr lang="en-US" sz="36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OH</a:t>
            </a:r>
            <a:r>
              <a:rPr lang="en-US" sz="36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- 4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36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4200-0FE0-4ACC-B19F-168C9BB7CCE6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2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867"/>
            <a:ext cx="8839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1066322"/>
            <a:ext cx="8686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উপকরণঃ ইনজেকশন সিরিঞ্জ ২ টি,  স্যালাইন নল , ক্লিপ, ব্যাটারি ১টি, কানেকটিং তার, আইসক্রিম/ দধির পাত্র, স্পিরিট ল্যাম্প, সুপার গ্লো, কাটার , মারকার কলম, ১ টি প্লাস্টিক বোতল, ও দিয়াশলাই।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63880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ভিডিওটি দেখে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ভিডিওর ন্যায় একটি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যন্ত্র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তৈরি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0E76-C5A2-46D3-BB26-4178DE927117}" type="datetime1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22835"/>
              </p:ext>
            </p:extLst>
          </p:nvPr>
        </p:nvGraphicFramePr>
        <p:xfrm>
          <a:off x="1209675" y="3208338"/>
          <a:ext cx="67262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ackager Shell Object" showAsIcon="1" r:id="rId4" imgW="6726600" imgH="440280" progId="Package">
                  <p:embed/>
                </p:oleObj>
              </mc:Choice>
              <mc:Fallback>
                <p:oleObj name="Packager Shell Object" showAsIcon="1" r:id="rId4" imgW="67266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9675" y="3208338"/>
                        <a:ext cx="6726238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6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3912"/>
            <a:ext cx="8839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58474"/>
            <a:ext cx="6705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অ্যানোড কি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326607"/>
            <a:ext cx="6705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ক্যাথোড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কি?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053088"/>
            <a:ext cx="6705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বিশ্লেষ্য কি?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A89F-C131-4376-951E-529CA728F1F6}" type="datetime1">
              <a:rPr lang="en-US" smtClean="0"/>
              <a:t>11/15/2020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3716628"/>
            <a:ext cx="6705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৪.পানির তড়িৎ বিশ্লেষণে ক্যাথোডে কী উৎপন্ন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416644"/>
            <a:ext cx="6705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৫.পানির তড়িৎ বিশ্লেষণে অয়ানোডে কী উৎপন্ন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77501"/>
            <a:ext cx="8763000" cy="707886"/>
          </a:xfrm>
          <a:prstGeom prst="rect">
            <a:avLst/>
          </a:prstGeom>
          <a:solidFill>
            <a:srgbClr val="0070C0"/>
          </a:solidFill>
          <a:ln w="28575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438400"/>
            <a:ext cx="8763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সমুদ্রের পানি থেকে ক্লোরিন গ্যাসকে আলাদা করার পদ্ধতি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করে 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F56F-657F-44F2-B8C6-5E56A0AE9E0C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399"/>
            <a:ext cx="8763000" cy="6569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914400"/>
            <a:ext cx="7746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 অনেক ধন্যবাদ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C65E-D2E6-4285-B926-8FFB1EFF9757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24433"/>
            <a:ext cx="7886700" cy="99417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75300"/>
            <a:ext cx="3868340" cy="5869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5300"/>
            <a:ext cx="3887391" cy="5869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18895"/>
            <a:ext cx="3887391" cy="3170609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 বিজ্ঞান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বিষয়- পানির তড়িৎ বিশ্লেষণ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৫০মিনিট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2000" smtClean="0">
                <a:latin typeface="NikoshBAN" panose="02000000000000000000" pitchFamily="2" charset="0"/>
                <a:cs typeface="NikoshBAN" panose="02000000000000000000" pitchFamily="2" charset="0"/>
              </a:rPr>
              <a:t>-২০20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9842" y="2518895"/>
            <a:ext cx="3868340" cy="3170609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হামিদুর রহমান</a:t>
            </a:r>
          </a:p>
          <a:p>
            <a:pPr marL="0" indent="0">
              <a:buNone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শিক্ষক(গণিত ও বিজ্ঞান)</a:t>
            </a:r>
          </a:p>
          <a:p>
            <a:pPr marL="0" indent="0">
              <a:buNone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এম.এসসি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,(প্রথম শ্রেণি)বি.এড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 সরকারি উচ্চ বিদ্যালয়।</a:t>
            </a:r>
          </a:p>
          <a:p>
            <a:pPr marL="0" indent="0">
              <a:buNone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ঘাটাইল,টাঙ্গাইল।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1104507" cy="10533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54B5-1F72-489C-86DA-A363F429C4B9}" type="datetime1">
              <a:rPr lang="en-US" smtClean="0"/>
              <a:t>11/15/2020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43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09677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0A32-2883-482C-8F76-7524BEC27B5A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hamidurrahman57@gmail.com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2.jpg"/>
          <p:cNvPicPr>
            <a:picLocks noChangeAspect="1"/>
          </p:cNvPicPr>
          <p:nvPr/>
        </p:nvPicPr>
        <p:blipFill>
          <a:blip r:embed="rId2"/>
          <a:srcRect b="12500"/>
          <a:stretch>
            <a:fillRect/>
          </a:stretch>
        </p:blipFill>
        <p:spPr>
          <a:xfrm>
            <a:off x="1219200" y="1371600"/>
            <a:ext cx="6629400" cy="423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3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ছেলেটি কীখাচ্ছে?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33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পানির সংকেত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33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পানিতে কী কী উপাদান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পানির উপাদানগুলোকে কী পৃথক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5C7A-51F6-456D-8511-CFAAEBD0C61B}" type="datetime1">
              <a:rPr lang="en-US" smtClean="0"/>
              <a:t>11/15/2020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3602182" cy="80319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6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BD" sz="36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6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eaLnBrk="1" hangingPunct="1">
              <a:buNone/>
            </a:pPr>
            <a:endParaRPr lang="en-US" sz="36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34246" y="782598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201609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36596"/>
            <a:ext cx="5420591" cy="133040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3600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760044"/>
            <a:ext cx="8610600" cy="210071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উপাদানগু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bn-IN" sz="360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105400" y="2208631"/>
            <a:ext cx="685800" cy="282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91200" y="206144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ও অক্সিজেন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9D26-332A-4C3E-B9E8-70558ACF70AE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438400" y="4162590"/>
            <a:ext cx="914400" cy="297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43183" y="4038600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বিশ্লেষণ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4" grpId="0" animBg="1"/>
      <p:bldP spid="5" grpId="0"/>
      <p:bldP spid="7" grpId="0"/>
      <p:bldP spid="10" grpId="0" animBg="1"/>
      <p:bldP spid="2" grpId="0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olysis-of-wa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85800"/>
            <a:ext cx="4876800" cy="5410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45D4-C4D1-421D-B22E-5CD94D031B00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514600"/>
            <a:ext cx="87630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 তড়িৎ বিশ্লেষণ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D1E7-AA89-4D08-A967-51E6E37A1382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45" y="161487"/>
            <a:ext cx="8853055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526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তড়িৎ বিশ্লেষ্য ও তড়িৎ বিশ্লেষণ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অ্যানোড ও ক্যাথোড 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 তা বলতে পারবে।</a:t>
            </a:r>
            <a:endParaRPr lang="bn-BD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অ্যানোড ও ক্যাথোড তড়িৎদ্বার সনাক্ত করতে পারবে।</a:t>
            </a:r>
          </a:p>
          <a:p>
            <a:r>
              <a:rPr lang="bn-IN" sz="24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পানির তড়িৎ </a:t>
            </a:r>
            <a:r>
              <a:rPr lang="bn-BD" sz="2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</a:t>
            </a:r>
            <a:r>
              <a:rPr lang="bn-IN" sz="2400" b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2400" b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ণের </a:t>
            </a:r>
            <a:r>
              <a:rPr lang="bn-BD" sz="24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কৌশল ব্যাখ্যা করতে পারবে।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0492-7EA9-4190-9976-66292D60CEC3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343593"/>
            <a:ext cx="23622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" y="4405745"/>
            <a:ext cx="878724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বিগলিত বা দ্রবীভূত তড়িৎ বিশ্লেষ্যের মধ্য দিয়ে বিদ্যুৎ পরিবহনের সময় সেই যৌগের বিযোজন বা রাসায়নিক পরিবর্তন কে তড়িৎ বিশ্লেষণ বলা হয় ।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" y="222702"/>
            <a:ext cx="2286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তড়ি</a:t>
            </a:r>
            <a:r>
              <a:rPr lang="en-US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বিশ্লেষ্য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48936" y="1219200"/>
            <a:ext cx="8787245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 সকল যৌগ বিগলিত বা দ্রবীভূত অবস্থায় বিদ্যুৎ পরিবহন করে এবং সেই সাথে তাদের রাসায়নিক পরিবর্তন ঘটে তাদেরকে 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বিশ্লেষ্য বলা হয়। </a:t>
            </a:r>
            <a:endParaRPr lang="bn-IN" sz="28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যেমন- সকল আয়নিক যৌগ ও এসিড মিশ্রিত পানি তড়ি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বিশ্লেষ্য।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515E-8E49-49D7-A144-3BD6AA10889A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-50800" y="-13855"/>
            <a:ext cx="9194800" cy="6871856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2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200"/>
                            </p:stCondLst>
                            <p:childTnLst>
                              <p:par>
                                <p:cTn id="2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800"/>
                            </p:stCondLst>
                            <p:childTnLst>
                              <p:par>
                                <p:cTn id="3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</TotalTime>
  <Words>1089</Words>
  <Application>Microsoft Office PowerPoint</Application>
  <PresentationFormat>On-screen Show (4:3)</PresentationFormat>
  <Paragraphs>227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তড়িৎ বিশ্লেষণ</vt:lpstr>
      <vt:lpstr>PowerPoint Presentation</vt:lpstr>
      <vt:lpstr>PowerPoint Presentation</vt:lpstr>
      <vt:lpstr>PowerPoint Presentation</vt:lpstr>
      <vt:lpstr>পানির তড়িৎ বিশ্লেষণের ক্রিয়া কৌশল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Rezaul Karim</dc:creator>
  <cp:lastModifiedBy>HAMID</cp:lastModifiedBy>
  <cp:revision>268</cp:revision>
  <dcterms:created xsi:type="dcterms:W3CDTF">2006-08-16T00:00:00Z</dcterms:created>
  <dcterms:modified xsi:type="dcterms:W3CDTF">2020-11-15T14:57:44Z</dcterms:modified>
</cp:coreProperties>
</file>