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7" r:id="rId2"/>
    <p:sldId id="295" r:id="rId3"/>
    <p:sldId id="279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69" r:id="rId15"/>
    <p:sldId id="289" r:id="rId16"/>
    <p:sldId id="290" r:id="rId17"/>
    <p:sldId id="292" r:id="rId18"/>
    <p:sldId id="293" r:id="rId19"/>
    <p:sldId id="275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01A10A-1045-43EF-8873-9B663B37C03D}" type="doc">
      <dgm:prSet loTypeId="urn:microsoft.com/office/officeart/2005/8/layout/venn1" loCatId="relationship" qsTypeId="urn:microsoft.com/office/officeart/2005/8/quickstyle/3d5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AD67173-231A-4450-8719-0A7CC5CFB1EA}">
      <dgm:prSet/>
      <dgm:spPr/>
      <dgm:t>
        <a:bodyPr/>
        <a:lstStyle/>
        <a:p>
          <a:pPr rtl="0"/>
          <a:r>
            <a:rPr lang="bn-BD" dirty="0" smtClean="0"/>
            <a:t>আ </a:t>
          </a:r>
          <a:endParaRPr lang="en-US" dirty="0"/>
        </a:p>
      </dgm:t>
    </dgm:pt>
    <dgm:pt modelId="{8291BB4C-3550-4B42-B599-98626B2A28CC}" type="parTrans" cxnId="{F5C3E379-5C71-487D-8474-09BF1374BC81}">
      <dgm:prSet/>
      <dgm:spPr/>
      <dgm:t>
        <a:bodyPr/>
        <a:lstStyle/>
        <a:p>
          <a:endParaRPr lang="en-US"/>
        </a:p>
      </dgm:t>
    </dgm:pt>
    <dgm:pt modelId="{69A46F8C-7081-4364-8AB2-E6CE94185419}" type="sibTrans" cxnId="{F5C3E379-5C71-487D-8474-09BF1374BC81}">
      <dgm:prSet/>
      <dgm:spPr/>
      <dgm:t>
        <a:bodyPr/>
        <a:lstStyle/>
        <a:p>
          <a:endParaRPr lang="en-US"/>
        </a:p>
      </dgm:t>
    </dgm:pt>
    <dgm:pt modelId="{32AC9F8B-EBC1-4DCC-AFD0-A536643EE12A}" type="pres">
      <dgm:prSet presAssocID="{0401A10A-1045-43EF-8873-9B663B37C0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A10F0E-7106-488F-B83E-527CDFACB5C7}" type="pres">
      <dgm:prSet presAssocID="{AAD67173-231A-4450-8719-0A7CC5CFB1EA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BD80723B-9EF4-403F-A79D-24E1F724D85F}" type="presOf" srcId="{0401A10A-1045-43EF-8873-9B663B37C03D}" destId="{32AC9F8B-EBC1-4DCC-AFD0-A536643EE12A}" srcOrd="0" destOrd="0" presId="urn:microsoft.com/office/officeart/2005/8/layout/venn1"/>
    <dgm:cxn modelId="{D3BCEB42-063D-48C5-9634-57A32C60C862}" type="presOf" srcId="{AAD67173-231A-4450-8719-0A7CC5CFB1EA}" destId="{BBA10F0E-7106-488F-B83E-527CDFACB5C7}" srcOrd="0" destOrd="0" presId="urn:microsoft.com/office/officeart/2005/8/layout/venn1"/>
    <dgm:cxn modelId="{F5C3E379-5C71-487D-8474-09BF1374BC81}" srcId="{0401A10A-1045-43EF-8873-9B663B37C03D}" destId="{AAD67173-231A-4450-8719-0A7CC5CFB1EA}" srcOrd="0" destOrd="0" parTransId="{8291BB4C-3550-4B42-B599-98626B2A28CC}" sibTransId="{69A46F8C-7081-4364-8AB2-E6CE94185419}"/>
    <dgm:cxn modelId="{5ABC3244-9442-473A-B88F-83E48DBE10C1}" type="presParOf" srcId="{32AC9F8B-EBC1-4DCC-AFD0-A536643EE12A}" destId="{BBA10F0E-7106-488F-B83E-527CDFACB5C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10F0E-7106-488F-B83E-527CDFACB5C7}">
      <dsp:nvSpPr>
        <dsp:cNvPr id="0" name=""/>
        <dsp:cNvSpPr/>
      </dsp:nvSpPr>
      <dsp:spPr>
        <a:xfrm>
          <a:off x="0" y="28664"/>
          <a:ext cx="1143000" cy="114300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আ </a:t>
          </a:r>
          <a:endParaRPr lang="en-US" sz="4800" kern="1200" dirty="0"/>
        </a:p>
      </dsp:txBody>
      <dsp:txXfrm>
        <a:off x="167388" y="196052"/>
        <a:ext cx="808224" cy="808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0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9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1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11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3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4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3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7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D1F89-A09A-460D-BF01-DD067519616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52EE-5A03-4D8B-995A-22A0B7FB0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7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hyperlink" Target="mailto:sadul.islam129@gmail.com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29600" y="20574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915400" y="31242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9525000" y="2590800"/>
            <a:ext cx="76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21373" y="3708975"/>
            <a:ext cx="7376804" cy="286924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isometricOffAxis1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dirty="0" err="1" smtClean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0B0F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00B0F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81541DA-11B0-4425-B98B-F1AE92D8A254}"/>
              </a:ext>
            </a:extLst>
          </p:cNvPr>
          <p:cNvSpPr txBox="1"/>
          <p:nvPr/>
        </p:nvSpPr>
        <p:spPr>
          <a:xfrm>
            <a:off x="835135" y="979885"/>
            <a:ext cx="1052173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38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en-US" sz="13800" b="1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3800" b="1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8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Point Star 3"/>
          <p:cNvSpPr/>
          <p:nvPr/>
        </p:nvSpPr>
        <p:spPr>
          <a:xfrm>
            <a:off x="1748050" y="2142377"/>
            <a:ext cx="2810301" cy="2702577"/>
          </a:xfrm>
          <a:prstGeom prst="star24">
            <a:avLst>
              <a:gd name="adj" fmla="val 29192"/>
            </a:avLst>
          </a:prstGeom>
          <a:blipFill>
            <a:blip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705600" y="1676400"/>
            <a:ext cx="3505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সূর্যের তাপে নদ, নদী ও সমুদ্রের পানি বাষ্প হয়ে উড়ে যায়, বাষ্প জমা হতে হতে মেঘের সৃষ্টি হয়, মেঘ ভারী হয়ে নিচে নেমে এলে বায়ুমণ্ডলের তাপে বৃষ্টি হয়ে ঝড়ে পড়ে।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আবহাওয়া পরিবর্তনে নিয়ামকের প্রভাব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Frame 3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101" y="2172480"/>
            <a:ext cx="39569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বায়ুতে জলীয় বাষ্প বেশি থাকলে আমাদের শরীরের ঘাম বাষ্পে পরিণত হতে পারে 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ভ্যাপসা গরম লাগে এবং বৃষ্টির সম্ভবনা বাড়ে।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আবহাওয়া পরিবর্তনে নিয়ামকের প্রভাব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15892" y="2540800"/>
            <a:ext cx="4301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সূর্যের তাপে পানি জলীয় বাষ্পে পরিণত হয়, বায়ুতে জলীয় বাষ্প বেশি হলে আমরা তা বুঝতে পারি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gym18.gif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34397" y="2540800"/>
            <a:ext cx="223519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32-Point Star 8"/>
          <p:cNvSpPr/>
          <p:nvPr/>
        </p:nvSpPr>
        <p:spPr>
          <a:xfrm>
            <a:off x="1449316" y="1828801"/>
            <a:ext cx="3022600" cy="2785281"/>
          </a:xfrm>
          <a:prstGeom prst="star32">
            <a:avLst>
              <a:gd name="adj" fmla="val 35119"/>
            </a:avLst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1667 C 0.00898 -0.01667 0.01667 -0.00556 0.01667 0.00833 C 0.01667 0.02199 0.00898 0.03333 1.45833E-6 0.03333 C -0.00938 0.03333 -0.01667 0.02199 -0.01667 0.00833 C -0.01667 -0.00556 -0.00938 -0.01667 1.45833E-6 -0.0166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5105401" y="1295400"/>
            <a:ext cx="1500187" cy="1643062"/>
          </a:xfrm>
          <a:prstGeom prst="sun">
            <a:avLst/>
          </a:prstGeom>
          <a:blipFill>
            <a:blip/>
            <a:stretch>
              <a:fillRect/>
            </a:stretch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296400" y="2438400"/>
            <a:ext cx="1071562" cy="107156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8220074" y="4048126"/>
            <a:ext cx="2590802" cy="104775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 rot="20826969">
            <a:off x="318790" y="3710079"/>
            <a:ext cx="9694589" cy="2016275"/>
          </a:xfrm>
          <a:prstGeom prst="ellipse">
            <a:avLst/>
          </a:prstGeom>
          <a:solidFill>
            <a:srgbClr val="51D3E1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76400" y="4038600"/>
            <a:ext cx="8610600" cy="19050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4419600"/>
            <a:ext cx="8610600" cy="1905000"/>
          </a:xfrm>
          <a:prstGeom prst="ellipse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52600" y="4724400"/>
            <a:ext cx="8610600" cy="16002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752600" y="5029200"/>
            <a:ext cx="8458200" cy="14478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165185" y="3121819"/>
            <a:ext cx="2743199" cy="2138365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341394" y="3783806"/>
            <a:ext cx="2819400" cy="1652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727155" y="3855245"/>
            <a:ext cx="2743202" cy="1433512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8291516" y="4129088"/>
            <a:ext cx="2590799" cy="1038227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8560594" y="4241006"/>
            <a:ext cx="2571750" cy="64293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7922419" y="3964783"/>
            <a:ext cx="2819401" cy="1290637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724400" y="3810003"/>
            <a:ext cx="2819402" cy="228599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H="1">
            <a:off x="4457699" y="3848103"/>
            <a:ext cx="3048002" cy="380999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4343400" y="3886200"/>
            <a:ext cx="2819400" cy="38100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4114800" y="3810000"/>
            <a:ext cx="3048002" cy="152402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H="1">
            <a:off x="2552700" y="2400300"/>
            <a:ext cx="3505200" cy="266700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2624138" y="2633662"/>
            <a:ext cx="3143252" cy="2447928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2469357" y="3002755"/>
            <a:ext cx="3157539" cy="211455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H="1">
            <a:off x="2019300" y="3162300"/>
            <a:ext cx="3200400" cy="190500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1485900" y="3390900"/>
            <a:ext cx="3352800" cy="175260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0" y="5257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বিকাল 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29200" y="51816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দুপুর  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54102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সকাল 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9817" y="1767423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পর্যবেক্ষন করে বল সূর্যের কিরণ কিভাবে পৃথিবীতে পড়ে? </a:t>
            </a:r>
            <a:endParaRPr lang="en-US" sz="40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4267200"/>
            <a:ext cx="26670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বায়ুমণ্ডলের স্তর 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16317" y="1090023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পৃথিবী ঘিরে আছে বায়ুমণ্ডলের স্তর, তির্যকভাবে আলো আসতে </a:t>
            </a:r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মণ্ডলের </a:t>
            </a:r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অনেক স্তরের ভেতর দিয়ে আসতে হয়। ফলে সূর্যের তাপ ছড়িয়ে যায়।   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0" y="619628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0851" y="1893416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rgbClr val="121F07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সকাল ও বিকালে সূর্যের আলো তির্যক ভাবে পৃথিবীতে আসে।</a:t>
            </a:r>
            <a:endParaRPr lang="en-US" sz="3600" dirty="0">
              <a:ln>
                <a:solidFill>
                  <a:srgbClr val="121F07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60036" y="1400642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দুপুরে সূর্য খাড়াভাবে কিরণ দেয় ফলে বায়ুমণ্ডলের কম স্তরের ভেতর দিয়ে আসে এবং কম জায়গায় ঘন হয়ে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পড়ে,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এতে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 বেশি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পড়ে,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তাই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দুপুরে গরম বেশি লাগে।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670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আবহাওয়া পরিবর্তনে নিয়ামকের প্রভাব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6" grpId="0" animBg="1"/>
      <p:bldP spid="7" grpId="0" animBg="1"/>
      <p:bldP spid="8" grpId="0" animBg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fog.png"/>
          <p:cNvPicPr>
            <a:picLocks noChangeAspect="1"/>
          </p:cNvPicPr>
          <p:nvPr/>
        </p:nvPicPr>
        <p:blipFill>
          <a:blip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72200" y="2286000"/>
            <a:ext cx="1219370" cy="1219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955" y="163773"/>
            <a:ext cx="11737075" cy="64657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876800" y="4648200"/>
            <a:ext cx="1219370" cy="1219370"/>
          </a:xfrm>
          <a:prstGeom prst="rect">
            <a:avLst/>
          </a:prstGeom>
        </p:spPr>
      </p:pic>
      <p:pic>
        <p:nvPicPr>
          <p:cNvPr id="5" name="Picture 4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505200" y="4724400"/>
            <a:ext cx="1219370" cy="1219370"/>
          </a:xfrm>
          <a:prstGeom prst="rect">
            <a:avLst/>
          </a:prstGeom>
        </p:spPr>
      </p:pic>
      <p:pic>
        <p:nvPicPr>
          <p:cNvPr id="6" name="Picture 5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324600" y="4724400"/>
            <a:ext cx="1219370" cy="1219370"/>
          </a:xfrm>
          <a:prstGeom prst="rect">
            <a:avLst/>
          </a:prstGeom>
        </p:spPr>
      </p:pic>
      <p:pic>
        <p:nvPicPr>
          <p:cNvPr id="7" name="Picture 6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743200" y="5257800"/>
            <a:ext cx="1219370" cy="1219370"/>
          </a:xfrm>
          <a:prstGeom prst="rect">
            <a:avLst/>
          </a:prstGeom>
        </p:spPr>
      </p:pic>
      <p:pic>
        <p:nvPicPr>
          <p:cNvPr id="8" name="Picture 7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191000" y="5181600"/>
            <a:ext cx="1219370" cy="1219370"/>
          </a:xfrm>
          <a:prstGeom prst="rect">
            <a:avLst/>
          </a:prstGeom>
        </p:spPr>
      </p:pic>
      <p:pic>
        <p:nvPicPr>
          <p:cNvPr id="9" name="Picture 8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486400" y="5181600"/>
            <a:ext cx="1219370" cy="1219370"/>
          </a:xfrm>
          <a:prstGeom prst="rect">
            <a:avLst/>
          </a:prstGeom>
        </p:spPr>
      </p:pic>
      <p:pic>
        <p:nvPicPr>
          <p:cNvPr id="10" name="Picture 9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467600" y="5105400"/>
            <a:ext cx="1219370" cy="1219370"/>
          </a:xfrm>
          <a:prstGeom prst="rect">
            <a:avLst/>
          </a:prstGeom>
        </p:spPr>
      </p:pic>
      <p:pic>
        <p:nvPicPr>
          <p:cNvPr id="11" name="Picture 10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763000" y="5257800"/>
            <a:ext cx="1219370" cy="1219370"/>
          </a:xfrm>
          <a:prstGeom prst="rect">
            <a:avLst/>
          </a:prstGeom>
        </p:spPr>
      </p:pic>
      <p:pic>
        <p:nvPicPr>
          <p:cNvPr id="12" name="Picture 11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029200" y="4800600"/>
            <a:ext cx="1219370" cy="1219370"/>
          </a:xfrm>
          <a:prstGeom prst="rect">
            <a:avLst/>
          </a:prstGeom>
        </p:spPr>
      </p:pic>
      <p:pic>
        <p:nvPicPr>
          <p:cNvPr id="13" name="Picture 12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3657600" y="4876800"/>
            <a:ext cx="1219370" cy="1219370"/>
          </a:xfrm>
          <a:prstGeom prst="rect">
            <a:avLst/>
          </a:prstGeom>
        </p:spPr>
      </p:pic>
      <p:pic>
        <p:nvPicPr>
          <p:cNvPr id="14" name="Picture 13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133600" y="4953000"/>
            <a:ext cx="1219370" cy="1219370"/>
          </a:xfrm>
          <a:prstGeom prst="rect">
            <a:avLst/>
          </a:prstGeom>
        </p:spPr>
      </p:pic>
      <p:pic>
        <p:nvPicPr>
          <p:cNvPr id="15" name="Picture 14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153400" y="4724400"/>
            <a:ext cx="1219370" cy="1219370"/>
          </a:xfrm>
          <a:prstGeom prst="rect">
            <a:avLst/>
          </a:prstGeom>
        </p:spPr>
      </p:pic>
      <p:pic>
        <p:nvPicPr>
          <p:cNvPr id="16" name="Picture 15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477000" y="4876800"/>
            <a:ext cx="1219370" cy="1219370"/>
          </a:xfrm>
          <a:prstGeom prst="rect">
            <a:avLst/>
          </a:prstGeom>
        </p:spPr>
      </p:pic>
      <p:pic>
        <p:nvPicPr>
          <p:cNvPr id="17" name="Picture 16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895600" y="5410200"/>
            <a:ext cx="1219370" cy="1219370"/>
          </a:xfrm>
          <a:prstGeom prst="rect">
            <a:avLst/>
          </a:prstGeom>
        </p:spPr>
      </p:pic>
      <p:pic>
        <p:nvPicPr>
          <p:cNvPr id="18" name="Picture 17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343400" y="5334000"/>
            <a:ext cx="1219370" cy="1219370"/>
          </a:xfrm>
          <a:prstGeom prst="rect">
            <a:avLst/>
          </a:prstGeom>
        </p:spPr>
      </p:pic>
      <p:pic>
        <p:nvPicPr>
          <p:cNvPr id="19" name="Picture 18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638800" y="5334000"/>
            <a:ext cx="1219370" cy="1219370"/>
          </a:xfrm>
          <a:prstGeom prst="rect">
            <a:avLst/>
          </a:prstGeom>
        </p:spPr>
      </p:pic>
      <p:pic>
        <p:nvPicPr>
          <p:cNvPr id="20" name="Picture 19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7620000" y="5257800"/>
            <a:ext cx="1219370" cy="1219370"/>
          </a:xfrm>
          <a:prstGeom prst="rect">
            <a:avLst/>
          </a:prstGeom>
        </p:spPr>
      </p:pic>
      <p:pic>
        <p:nvPicPr>
          <p:cNvPr id="21" name="Picture 20" descr="00fog.pn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8915400" y="5410200"/>
            <a:ext cx="1219370" cy="1219370"/>
          </a:xfrm>
          <a:prstGeom prst="rect">
            <a:avLst/>
          </a:prstGeom>
        </p:spPr>
      </p:pic>
      <p:pic>
        <p:nvPicPr>
          <p:cNvPr id="22" name="Picture 21" descr="00fog.png"/>
          <p:cNvPicPr>
            <a:picLocks noChangeAspect="1"/>
          </p:cNvPicPr>
          <p:nvPr/>
        </p:nvPicPr>
        <p:blipFill>
          <a:blip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43200" y="5029200"/>
            <a:ext cx="1219370" cy="121937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2389" y="2743201"/>
            <a:ext cx="10918208" cy="4343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  <a:softEdge rad="317500"/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43200" y="92346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আবহাওয়া পরিবর্তনে নিয়ামকের প্রভাব 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43100" y="270919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8000">
                  <a:solidFill>
                    <a:srgbClr val="66CCFF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অন্যন্য বস্তুর মতো বায়ুরও ওজন আছে। বায়ুর এ ওজন থেকে যে চাপের সৃষ্টি হয় তাকে বায়ু চাপ বলে।   </a:t>
            </a:r>
            <a:endParaRPr lang="en-US" sz="3600" b="1" dirty="0">
              <a:ln w="18000">
                <a:solidFill>
                  <a:srgbClr val="66CCFF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570964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 উত্তপ্ত হলে আয়তনে বাড়ে এবং ব্যাপক এলাকায় প্রসারিত হয়, তখন ঘনত্ব ও ওজন কমে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57600" y="4495407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বায়ুর তাপ কমে গেলে বায়ুর ওজন এবং ঘনত্ব বৃদ্ধি পায় </a:t>
            </a:r>
            <a:r>
              <a:rPr lang="bn-BD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 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66900" y="4130071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 হালকা হলে উপরের দিকে উঠে যায় তখন সেখানে শূন্যতা সৃষ্টি হলে আশেপাশের ভারী ও ঘন বাতাস সেই স্থান পূরণ করে, ভারী বায়ুর এ নিচের দিকে যাওয়ার প্রবণতাকে নিম্নচাপ বলে</a:t>
            </a:r>
            <a:r>
              <a:rPr lang="bn-BD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85" y="215292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8000">
                  <a:solidFill>
                    <a:srgbClr val="66CCFF"/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বায়ুমণ্ডলের যেসব অঞ্চল থেকে ভারী ও ঘন বায়ু নিচের দিকে নেমে আসে সেখানকার বায়ু শূন্যতা নিচের হালকা বায়ু গিয়ে পূরণ করে একে ঊচ্চ চাপ বলে  ।    </a:t>
            </a:r>
            <a:endParaRPr lang="en-US" sz="3200" b="1" dirty="0">
              <a:ln w="18000">
                <a:solidFill>
                  <a:srgbClr val="66CCFF"/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57400" y="2302203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8000">
                  <a:noFill/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 ও ভারী বায়ু নিম্নচাপ  অঞ্চলে এবং হালকা বায়ু ঊচ্চ চাপ অঞ্চলে যাওয়ার ফলে বায়ু প্রবাহের সৃষ্টি হয়।  </a:t>
            </a:r>
            <a:endParaRPr lang="en-US" sz="3600" b="1" dirty="0">
              <a:ln w="18000">
                <a:noFill/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71870" y="3594938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নিম্নচাপ এলাকায় বায়ুর চাপ খুব কম হলে আশেপাশের ভারী বাতাস এত দ্রুত সেই স্থান পূরণ করে যে অস্বাভাবিক অবস্থা তৈরি হয় এবং প্রাকৃতিক বিপর্যয় ঘটে।  </a:t>
            </a:r>
            <a:endParaRPr lang="en-US" sz="3200" b="1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7 0.02176 L 0.08333 -0.5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444 L -0.025 -0.610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-28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67 0.0111 L -3.33333E-6 -0.565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28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7 -0.0111 L -0.04166 -0.4773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00" y="-23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75 -0.55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0" y="-27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4 3.33333E-6 L -0.1 -0.3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194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 0.0333 L 0.05 -0.444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66 -0.06667 L 0.05 -0.5659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0" y="-25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33 -0.05551 L -0.04167 -0.5328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67 -7.77058E-7 L 0.025 -0.444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33 -0.08881 L 0.025 -0.577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-244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338 L -0.09167 -0.5777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272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888 L 5.55112E-17 -0.466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189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23 L 0.05 -0.4772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39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4444 L 0.1 -0.5111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23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555 L 0.03334 -0.466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20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6 -0.0222 L 0.01667 -0.521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-250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7 1.72063E-6 L 0.04166 -0.432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216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4 L 0.20833 -0.188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2504" y="472760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0541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বলতো চিত্রগুলো কোন ঋতুর? </a:t>
            </a:r>
            <a:endParaRPr lang="en-US" sz="4000" b="1" dirty="0">
              <a:ln w="10541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163" y="4440533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কতটা গরম বা ঠাণ্ডা লাগছে তা প্রকাশ করা হয় তাপমাত্রা দিয়ে। তাপমাত্রা বেশি হলে গরম বেশি, তাপমাত্রা কম হলে ঠাণ্ডা লাগে। </a:t>
            </a:r>
            <a:endParaRPr lang="en-US" sz="36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9704" y="784746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 পরিবর্তনে নিয়ামকের প্রভাব </a:t>
            </a:r>
            <a:endParaRPr lang="en-US" sz="4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23" y="1703382"/>
            <a:ext cx="4915303" cy="2813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1708375"/>
            <a:ext cx="5200357" cy="2875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603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752600" y="1219200"/>
            <a:ext cx="4724400" cy="510540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14" descr="full.png"/>
          <p:cNvPicPr>
            <a:picLocks noChangeAspect="1"/>
          </p:cNvPicPr>
          <p:nvPr/>
        </p:nvPicPr>
        <p:blipFill>
          <a:blip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77014" y="2172774"/>
            <a:ext cx="3505200" cy="3581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4" name="Pie 3"/>
          <p:cNvSpPr/>
          <p:nvPr/>
        </p:nvSpPr>
        <p:spPr>
          <a:xfrm rot="5400000">
            <a:off x="2476500" y="2019300"/>
            <a:ext cx="1219200" cy="7086600"/>
          </a:xfrm>
          <a:prstGeom prst="pie">
            <a:avLst>
              <a:gd name="adj1" fmla="val 7594491"/>
              <a:gd name="adj2" fmla="val 152268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6575322">
            <a:off x="3207625" y="1792148"/>
            <a:ext cx="1219200" cy="7086600"/>
          </a:xfrm>
          <a:prstGeom prst="pie">
            <a:avLst>
              <a:gd name="adj1" fmla="val 7594491"/>
              <a:gd name="adj2" fmla="val 152268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ie 5"/>
          <p:cNvSpPr/>
          <p:nvPr/>
        </p:nvSpPr>
        <p:spPr>
          <a:xfrm rot="16575322">
            <a:off x="3961352" y="1383467"/>
            <a:ext cx="1813890" cy="6570181"/>
          </a:xfrm>
          <a:prstGeom prst="pie">
            <a:avLst>
              <a:gd name="adj1" fmla="val 8258149"/>
              <a:gd name="adj2" fmla="val 152268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ie 6"/>
          <p:cNvSpPr/>
          <p:nvPr/>
        </p:nvSpPr>
        <p:spPr>
          <a:xfrm>
            <a:off x="2362200" y="3505200"/>
            <a:ext cx="2133600" cy="4291984"/>
          </a:xfrm>
          <a:prstGeom prst="pie">
            <a:avLst>
              <a:gd name="adj1" fmla="val 10835049"/>
              <a:gd name="adj2" fmla="val 1251633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lded Corner 9"/>
          <p:cNvSpPr/>
          <p:nvPr/>
        </p:nvSpPr>
        <p:spPr>
          <a:xfrm>
            <a:off x="6705601" y="1600200"/>
            <a:ext cx="4027390" cy="4724400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FF00"/>
            </a:solidFill>
            <a:prstDash val="sysDot"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68526" y="2837329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বঙ্গোপসাগর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থেকে বায়ু প্রবাহিত হয়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বায়ুতে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জলীয়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বাষ্প থাকে, তাই বৃষ্টিপাত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7042" y="2368540"/>
            <a:ext cx="3848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শীতকালে সূর্য বাংলাদেশের দক্ষিণে কিরণ দেয়, এখানকার বায়ু হালকা হয়ে উপরের দিকে উঠে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যায়,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বায়ুর চাপ কম থাকে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59612" y="2745354"/>
            <a:ext cx="36025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সময় স্থলভাগ থেকে বাতাস প্রবাহিত হয়, বায়ু শুষ্ক ও জলীয় বাষ্প থাকে না, ফলে বৃষ্টিপাত কম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6856" y="2690041"/>
            <a:ext cx="3263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গ্রীষ্মকালে ও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বর্ষাকালে সূর্য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মধ্যভাগে কিরণ দেয়, এই সময় এখানে বায়ুর চাপ কম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map 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670" y="1771272"/>
            <a:ext cx="3505200" cy="4495800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>
          <a:xfrm rot="5400000" flipH="1" flipV="1">
            <a:off x="4686300" y="2171700"/>
            <a:ext cx="685800" cy="609600"/>
          </a:xfrm>
          <a:prstGeom prst="curvedConnector3">
            <a:avLst>
              <a:gd name="adj1" fmla="val 31539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0800000" flipV="1">
            <a:off x="3124200" y="3124200"/>
            <a:ext cx="1143000" cy="228600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5400000" flipH="1" flipV="1">
            <a:off x="3886200" y="2362200"/>
            <a:ext cx="838200" cy="76200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4876800" y="3124200"/>
            <a:ext cx="990600" cy="457200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4000500" y="3695700"/>
            <a:ext cx="1066800" cy="76200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4572000" y="3429000"/>
            <a:ext cx="914400" cy="609600"/>
          </a:xfrm>
          <a:prstGeom prst="curved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 flipH="1" flipV="1">
            <a:off x="2514600" y="3581400"/>
            <a:ext cx="609600" cy="609600"/>
          </a:xfrm>
          <a:prstGeom prst="curvedConnector3">
            <a:avLst>
              <a:gd name="adj1" fmla="val 1539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2705100" y="4914900"/>
            <a:ext cx="685800" cy="609600"/>
          </a:xfrm>
          <a:prstGeom prst="curvedConnector3">
            <a:avLst>
              <a:gd name="adj1" fmla="val 31539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V="1">
            <a:off x="3581400" y="4724400"/>
            <a:ext cx="838200" cy="228600"/>
          </a:xfrm>
          <a:prstGeom prst="curvedConnector3">
            <a:avLst>
              <a:gd name="adj1" fmla="val 33217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5400000" flipH="1" flipV="1">
            <a:off x="4800600" y="3962400"/>
            <a:ext cx="838200" cy="381000"/>
          </a:xfrm>
          <a:prstGeom prst="curvedConnector3">
            <a:avLst>
              <a:gd name="adj1" fmla="val 29860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4991100" y="4762500"/>
            <a:ext cx="1066800" cy="76200"/>
          </a:xfrm>
          <a:prstGeom prst="curvedConnector3">
            <a:avLst>
              <a:gd name="adj1" fmla="val 50000"/>
            </a:avLst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76600" y="1143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0400" y="1143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FF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গ্রীষ্মকাল </a:t>
            </a:r>
            <a:endParaRPr lang="en-US" sz="4000" dirty="0">
              <a:ln>
                <a:solidFill>
                  <a:srgbClr val="FFFF00"/>
                </a:solidFill>
              </a:ln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457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আবহাওয়া পরিবর্তনে নিয়ামকের প্রভাব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9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000"/>
                            </p:stCondLst>
                            <p:childTnLst>
                              <p:par>
                                <p:cTn id="137" presetID="30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4" grpId="2"/>
      <p:bldP spid="27" grpId="0"/>
      <p:bldP spid="27" grpId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Callout 1 (Border and Accent Bar) 37"/>
          <p:cNvSpPr/>
          <p:nvPr/>
        </p:nvSpPr>
        <p:spPr>
          <a:xfrm>
            <a:off x="1639551" y="858129"/>
            <a:ext cx="6708330" cy="3711740"/>
          </a:xfrm>
          <a:prstGeom prst="accentBorderCallout1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5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320963" y="1830302"/>
            <a:ext cx="7161855" cy="139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bn-BD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BD" sz="5400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সাথে </a:t>
            </a:r>
            <a:r>
              <a:rPr lang="en-US" sz="5400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5400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Frame 3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ightning Bolt 12"/>
          <p:cNvSpPr/>
          <p:nvPr/>
        </p:nvSpPr>
        <p:spPr>
          <a:xfrm>
            <a:off x="1295400" y="-3276600"/>
            <a:ext cx="1905000" cy="350520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34206 0.9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96" y="4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268291">
            <a:off x="3236272" y="704999"/>
            <a:ext cx="6687472" cy="1571991"/>
          </a:xfrm>
          <a:prstGeom prst="rect">
            <a:avLst/>
          </a:prstGeom>
          <a:solidFill>
            <a:srgbClr val="FF3399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061591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পরিবর্তনে নিয়ামকসমুহের প্রভাব ব্যাখ্যা কর।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1018423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7200" b="1" spc="50" dirty="0">
                <a:ln w="11430">
                  <a:solidFill>
                    <a:srgbClr val="FFFF00"/>
                  </a:solidFill>
                </a:ln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b="1" spc="50" dirty="0">
              <a:ln w="11430">
                <a:solidFill>
                  <a:srgbClr val="FFFF00"/>
                </a:solidFill>
              </a:ln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8509" y="2875002"/>
            <a:ext cx="1752600" cy="2286000"/>
          </a:xfrm>
          <a:prstGeom prst="rect">
            <a:avLst/>
          </a:prstGeom>
          <a:solidFill>
            <a:srgbClr val="FF3399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7619" y="2850546"/>
            <a:ext cx="1676400" cy="2362200"/>
          </a:xfrm>
          <a:prstGeom prst="rect">
            <a:avLst/>
          </a:prstGeom>
          <a:solidFill>
            <a:srgbClr val="008000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05154" y="2842458"/>
            <a:ext cx="1676400" cy="2362200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55019" y="2850546"/>
            <a:ext cx="1676400" cy="2362200"/>
          </a:xfrm>
          <a:prstGeom prst="rect">
            <a:avLst/>
          </a:prstGeom>
          <a:solidFill>
            <a:srgbClr val="CC6600"/>
          </a:solidFill>
          <a:ln>
            <a:noFill/>
          </a:ln>
          <a:scene3d>
            <a:camera prst="orthographicFront"/>
            <a:lightRig rig="threePt" dir="t"/>
          </a:scene3d>
          <a:sp3d prstMaterial="translucentPowder"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435075" y="2953715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9264" y="2953715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1257" y="292365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11348" y="2923650"/>
            <a:ext cx="16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 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03923" y="3993546"/>
            <a:ext cx="1600200" cy="990600"/>
          </a:xfrm>
          <a:prstGeom prst="round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 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54567" y="3993546"/>
            <a:ext cx="1600200" cy="990600"/>
          </a:xfrm>
          <a:prstGeom prst="roundRect">
            <a:avLst/>
          </a:prstGeom>
          <a:solidFill>
            <a:srgbClr val="FF66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3819" y="422661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চাপ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505154" y="3985458"/>
            <a:ext cx="1676400" cy="990600"/>
          </a:xfrm>
          <a:prstGeom prst="roundRect">
            <a:avLst/>
          </a:prstGeom>
          <a:solidFill>
            <a:srgbClr val="A31D9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জলীয় বাষ্প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18509" y="3941802"/>
            <a:ext cx="1752600" cy="9906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 তাপ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5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6" grpId="0" animBg="1"/>
      <p:bldP spid="17" grpId="0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7509107">
            <a:off x="6905822" y="4133071"/>
            <a:ext cx="1326065" cy="155233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FF00"/>
            </a:solidFill>
            <a:prstDash val="sysDot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7509107">
            <a:off x="3774785" y="4320336"/>
            <a:ext cx="1326065" cy="1552336"/>
          </a:xfrm>
          <a:prstGeom prst="rect">
            <a:avLst/>
          </a:prstGeom>
          <a:solidFill>
            <a:srgbClr val="92D050"/>
          </a:solidFill>
          <a:ln w="38100">
            <a:solidFill>
              <a:srgbClr val="FFFF00"/>
            </a:solidFill>
            <a:prstDash val="sysDot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7509107">
            <a:off x="5857906" y="4194970"/>
            <a:ext cx="1326065" cy="1552336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  <a:prstDash val="sysDot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7509107">
            <a:off x="2591822" y="4360890"/>
            <a:ext cx="1326065" cy="155233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rgbClr val="FFFF00"/>
            </a:solidFill>
            <a:prstDash val="sysDot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7509107">
            <a:off x="7808215" y="4157463"/>
            <a:ext cx="1326065" cy="1552336"/>
          </a:xfrm>
          <a:prstGeom prst="rect">
            <a:avLst/>
          </a:prstGeom>
          <a:solidFill>
            <a:srgbClr val="FF9933"/>
          </a:solidFill>
          <a:ln w="38100">
            <a:solidFill>
              <a:srgbClr val="FFFF00"/>
            </a:solidFill>
            <a:prstDash val="sysDot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7509107">
            <a:off x="4816345" y="4147005"/>
            <a:ext cx="1326065" cy="1552336"/>
          </a:xfrm>
          <a:prstGeom prst="rect">
            <a:avLst/>
          </a:prstGeom>
          <a:solidFill>
            <a:srgbClr val="C00000"/>
          </a:solidFill>
          <a:ln w="38100">
            <a:solidFill>
              <a:srgbClr val="FFFF00"/>
            </a:solidFill>
            <a:prstDash val="sysDot"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05125" y="524057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দলী</a:t>
            </a:r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bn-BD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9432" y="4761866"/>
            <a:ext cx="798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সুর্যের আলো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6688" y="4884976"/>
            <a:ext cx="102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7869" y="466156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2829" y="4702549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বায়ুর চাপ                     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66676" y="4548401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জলীয় বাষ্প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1" y="4668975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আর্দ্রতা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2302826" y="3342487"/>
            <a:ext cx="7320885" cy="3084977"/>
          </a:xfrm>
          <a:prstGeom prst="flowChartMagneticDisk">
            <a:avLst/>
          </a:prstGeom>
          <a:ln w="57150">
            <a:headEnd type="oval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49682" y="3543030"/>
            <a:ext cx="7320886" cy="195947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bn-BD" sz="4800" dirty="0">
                <a:ln>
                  <a:solidFill>
                    <a:srgbClr val="C00000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আবহাওয়ার নিয়ামকগুলোর নাম লিখ।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360C414A-1C74-4C32-BC0F-F7EE59B6BB6C}"/>
              </a:ext>
            </a:extLst>
          </p:cNvPr>
          <p:cNvGrpSpPr/>
          <p:nvPr/>
        </p:nvGrpSpPr>
        <p:grpSpPr>
          <a:xfrm>
            <a:off x="9062076" y="339154"/>
            <a:ext cx="2707939" cy="2127787"/>
            <a:chOff x="4963332" y="1692314"/>
            <a:chExt cx="4658401" cy="4460511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3112B564-D4EA-4116-A7CA-D900963E1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0830" y="1692314"/>
              <a:ext cx="4260903" cy="383857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3E470B8C-0214-4645-A1FD-BC9CE19F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332" y="2314250"/>
              <a:ext cx="3628329" cy="3838575"/>
            </a:xfrm>
            <a:prstGeom prst="rect">
              <a:avLst/>
            </a:prstGeom>
          </p:spPr>
        </p:pic>
      </p:grpSp>
      <p:sp>
        <p:nvSpPr>
          <p:cNvPr id="20" name="Frame 1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1069 -0.31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-156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11016 -0.3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8" y="-1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8854 -0.3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-15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0.00186 L -0.09179 -0.3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66" y="-157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186 L -0.05052 -0.325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1638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-0.06953 -0.309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7" y="-1548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3932 -0.369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178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03334 -0.366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833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09571 -0.361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79" y="-180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0.03555 -0.307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-153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2813 -0.32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-1615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44444E-6 L 0.09102 -0.337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4" y="-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66700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বায়ুতে জলীয় বাষ্পের উপস্থিতিকে বায়ুর _________ বলা হয়।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200401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বায়ুমন্ডলের ভিতর দিয়ে আসতে সূর্যের তাপ _______যায়।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971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4419601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বায়ুচাপ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কম বেশি হলে ___________ সৃষ্টি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38100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দূপুরে সুর্য _________ কিরণ দেয়।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vel 11"/>
          <p:cNvSpPr/>
          <p:nvPr/>
        </p:nvSpPr>
        <p:spPr>
          <a:xfrm>
            <a:off x="4800600" y="381000"/>
            <a:ext cx="609600" cy="685800"/>
          </a:xfrm>
          <a:prstGeom prst="beve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3048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কক ক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048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13716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শূন্যস্থান পূরণ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1295400" y="2057400"/>
            <a:ext cx="9372600" cy="152400"/>
          </a:xfrm>
          <a:prstGeom prst="mathMinus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20000" y="2691826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আর্দ্রতা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50292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উত্তর 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48600" y="32004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ছড়িয়ে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7600" y="3810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খাড়াভাবে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33600" y="502920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শীতকালে বায়ু ______ দিক থেকে প্রবাহিত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43434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বায়ুপ্রবাহের 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0384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2" grpId="0" animBg="1"/>
      <p:bldP spid="13" grpId="0"/>
      <p:bldP spid="10" grpId="0"/>
      <p:bldP spid="11" grpId="0"/>
      <p:bldP spid="15" grpId="0" animBg="1"/>
      <p:bldP spid="16" grpId="0"/>
      <p:bldP spid="17" grpId="0"/>
      <p:bldP spid="20" grpId="0"/>
      <p:bldP spid="21" grpId="0"/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68" y="0"/>
            <a:ext cx="997107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185" y="1815466"/>
            <a:ext cx="4194412" cy="4151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56" y="1044136"/>
            <a:ext cx="4523624" cy="4797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60" y="1376364"/>
            <a:ext cx="457240" cy="45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06" y="1300270"/>
            <a:ext cx="1786283" cy="19082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8140" y="5703132"/>
            <a:ext cx="1700931" cy="17497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2" y="1780016"/>
            <a:ext cx="188992" cy="34872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880" y="6453034"/>
            <a:ext cx="10058400" cy="164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993" y="2906128"/>
            <a:ext cx="195089" cy="1926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789" y="-504519"/>
            <a:ext cx="1615580" cy="18228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65" y="234708"/>
            <a:ext cx="10058400" cy="164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14" y="4308731"/>
            <a:ext cx="457240" cy="457240"/>
          </a:xfrm>
          <a:prstGeom prst="rect">
            <a:avLst/>
          </a:prstGeom>
        </p:spPr>
      </p:pic>
      <p:sp>
        <p:nvSpPr>
          <p:cNvPr id="14" name="Donut 13"/>
          <p:cNvSpPr/>
          <p:nvPr/>
        </p:nvSpPr>
        <p:spPr>
          <a:xfrm>
            <a:off x="9385549" y="1139936"/>
            <a:ext cx="640080" cy="640080"/>
          </a:xfrm>
          <a:prstGeom prst="donut">
            <a:avLst>
              <a:gd name="adj" fmla="val 11448"/>
            </a:avLst>
          </a:pr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9472" y="1612899"/>
            <a:ext cx="4345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</a:rPr>
              <a:t>পরিচিতি</a:t>
            </a:r>
            <a:endParaRPr lang="en-US" sz="4000" u="sng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0070C0"/>
                </a:solidFill>
              </a:rPr>
              <a:t>আবু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হোসাইন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মোঃ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আসাদুল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ইসলাম</a:t>
            </a:r>
            <a:endParaRPr lang="en-US" sz="32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</a:rPr>
              <a:t>      </a:t>
            </a:r>
            <a:r>
              <a:rPr lang="en-US" sz="2400" dirty="0" err="1" smtClean="0">
                <a:solidFill>
                  <a:srgbClr val="7030A0"/>
                </a:solidFill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বাদাঘাট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তাহিরপুর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2400" dirty="0" smtClean="0">
                <a:solidFill>
                  <a:srgbClr val="6C2E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sadul.islam129@gmail.com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০১৭১২-৪0৩৪২0।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23" y="1574970"/>
            <a:ext cx="3964569" cy="394769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127686" y="3592239"/>
            <a:ext cx="1645920" cy="1645920"/>
            <a:chOff x="5885770" y="3756992"/>
            <a:chExt cx="1645920" cy="1645920"/>
          </a:xfrm>
        </p:grpSpPr>
        <p:sp>
          <p:nvSpPr>
            <p:cNvPr id="18" name="Donut 17"/>
            <p:cNvSpPr/>
            <p:nvPr/>
          </p:nvSpPr>
          <p:spPr>
            <a:xfrm>
              <a:off x="5885770" y="3756992"/>
              <a:ext cx="1645920" cy="1645920"/>
            </a:xfrm>
            <a:prstGeom prst="donut">
              <a:avLst>
                <a:gd name="adj" fmla="val 3452"/>
              </a:avLst>
            </a:prstGeom>
            <a:gradFill>
              <a:gsLst>
                <a:gs pos="5000">
                  <a:srgbClr val="FF99FF"/>
                </a:gs>
                <a:gs pos="38000">
                  <a:srgbClr val="00B0F0"/>
                </a:gs>
                <a:gs pos="74000">
                  <a:srgbClr val="6C2E8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033452" y="4970679"/>
              <a:ext cx="365760" cy="365760"/>
            </a:xfrm>
            <a:prstGeom prst="ellipse">
              <a:avLst/>
            </a:prstGeom>
            <a:solidFill>
              <a:srgbClr val="6C2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6209501" y="4066127"/>
              <a:ext cx="1005840" cy="10058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Donut 20"/>
          <p:cNvSpPr/>
          <p:nvPr/>
        </p:nvSpPr>
        <p:spPr>
          <a:xfrm>
            <a:off x="1653816" y="1455610"/>
            <a:ext cx="4114800" cy="4114800"/>
          </a:xfrm>
          <a:prstGeom prst="donut">
            <a:avLst>
              <a:gd name="adj" fmla="val 6614"/>
            </a:avLst>
          </a:prstGeom>
          <a:gradFill>
            <a:gsLst>
              <a:gs pos="5000">
                <a:srgbClr val="FF99FF"/>
              </a:gs>
              <a:gs pos="38000">
                <a:srgbClr val="00B0F0"/>
              </a:gs>
              <a:gs pos="74000">
                <a:srgbClr val="6C2E8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122295" y="1206972"/>
            <a:ext cx="4198262" cy="4152899"/>
          </a:xfrm>
          <a:custGeom>
            <a:avLst/>
            <a:gdLst>
              <a:gd name="connsiteX0" fmla="*/ 1775102 w 4198262"/>
              <a:gd name="connsiteY0" fmla="*/ 0 h 4152899"/>
              <a:gd name="connsiteX1" fmla="*/ 4198262 w 4198262"/>
              <a:gd name="connsiteY1" fmla="*/ 2423160 h 4152899"/>
              <a:gd name="connsiteX2" fmla="*/ 3488535 w 4198262"/>
              <a:gd name="connsiteY2" fmla="*/ 4136593 h 4152899"/>
              <a:gd name="connsiteX3" fmla="*/ 3470594 w 4198262"/>
              <a:gd name="connsiteY3" fmla="*/ 4152899 h 4152899"/>
              <a:gd name="connsiteX4" fmla="*/ 3565319 w 4198262"/>
              <a:gd name="connsiteY4" fmla="*/ 4048675 h 4152899"/>
              <a:gd name="connsiteX5" fmla="*/ 4118651 w 4198262"/>
              <a:gd name="connsiteY5" fmla="*/ 2507320 h 4152899"/>
              <a:gd name="connsiteX6" fmla="*/ 1695491 w 4198262"/>
              <a:gd name="connsiteY6" fmla="*/ 84160 h 4152899"/>
              <a:gd name="connsiteX7" fmla="*/ 154137 w 4198262"/>
              <a:gd name="connsiteY7" fmla="*/ 637492 h 4152899"/>
              <a:gd name="connsiteX8" fmla="*/ 0 w 4198262"/>
              <a:gd name="connsiteY8" fmla="*/ 777581 h 4152899"/>
              <a:gd name="connsiteX9" fmla="*/ 61670 w 4198262"/>
              <a:gd name="connsiteY9" fmla="*/ 709727 h 4152899"/>
              <a:gd name="connsiteX10" fmla="*/ 1775102 w 4198262"/>
              <a:gd name="connsiteY10" fmla="*/ 0 h 415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98262" h="4152899">
                <a:moveTo>
                  <a:pt x="1775102" y="0"/>
                </a:moveTo>
                <a:cubicBezTo>
                  <a:pt x="3113376" y="0"/>
                  <a:pt x="4198262" y="1084886"/>
                  <a:pt x="4198262" y="2423160"/>
                </a:cubicBezTo>
                <a:cubicBezTo>
                  <a:pt x="4198262" y="3092297"/>
                  <a:pt x="3927040" y="3698087"/>
                  <a:pt x="3488535" y="4136593"/>
                </a:cubicBezTo>
                <a:lnTo>
                  <a:pt x="3470594" y="4152899"/>
                </a:lnTo>
                <a:lnTo>
                  <a:pt x="3565319" y="4048675"/>
                </a:lnTo>
                <a:cubicBezTo>
                  <a:pt x="3910997" y="3629810"/>
                  <a:pt x="4118651" y="3092815"/>
                  <a:pt x="4118651" y="2507320"/>
                </a:cubicBezTo>
                <a:cubicBezTo>
                  <a:pt x="4118651" y="1169046"/>
                  <a:pt x="3033765" y="84160"/>
                  <a:pt x="1695491" y="84160"/>
                </a:cubicBezTo>
                <a:cubicBezTo>
                  <a:pt x="1109996" y="84160"/>
                  <a:pt x="573002" y="291814"/>
                  <a:pt x="154137" y="637492"/>
                </a:cubicBezTo>
                <a:lnTo>
                  <a:pt x="0" y="777581"/>
                </a:lnTo>
                <a:lnTo>
                  <a:pt x="61670" y="709727"/>
                </a:lnTo>
                <a:cubicBezTo>
                  <a:pt x="500175" y="271222"/>
                  <a:pt x="1105965" y="0"/>
                  <a:pt x="1775102" y="0"/>
                </a:cubicBezTo>
                <a:close/>
              </a:path>
            </a:pathLst>
          </a:custGeom>
          <a:solidFill>
            <a:srgbClr val="6C2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1" grpId="0" animBg="1"/>
      <p:bldP spid="21" grpId="1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299" y="354843"/>
            <a:ext cx="9608023" cy="612215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rain-animated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290" y="668740"/>
            <a:ext cx="8978777" cy="5536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620000" y="3581401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>
                  <a:solidFill>
                    <a:srgbClr val="FF0066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>
                <a:solidFill>
                  <a:srgbClr val="FF0066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029200" y="3429000"/>
            <a:ext cx="2133600" cy="2286000"/>
          </a:xfrm>
          <a:prstGeom prst="ellipse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1"/>
            <a:tileRect/>
          </a:gradFill>
          <a:ln w="76200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24316" y="1820418"/>
            <a:ext cx="25384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000" dirty="0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 smtClean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n w="18415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n w="18415" cmpd="sng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1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1334" y="3048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bn-BD" sz="5400" b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বেগ সৃষ্টি </a:t>
            </a:r>
            <a:endParaRPr lang="en-US" sz="5400" b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69374_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94" y="1419367"/>
            <a:ext cx="7609350" cy="5054221"/>
          </a:xfrm>
          <a:prstGeom prst="rect">
            <a:avLst/>
          </a:prstGeom>
        </p:spPr>
      </p:pic>
      <p:sp>
        <p:nvSpPr>
          <p:cNvPr id="14" name="Frame 13"/>
          <p:cNvSpPr/>
          <p:nvPr/>
        </p:nvSpPr>
        <p:spPr>
          <a:xfrm>
            <a:off x="2322394" y="1419366"/>
            <a:ext cx="7609350" cy="5054221"/>
          </a:xfrm>
          <a:prstGeom prst="frame">
            <a:avLst>
              <a:gd name="adj1" fmla="val 9544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808865924"/>
              </p:ext>
            </p:extLst>
          </p:nvPr>
        </p:nvGraphicFramePr>
        <p:xfrm>
          <a:off x="4191000" y="228601"/>
          <a:ext cx="1143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92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6547087" y="1534308"/>
            <a:ext cx="2660743" cy="2768505"/>
          </a:xfrm>
          <a:prstGeom prst="wedgeEllipseCallout">
            <a:avLst>
              <a:gd name="adj1" fmla="val -57870"/>
              <a:gd name="adj2" fmla="val 63056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না,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পরিবর্তন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497097" y="3079064"/>
            <a:ext cx="2494129" cy="2447498"/>
          </a:xfrm>
          <a:prstGeom prst="wedgeEllipseCallout">
            <a:avLst>
              <a:gd name="adj1" fmla="val -57870"/>
              <a:gd name="adj2" fmla="val 630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আবহাওয়ার সংবাদ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3044659" y="1561815"/>
            <a:ext cx="2941660" cy="2753436"/>
          </a:xfrm>
          <a:prstGeom prst="wedgeEllipseCallout">
            <a:avLst>
              <a:gd name="adj1" fmla="val 71759"/>
              <a:gd name="adj2" fmla="val 55278"/>
            </a:avLst>
          </a:prstGeom>
          <a:solidFill>
            <a:srgbClr val="FF0066"/>
          </a:solidFill>
          <a:ln w="762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 আবহাওয়ার পরিবর্তন হয়?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4238199" y="1947081"/>
            <a:ext cx="3427862" cy="2402005"/>
          </a:xfrm>
          <a:prstGeom prst="wedgeEllipseCallout">
            <a:avLst>
              <a:gd name="adj1" fmla="val 71759"/>
              <a:gd name="adj2" fmla="val 55278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নিয়ামকের প্রভাবে আবহাওয়ার পরিবর্তিত হয়।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2696286" y="2888066"/>
            <a:ext cx="2781869" cy="2657901"/>
          </a:xfrm>
          <a:prstGeom prst="wedgeEllipseCallout">
            <a:avLst>
              <a:gd name="adj1" fmla="val 71759"/>
              <a:gd name="adj2" fmla="val 552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 একই থাকে?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865229" y="1554353"/>
            <a:ext cx="4242180" cy="3689445"/>
          </a:xfrm>
          <a:prstGeom prst="wedgeEllipseCallout">
            <a:avLst>
              <a:gd name="adj1" fmla="val 42747"/>
              <a:gd name="adj2" fmla="val 641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 সংবাদ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পেলাম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4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10" grpId="0" animBg="1"/>
      <p:bldP spid="10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9335" y="1437564"/>
            <a:ext cx="411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আজকের পাঠ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3429001"/>
            <a:ext cx="8420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8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আবহাওয়ার নিয়ামকসমুহ</a:t>
            </a:r>
            <a:endParaRPr lang="en-US" sz="8000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4149" y="2196987"/>
            <a:ext cx="6784251" cy="33576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পঞ্চম </a:t>
            </a:r>
          </a:p>
          <a:p>
            <a:pPr algn="ctr"/>
            <a:r>
              <a:rPr lang="bn-BD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বিষয়ঃ প্রাথমিক বিজ্ঞান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bn-BD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 জলবায়ু</a:t>
            </a:r>
            <a:endParaRPr lang="bn-BD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আবহাওয়ার </a:t>
            </a:r>
            <a:r>
              <a:rPr lang="bn-BD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নিয়ামকসমুহ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3160824" y="426958"/>
            <a:ext cx="4728063" cy="1071669"/>
          </a:xfrm>
          <a:prstGeom prst="ellipse">
            <a:avLst/>
          </a:prstGeom>
          <a:solidFill>
            <a:srgbClr val="E64AD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81750" y="482964"/>
            <a:ext cx="3686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8887" y="1417390"/>
            <a:ext cx="3575232" cy="4797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1524001"/>
            <a:ext cx="5029200" cy="154906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bn-BD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668924"/>
            <a:ext cx="4648200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720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n>
                <a:solidFill>
                  <a:srgbClr val="FFFF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ardrop 3"/>
          <p:cNvSpPr/>
          <p:nvPr/>
        </p:nvSpPr>
        <p:spPr>
          <a:xfrm>
            <a:off x="2286000" y="3967609"/>
            <a:ext cx="381000" cy="381000"/>
          </a:xfrm>
          <a:prstGeom prst="teardrop">
            <a:avLst>
              <a:gd name="adj" fmla="val 139906"/>
            </a:avLst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ardrop 4"/>
          <p:cNvSpPr/>
          <p:nvPr/>
        </p:nvSpPr>
        <p:spPr>
          <a:xfrm>
            <a:off x="2286000" y="2819400"/>
            <a:ext cx="381000" cy="381000"/>
          </a:xfrm>
          <a:prstGeom prst="teardrop">
            <a:avLst>
              <a:gd name="adj" fmla="val 139906"/>
            </a:avLst>
          </a:prstGeom>
          <a:solidFill>
            <a:srgbClr val="00B05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83173" y="2780676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১৩.২.১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আবহাওয়ার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নিয়ামকসমুহের নাম বলতে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173" y="3810000"/>
            <a:ext cx="8385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১৩.২.২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আবহাওয়া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পরিবর্তনে নিয়ামকসমুহের প্রভাব ব্যাখ্যা করতে পারবে।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8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32980" y="1379562"/>
            <a:ext cx="5630839" cy="2223447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5145"/>
              </a:avLst>
            </a:prstTxWarp>
            <a:spAutoFit/>
          </a:bodyPr>
          <a:lstStyle/>
          <a:p>
            <a:pPr algn="ctr"/>
            <a:r>
              <a:rPr lang="bn-BD" sz="6000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41910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32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0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81001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bn-BD" sz="4400" b="1" dirty="0">
                <a:ln>
                  <a:solidFill>
                    <a:srgbClr val="FFC000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উদ্ভাবনী দৃষ্টির অনুসন্ধান </a:t>
            </a:r>
            <a:endParaRPr lang="en-US" sz="4400" b="1" dirty="0">
              <a:ln>
                <a:solidFill>
                  <a:srgbClr val="FFC000"/>
                </a:solidFill>
              </a:ln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1981200" y="1524000"/>
            <a:ext cx="8001000" cy="40386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>
            <a:off x="2286000" y="1752600"/>
            <a:ext cx="457200" cy="457200"/>
          </a:xfrm>
          <a:prstGeom prst="stripedRightArrow">
            <a:avLst>
              <a:gd name="adj1" fmla="val 36154"/>
              <a:gd name="adj2" fmla="val 3846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2286000" y="2743200"/>
            <a:ext cx="457200" cy="457200"/>
          </a:xfrm>
          <a:prstGeom prst="stripedRightArrow">
            <a:avLst>
              <a:gd name="adj1" fmla="val 36154"/>
              <a:gd name="adj2" fmla="val 3846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riped Right Arrow 5"/>
          <p:cNvSpPr/>
          <p:nvPr/>
        </p:nvSpPr>
        <p:spPr>
          <a:xfrm>
            <a:off x="2286000" y="3581400"/>
            <a:ext cx="457200" cy="457200"/>
          </a:xfrm>
          <a:prstGeom prst="stripedRightArrow">
            <a:avLst>
              <a:gd name="adj1" fmla="val 36154"/>
              <a:gd name="adj2" fmla="val 3846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2286000" y="4495800"/>
            <a:ext cx="457200" cy="457200"/>
          </a:xfrm>
          <a:prstGeom prst="stripedRightArrow">
            <a:avLst>
              <a:gd name="adj1" fmla="val 36154"/>
              <a:gd name="adj2" fmla="val 38461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1676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 আবহাওয়ার পূর্বাভাস দেওয়া হয়?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26670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ভ্যাপসা গরমে কেন ঘাম হয়?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0" y="3429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কখন বৃষ্টি হবে?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343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C000"/>
                  </a:solidFill>
                </a:ln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সকালের থেকে দুপুরে কেন গরম বেশি লাগে? </a:t>
            </a:r>
            <a:endParaRPr lang="en-US" sz="4000" dirty="0">
              <a:ln>
                <a:solidFill>
                  <a:srgbClr val="FFC000"/>
                </a:solidFill>
              </a:ln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42"/>
            </a:avLst>
          </a:prstGeom>
          <a:gradFill flip="none" rotWithShape="1">
            <a:gsLst>
              <a:gs pos="82000">
                <a:srgbClr val="FFC000"/>
              </a:gs>
              <a:gs pos="53000">
                <a:srgbClr val="FF0000"/>
              </a:gs>
              <a:gs pos="100000">
                <a:srgbClr val="00B0F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700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 Asadul Islam</dc:creator>
  <cp:lastModifiedBy>AHM Asadul Islam</cp:lastModifiedBy>
  <cp:revision>41</cp:revision>
  <dcterms:created xsi:type="dcterms:W3CDTF">2020-06-18T16:30:53Z</dcterms:created>
  <dcterms:modified xsi:type="dcterms:W3CDTF">2020-11-15T16:12:03Z</dcterms:modified>
</cp:coreProperties>
</file>